
<file path=[Content_Types].xml><?xml version="1.0" encoding="utf-8"?>
<Types xmlns="http://schemas.openxmlformats.org/package/2006/content-types">
  <Default Extension="emf" ContentType="image/x-emf"/>
  <Default Extension="php"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Lst>
  <p:notesMasterIdLst>
    <p:notesMasterId r:id="rId32"/>
  </p:notesMasterIdLst>
  <p:sldIdLst>
    <p:sldId id="259" r:id="rId4"/>
    <p:sldId id="260" r:id="rId5"/>
    <p:sldId id="261" r:id="rId6"/>
    <p:sldId id="271" r:id="rId7"/>
    <p:sldId id="267" r:id="rId8"/>
    <p:sldId id="303" r:id="rId9"/>
    <p:sldId id="297" r:id="rId10"/>
    <p:sldId id="275" r:id="rId11"/>
    <p:sldId id="277" r:id="rId12"/>
    <p:sldId id="293" r:id="rId13"/>
    <p:sldId id="278" r:id="rId14"/>
    <p:sldId id="280" r:id="rId15"/>
    <p:sldId id="290" r:id="rId16"/>
    <p:sldId id="283" r:id="rId17"/>
    <p:sldId id="298" r:id="rId18"/>
    <p:sldId id="287" r:id="rId19"/>
    <p:sldId id="288" r:id="rId20"/>
    <p:sldId id="304" r:id="rId21"/>
    <p:sldId id="289" r:id="rId22"/>
    <p:sldId id="301" r:id="rId23"/>
    <p:sldId id="302" r:id="rId24"/>
    <p:sldId id="299" r:id="rId25"/>
    <p:sldId id="279" r:id="rId26"/>
    <p:sldId id="282" r:id="rId27"/>
    <p:sldId id="281" r:id="rId28"/>
    <p:sldId id="284" r:id="rId29"/>
    <p:sldId id="272" r:id="rId30"/>
    <p:sldId id="292"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kaprava Basu" initials="AB" lastIdx="1" clrIdx="0">
    <p:extLst>
      <p:ext uri="{19B8F6BF-5375-455C-9EA6-DF929625EA0E}">
        <p15:presenceInfo xmlns:p15="http://schemas.microsoft.com/office/powerpoint/2012/main" userId="S::arkapravab@IISc.ac.in::82f39501-c5b2-4bfb-87c3-f17ca74c00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9CDC"/>
    <a:srgbClr val="BC5090"/>
    <a:srgbClr val="FFA600"/>
    <a:srgbClr val="FF6361"/>
    <a:srgbClr val="58508D"/>
    <a:srgbClr val="FFFFFF"/>
    <a:srgbClr val="4B2E83"/>
    <a:srgbClr val="FFA6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31"/>
    <p:restoredTop sz="86901"/>
  </p:normalViewPr>
  <p:slideViewPr>
    <p:cSldViewPr snapToGrid="0" snapToObjects="1" showGuides="1">
      <p:cViewPr varScale="1">
        <p:scale>
          <a:sx n="127" d="100"/>
          <a:sy n="127" d="100"/>
        </p:scale>
        <p:origin x="184" y="416"/>
      </p:cViewPr>
      <p:guideLst>
        <p:guide orient="horz" pos="1620"/>
        <p:guide pos="491"/>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0104986876641"/>
          <c:y val="0.14333534549849666"/>
          <c:w val="0.81848228346456697"/>
          <c:h val="0.63993272551677938"/>
        </c:manualLayout>
      </c:layout>
      <c:lineChart>
        <c:grouping val="standard"/>
        <c:varyColors val="0"/>
        <c:ser>
          <c:idx val="2"/>
          <c:order val="0"/>
          <c:tx>
            <c:strRef>
              <c:f>Sheet1!$B$1</c:f>
              <c:strCache>
                <c:ptCount val="1"/>
                <c:pt idx="0">
                  <c:v>Memcpy</c:v>
                </c:pt>
              </c:strCache>
            </c:strRef>
          </c:tx>
          <c:spPr>
            <a:ln w="28575" cap="rnd">
              <a:solidFill>
                <a:schemeClr val="accent4">
                  <a:lumMod val="10000"/>
                </a:schemeClr>
              </a:solidFill>
              <a:round/>
            </a:ln>
            <a:effectLst/>
          </c:spPr>
          <c:marker>
            <c:symbol val="circle"/>
            <c:size val="5"/>
            <c:spPr>
              <a:solidFill>
                <a:schemeClr val="accent4">
                  <a:lumMod val="10000"/>
                </a:schemeClr>
              </a:solidFill>
              <a:ln w="9525">
                <a:no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Sheet1!$B$2:$B$10</c:f>
              <c:numCache>
                <c:formatCode>General</c:formatCode>
                <c:ptCount val="9"/>
                <c:pt idx="0">
                  <c:v>122</c:v>
                </c:pt>
                <c:pt idx="1">
                  <c:v>443</c:v>
                </c:pt>
                <c:pt idx="2">
                  <c:v>726</c:v>
                </c:pt>
                <c:pt idx="3">
                  <c:v>2154</c:v>
                </c:pt>
                <c:pt idx="4">
                  <c:v>8391</c:v>
                </c:pt>
                <c:pt idx="5">
                  <c:v>34828</c:v>
                </c:pt>
                <c:pt idx="6">
                  <c:v>148077</c:v>
                </c:pt>
                <c:pt idx="7">
                  <c:v>1134943</c:v>
                </c:pt>
                <c:pt idx="8">
                  <c:v>4775664</c:v>
                </c:pt>
              </c:numCache>
            </c:numRef>
          </c:val>
          <c:smooth val="0"/>
          <c:extLst>
            <c:ext xmlns:c16="http://schemas.microsoft.com/office/drawing/2014/chart" uri="{C3380CC4-5D6E-409C-BE32-E72D297353CC}">
              <c16:uniqueId val="{00000002-6965-C14A-A75C-9DC3AB83DE5E}"/>
            </c:ext>
          </c:extLst>
        </c:ser>
        <c:ser>
          <c:idx val="3"/>
          <c:order val="1"/>
          <c:tx>
            <c:strRef>
              <c:f>Sheet1!$C$1</c:f>
              <c:strCache>
                <c:ptCount val="1"/>
                <c:pt idx="0">
                  <c:v>Touched memcpy</c:v>
                </c:pt>
              </c:strCache>
            </c:strRef>
          </c:tx>
          <c:spPr>
            <a:ln w="28575" cap="rnd">
              <a:solidFill>
                <a:srgbClr val="BC5090"/>
              </a:solidFill>
              <a:round/>
            </a:ln>
            <a:effectLst/>
          </c:spPr>
          <c:marker>
            <c:symbol val="x"/>
            <c:size val="5"/>
            <c:spPr>
              <a:solidFill>
                <a:srgbClr val="BC5090"/>
              </a:solidFill>
              <a:ln w="9525">
                <a:no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Sheet1!$C$2:$C$10</c:f>
              <c:numCache>
                <c:formatCode>General</c:formatCode>
                <c:ptCount val="9"/>
                <c:pt idx="0">
                  <c:v>61</c:v>
                </c:pt>
                <c:pt idx="1">
                  <c:v>230</c:v>
                </c:pt>
                <c:pt idx="2">
                  <c:v>144</c:v>
                </c:pt>
                <c:pt idx="3">
                  <c:v>340</c:v>
                </c:pt>
                <c:pt idx="4">
                  <c:v>1186</c:v>
                </c:pt>
                <c:pt idx="5">
                  <c:v>6538</c:v>
                </c:pt>
                <c:pt idx="6">
                  <c:v>26431</c:v>
                </c:pt>
                <c:pt idx="7">
                  <c:v>971634</c:v>
                </c:pt>
              </c:numCache>
            </c:numRef>
          </c:val>
          <c:smooth val="0"/>
          <c:extLst>
            <c:ext xmlns:c16="http://schemas.microsoft.com/office/drawing/2014/chart" uri="{C3380CC4-5D6E-409C-BE32-E72D297353CC}">
              <c16:uniqueId val="{00000003-6965-C14A-A75C-9DC3AB83DE5E}"/>
            </c:ext>
          </c:extLst>
        </c:ser>
        <c:ser>
          <c:idx val="1"/>
          <c:order val="2"/>
          <c:tx>
            <c:strRef>
              <c:f>Sheet1!$D$1</c:f>
              <c:strCache>
                <c:ptCount val="1"/>
                <c:pt idx="0">
                  <c:v>zIO</c:v>
                </c:pt>
              </c:strCache>
            </c:strRef>
          </c:tx>
          <c:spPr>
            <a:ln w="28575" cap="rnd">
              <a:solidFill>
                <a:srgbClr val="58508D"/>
              </a:solidFill>
              <a:round/>
            </a:ln>
            <a:effectLst/>
          </c:spPr>
          <c:marker>
            <c:symbol val="triangle"/>
            <c:size val="8"/>
            <c:spPr>
              <a:solidFill>
                <a:srgbClr val="58508D"/>
              </a:solidFill>
              <a:ln w="9525">
                <a:no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Sheet1!$D$2:$D$10</c:f>
              <c:numCache>
                <c:formatCode>General</c:formatCode>
                <c:ptCount val="9"/>
                <c:pt idx="4">
                  <c:v>15838</c:v>
                </c:pt>
                <c:pt idx="5">
                  <c:v>18208</c:v>
                </c:pt>
                <c:pt idx="6">
                  <c:v>25729</c:v>
                </c:pt>
                <c:pt idx="7">
                  <c:v>69785</c:v>
                </c:pt>
                <c:pt idx="8">
                  <c:v>203197</c:v>
                </c:pt>
              </c:numCache>
            </c:numRef>
          </c:val>
          <c:smooth val="0"/>
          <c:extLst>
            <c:ext xmlns:c16="http://schemas.microsoft.com/office/drawing/2014/chart" uri="{C3380CC4-5D6E-409C-BE32-E72D297353CC}">
              <c16:uniqueId val="{00000001-6965-C14A-A75C-9DC3AB83DE5E}"/>
            </c:ext>
          </c:extLst>
        </c:ser>
        <c:ser>
          <c:idx val="0"/>
          <c:order val="3"/>
          <c:tx>
            <c:strRef>
              <c:f>Sheet1!$E$1</c:f>
              <c:strCache>
                <c:ptCount val="1"/>
                <c:pt idx="0">
                  <c:v>(MC)^2</c:v>
                </c:pt>
              </c:strCache>
            </c:strRef>
          </c:tx>
          <c:spPr>
            <a:ln w="28575" cap="rnd">
              <a:solidFill>
                <a:srgbClr val="FFA601"/>
              </a:solidFill>
              <a:round/>
            </a:ln>
            <a:effectLst/>
          </c:spPr>
          <c:marker>
            <c:symbol val="diamond"/>
            <c:size val="7"/>
            <c:spPr>
              <a:solidFill>
                <a:srgbClr val="FFA601"/>
              </a:solidFill>
              <a:ln w="9525">
                <a:solidFill>
                  <a:srgbClr val="FFA601"/>
                </a:solid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Sheet1!$E$2:$E$10</c:f>
              <c:numCache>
                <c:formatCode>General</c:formatCode>
                <c:ptCount val="9"/>
                <c:pt idx="0">
                  <c:v>459</c:v>
                </c:pt>
                <c:pt idx="1">
                  <c:v>474</c:v>
                </c:pt>
                <c:pt idx="2">
                  <c:v>558</c:v>
                </c:pt>
                <c:pt idx="3">
                  <c:v>794</c:v>
                </c:pt>
                <c:pt idx="4">
                  <c:v>1995</c:v>
                </c:pt>
                <c:pt idx="5">
                  <c:v>6912</c:v>
                </c:pt>
                <c:pt idx="6">
                  <c:v>27808</c:v>
                </c:pt>
                <c:pt idx="7">
                  <c:v>108042</c:v>
                </c:pt>
                <c:pt idx="8">
                  <c:v>431779</c:v>
                </c:pt>
              </c:numCache>
            </c:numRef>
          </c:val>
          <c:smooth val="0"/>
          <c:extLst>
            <c:ext xmlns:c16="http://schemas.microsoft.com/office/drawing/2014/chart" uri="{C3380CC4-5D6E-409C-BE32-E72D297353CC}">
              <c16:uniqueId val="{00000000-620C-4542-A2D5-55FDC6F9C66A}"/>
            </c:ext>
          </c:extLst>
        </c:ser>
        <c:dLbls>
          <c:showLegendKey val="0"/>
          <c:showVal val="0"/>
          <c:showCatName val="0"/>
          <c:showSerName val="0"/>
          <c:showPercent val="0"/>
          <c:showBubbleSize val="0"/>
        </c:dLbls>
        <c:marker val="1"/>
        <c:smooth val="0"/>
        <c:axId val="225239152"/>
        <c:axId val="225240880"/>
      </c:lineChart>
      <c:catAx>
        <c:axId val="2252391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Copy size</a:t>
                </a:r>
              </a:p>
            </c:rich>
          </c:tx>
          <c:layout>
            <c:manualLayout>
              <c:xMode val="edge"/>
              <c:yMode val="edge"/>
              <c:x val="0.48742552493438318"/>
              <c:y val="0.8812298281008547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40880"/>
        <c:crossesAt val="1"/>
        <c:auto val="1"/>
        <c:lblAlgn val="ctr"/>
        <c:lblOffset val="100"/>
        <c:noMultiLvlLbl val="0"/>
      </c:catAx>
      <c:valAx>
        <c:axId val="225240880"/>
        <c:scaling>
          <c:logBase val="10"/>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Latency (ns)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E+0" sourceLinked="0"/>
        <c:majorTickMark val="out"/>
        <c:minorTickMark val="none"/>
        <c:tickLblPos val="nextTo"/>
        <c:spPr>
          <a:noFill/>
          <a:ln>
            <a:solidFill>
              <a:schemeClr val="accent4">
                <a:lumMod val="10000"/>
              </a:schemeClr>
            </a:solidFill>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39152"/>
        <c:crosses val="autoZero"/>
        <c:crossBetween val="between"/>
      </c:valAx>
      <c:spPr>
        <a:noFill/>
        <a:ln>
          <a:noFill/>
        </a:ln>
        <a:effectLst/>
      </c:spPr>
    </c:plotArea>
    <c:legend>
      <c:legendPos val="t"/>
      <c:layout>
        <c:manualLayout>
          <c:xMode val="edge"/>
          <c:yMode val="edge"/>
          <c:x val="0.15348310367454068"/>
          <c:y val="3.8106655962574794E-2"/>
          <c:w val="0.77697604986876645"/>
          <c:h val="9.702027954216002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4">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0104986876641"/>
          <c:y val="0.14333534549849666"/>
          <c:w val="0.81848228346456697"/>
          <c:h val="0.63993272551677938"/>
        </c:manualLayout>
      </c:layout>
      <c:lineChart>
        <c:grouping val="standard"/>
        <c:varyColors val="0"/>
        <c:ser>
          <c:idx val="3"/>
          <c:order val="0"/>
          <c:tx>
            <c:strRef>
              <c:f>Sheet1!$A$2</c:f>
              <c:strCache>
                <c:ptCount val="1"/>
                <c:pt idx="0">
                  <c:v>Memcpy</c:v>
                </c:pt>
              </c:strCache>
            </c:strRef>
          </c:tx>
          <c:spPr>
            <a:ln w="22225" cap="rnd">
              <a:solidFill>
                <a:schemeClr val="accent4">
                  <a:lumMod val="10000"/>
                </a:schemeClr>
              </a:solidFill>
              <a:round/>
            </a:ln>
            <a:effectLst/>
          </c:spPr>
          <c:marker>
            <c:symbol val="circle"/>
            <c:size val="5"/>
            <c:spPr>
              <a:noFill/>
              <a:ln w="9525">
                <a:noFill/>
              </a:ln>
              <a:effectLst/>
            </c:spPr>
          </c:marker>
          <c:cat>
            <c:strRef>
              <c:f>Sheet1!$B$1:$F$1</c:f>
              <c:strCache>
                <c:ptCount val="5"/>
                <c:pt idx="0">
                  <c:v>0%</c:v>
                </c:pt>
                <c:pt idx="1">
                  <c:v>12.50%</c:v>
                </c:pt>
                <c:pt idx="2">
                  <c:v>25%</c:v>
                </c:pt>
                <c:pt idx="3">
                  <c:v>50%</c:v>
                </c:pt>
                <c:pt idx="4">
                  <c:v>100%</c:v>
                </c:pt>
              </c:strCache>
            </c:strRef>
          </c:cat>
          <c:val>
            <c:numRef>
              <c:f>Sheet1!$B$2:$F$2</c:f>
              <c:numCache>
                <c:formatCode>General</c:formatCode>
                <c:ptCount val="5"/>
                <c:pt idx="0">
                  <c:v>1</c:v>
                </c:pt>
                <c:pt idx="1">
                  <c:v>1</c:v>
                </c:pt>
                <c:pt idx="2">
                  <c:v>1</c:v>
                </c:pt>
                <c:pt idx="3">
                  <c:v>1</c:v>
                </c:pt>
                <c:pt idx="4">
                  <c:v>1</c:v>
                </c:pt>
              </c:numCache>
            </c:numRef>
          </c:val>
          <c:smooth val="0"/>
          <c:extLst>
            <c:ext xmlns:c16="http://schemas.microsoft.com/office/drawing/2014/chart" uri="{C3380CC4-5D6E-409C-BE32-E72D297353CC}">
              <c16:uniqueId val="{00000001-F2D3-AE49-8F3F-913AD7D107C0}"/>
            </c:ext>
          </c:extLst>
        </c:ser>
        <c:ser>
          <c:idx val="1"/>
          <c:order val="1"/>
          <c:tx>
            <c:strRef>
              <c:f>Sheet1!$A$3</c:f>
              <c:strCache>
                <c:ptCount val="1"/>
                <c:pt idx="0">
                  <c:v>zIO</c:v>
                </c:pt>
              </c:strCache>
            </c:strRef>
          </c:tx>
          <c:spPr>
            <a:ln w="22225" cap="rnd">
              <a:solidFill>
                <a:srgbClr val="58508D"/>
              </a:solidFill>
              <a:round/>
            </a:ln>
            <a:effectLst/>
          </c:spPr>
          <c:marker>
            <c:symbol val="circle"/>
            <c:size val="5"/>
            <c:spPr>
              <a:solidFill>
                <a:srgbClr val="58508D"/>
              </a:solidFill>
              <a:ln w="9525">
                <a:noFill/>
              </a:ln>
              <a:effectLst/>
            </c:spPr>
          </c:marker>
          <c:cat>
            <c:strRef>
              <c:f>Sheet1!$B$1:$F$1</c:f>
              <c:strCache>
                <c:ptCount val="5"/>
                <c:pt idx="0">
                  <c:v>0%</c:v>
                </c:pt>
                <c:pt idx="1">
                  <c:v>12.50%</c:v>
                </c:pt>
                <c:pt idx="2">
                  <c:v>25%</c:v>
                </c:pt>
                <c:pt idx="3">
                  <c:v>50%</c:v>
                </c:pt>
                <c:pt idx="4">
                  <c:v>100%</c:v>
                </c:pt>
              </c:strCache>
            </c:strRef>
          </c:cat>
          <c:val>
            <c:numRef>
              <c:f>Sheet1!$B$3:$F$3</c:f>
              <c:numCache>
                <c:formatCode>General</c:formatCode>
                <c:ptCount val="5"/>
                <c:pt idx="0">
                  <c:v>4.8000000000000001E-2</c:v>
                </c:pt>
                <c:pt idx="1">
                  <c:v>0.70899999999999996</c:v>
                </c:pt>
                <c:pt idx="2">
                  <c:v>0.83599999999999997</c:v>
                </c:pt>
                <c:pt idx="3">
                  <c:v>1.3420000000000001</c:v>
                </c:pt>
                <c:pt idx="4">
                  <c:v>1.9410000000000001</c:v>
                </c:pt>
              </c:numCache>
            </c:numRef>
          </c:val>
          <c:smooth val="0"/>
          <c:extLst>
            <c:ext xmlns:c16="http://schemas.microsoft.com/office/drawing/2014/chart" uri="{C3380CC4-5D6E-409C-BE32-E72D297353CC}">
              <c16:uniqueId val="{00000002-F2D3-AE49-8F3F-913AD7D107C0}"/>
            </c:ext>
          </c:extLst>
        </c:ser>
        <c:ser>
          <c:idx val="0"/>
          <c:order val="2"/>
          <c:tx>
            <c:strRef>
              <c:f>Sheet1!$A$4</c:f>
              <c:strCache>
                <c:ptCount val="1"/>
                <c:pt idx="0">
                  <c:v>(MC)^2</c:v>
                </c:pt>
              </c:strCache>
            </c:strRef>
          </c:tx>
          <c:spPr>
            <a:ln w="22225" cap="rnd">
              <a:solidFill>
                <a:srgbClr val="FFA600"/>
              </a:solidFill>
              <a:round/>
            </a:ln>
            <a:effectLst/>
          </c:spPr>
          <c:marker>
            <c:symbol val="x"/>
            <c:size val="6"/>
            <c:spPr>
              <a:solidFill>
                <a:srgbClr val="FFA600"/>
              </a:solidFill>
              <a:ln w="9525">
                <a:noFill/>
              </a:ln>
              <a:effectLst/>
            </c:spPr>
          </c:marker>
          <c:cat>
            <c:strRef>
              <c:f>Sheet1!$B$1:$F$1</c:f>
              <c:strCache>
                <c:ptCount val="5"/>
                <c:pt idx="0">
                  <c:v>0%</c:v>
                </c:pt>
                <c:pt idx="1">
                  <c:v>12.50%</c:v>
                </c:pt>
                <c:pt idx="2">
                  <c:v>25%</c:v>
                </c:pt>
                <c:pt idx="3">
                  <c:v>50%</c:v>
                </c:pt>
                <c:pt idx="4">
                  <c:v>100%</c:v>
                </c:pt>
              </c:strCache>
            </c:strRef>
          </c:cat>
          <c:val>
            <c:numRef>
              <c:f>Sheet1!$B$4:$F$4</c:f>
              <c:numCache>
                <c:formatCode>General</c:formatCode>
                <c:ptCount val="5"/>
                <c:pt idx="0">
                  <c:v>9.1999999999999998E-2</c:v>
                </c:pt>
                <c:pt idx="1">
                  <c:v>0.23899999999999999</c:v>
                </c:pt>
                <c:pt idx="2">
                  <c:v>0.374</c:v>
                </c:pt>
                <c:pt idx="3">
                  <c:v>0.56399999999999995</c:v>
                </c:pt>
                <c:pt idx="4">
                  <c:v>0.79700000000000004</c:v>
                </c:pt>
              </c:numCache>
            </c:numRef>
          </c:val>
          <c:smooth val="0"/>
          <c:extLst>
            <c:ext xmlns:c16="http://schemas.microsoft.com/office/drawing/2014/chart" uri="{C3380CC4-5D6E-409C-BE32-E72D297353CC}">
              <c16:uniqueId val="{0000000B-F2D3-AE49-8F3F-913AD7D107C0}"/>
            </c:ext>
          </c:extLst>
        </c:ser>
        <c:ser>
          <c:idx val="4"/>
          <c:order val="3"/>
          <c:tx>
            <c:strRef>
              <c:f>Sheet1!$A$5</c:f>
              <c:strCache>
                <c:ptCount val="1"/>
                <c:pt idx="0">
                  <c:v>(MC)^2 [No prefetch]</c:v>
                </c:pt>
              </c:strCache>
            </c:strRef>
          </c:tx>
          <c:spPr>
            <a:ln w="22225" cap="rnd">
              <a:solidFill>
                <a:srgbClr val="FF6361"/>
              </a:solidFill>
              <a:round/>
            </a:ln>
            <a:effectLst/>
          </c:spPr>
          <c:marker>
            <c:symbol val="triangle"/>
            <c:size val="8"/>
            <c:spPr>
              <a:solidFill>
                <a:srgbClr val="FF6361"/>
              </a:solidFill>
              <a:ln w="9525">
                <a:noFill/>
              </a:ln>
              <a:effectLst/>
            </c:spPr>
          </c:marker>
          <c:cat>
            <c:strRef>
              <c:f>Sheet1!$B$1:$F$1</c:f>
              <c:strCache>
                <c:ptCount val="5"/>
                <c:pt idx="0">
                  <c:v>0%</c:v>
                </c:pt>
                <c:pt idx="1">
                  <c:v>12.50%</c:v>
                </c:pt>
                <c:pt idx="2">
                  <c:v>25%</c:v>
                </c:pt>
                <c:pt idx="3">
                  <c:v>50%</c:v>
                </c:pt>
                <c:pt idx="4">
                  <c:v>100%</c:v>
                </c:pt>
              </c:strCache>
            </c:strRef>
          </c:cat>
          <c:val>
            <c:numRef>
              <c:f>Sheet1!$B$5:$F$5</c:f>
              <c:numCache>
                <c:formatCode>General</c:formatCode>
                <c:ptCount val="5"/>
                <c:pt idx="0">
                  <c:v>9.0999999999999998E-2</c:v>
                </c:pt>
                <c:pt idx="1">
                  <c:v>0.32200000000000001</c:v>
                </c:pt>
                <c:pt idx="2">
                  <c:v>0.53600000000000003</c:v>
                </c:pt>
                <c:pt idx="3">
                  <c:v>0.84099999999999997</c:v>
                </c:pt>
                <c:pt idx="4">
                  <c:v>1.1970000000000001</c:v>
                </c:pt>
              </c:numCache>
            </c:numRef>
          </c:val>
          <c:smooth val="0"/>
          <c:extLst>
            <c:ext xmlns:c16="http://schemas.microsoft.com/office/drawing/2014/chart" uri="{C3380CC4-5D6E-409C-BE32-E72D297353CC}">
              <c16:uniqueId val="{0000000C-F2D3-AE49-8F3F-913AD7D107C0}"/>
            </c:ext>
          </c:extLst>
        </c:ser>
        <c:ser>
          <c:idx val="2"/>
          <c:order val="4"/>
          <c:tx>
            <c:strRef>
              <c:f>Sheet1!$A$6</c:f>
              <c:strCache>
                <c:ptCount val="1"/>
                <c:pt idx="0">
                  <c:v>(MC)^2 [Aligned]</c:v>
                </c:pt>
              </c:strCache>
            </c:strRef>
          </c:tx>
          <c:spPr>
            <a:ln w="28575" cap="rnd">
              <a:solidFill>
                <a:srgbClr val="BC5090"/>
              </a:solidFill>
              <a:round/>
            </a:ln>
            <a:effectLst/>
          </c:spPr>
          <c:marker>
            <c:symbol val="diamond"/>
            <c:size val="7"/>
            <c:spPr>
              <a:solidFill>
                <a:srgbClr val="BC5090"/>
              </a:solidFill>
              <a:ln w="9525">
                <a:noFill/>
              </a:ln>
              <a:effectLst/>
            </c:spPr>
          </c:marker>
          <c:cat>
            <c:strRef>
              <c:f>Sheet1!$B$1:$F$1</c:f>
              <c:strCache>
                <c:ptCount val="5"/>
                <c:pt idx="0">
                  <c:v>0%</c:v>
                </c:pt>
                <c:pt idx="1">
                  <c:v>12.50%</c:v>
                </c:pt>
                <c:pt idx="2">
                  <c:v>25%</c:v>
                </c:pt>
                <c:pt idx="3">
                  <c:v>50%</c:v>
                </c:pt>
                <c:pt idx="4">
                  <c:v>100%</c:v>
                </c:pt>
              </c:strCache>
            </c:strRef>
          </c:cat>
          <c:val>
            <c:numRef>
              <c:f>Sheet1!$B$6:$F$6</c:f>
              <c:numCache>
                <c:formatCode>General</c:formatCode>
                <c:ptCount val="5"/>
                <c:pt idx="0">
                  <c:v>7.1999999999999995E-2</c:v>
                </c:pt>
                <c:pt idx="1">
                  <c:v>0.17799999999999999</c:v>
                </c:pt>
                <c:pt idx="2">
                  <c:v>0.27300000000000002</c:v>
                </c:pt>
                <c:pt idx="3">
                  <c:v>0.40799999999999997</c:v>
                </c:pt>
                <c:pt idx="4">
                  <c:v>0.56299999999999994</c:v>
                </c:pt>
              </c:numCache>
            </c:numRef>
          </c:val>
          <c:smooth val="0"/>
          <c:extLst>
            <c:ext xmlns:c16="http://schemas.microsoft.com/office/drawing/2014/chart" uri="{C3380CC4-5D6E-409C-BE32-E72D297353CC}">
              <c16:uniqueId val="{00000002-D247-0E47-A3ED-545D245E10CD}"/>
            </c:ext>
          </c:extLst>
        </c:ser>
        <c:dLbls>
          <c:showLegendKey val="0"/>
          <c:showVal val="0"/>
          <c:showCatName val="0"/>
          <c:showSerName val="0"/>
          <c:showPercent val="0"/>
          <c:showBubbleSize val="0"/>
        </c:dLbls>
        <c:marker val="1"/>
        <c:smooth val="0"/>
        <c:axId val="225239152"/>
        <c:axId val="225240880"/>
      </c:lineChart>
      <c:catAx>
        <c:axId val="2252391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Portion</a:t>
                </a:r>
                <a:r>
                  <a:rPr lang="en-US" sz="1600" b="1" baseline="0" dirty="0">
                    <a:solidFill>
                      <a:schemeClr val="accent4">
                        <a:lumMod val="10000"/>
                      </a:schemeClr>
                    </a:solidFill>
                  </a:rPr>
                  <a:t> accessed</a:t>
                </a:r>
                <a:endParaRPr lang="en-US" sz="1600" b="1" dirty="0">
                  <a:solidFill>
                    <a:schemeClr val="accent4">
                      <a:lumMod val="10000"/>
                    </a:schemeClr>
                  </a:solidFill>
                </a:endParaRPr>
              </a:p>
            </c:rich>
          </c:tx>
          <c:layout>
            <c:manualLayout>
              <c:xMode val="edge"/>
              <c:yMode val="edge"/>
              <c:x val="0.48742552493438318"/>
              <c:y val="0.8812298281008547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40880"/>
        <c:crosses val="autoZero"/>
        <c:auto val="1"/>
        <c:lblAlgn val="ctr"/>
        <c:lblOffset val="100"/>
        <c:noMultiLvlLbl val="0"/>
      </c:catAx>
      <c:valAx>
        <c:axId val="22524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Normalized runtime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x" sourceLinked="0"/>
        <c:majorTickMark val="out"/>
        <c:minorTickMark val="none"/>
        <c:tickLblPos val="nextTo"/>
        <c:spPr>
          <a:noFill/>
          <a:ln>
            <a:solidFill>
              <a:schemeClr val="accent4">
                <a:lumMod val="10000"/>
              </a:schemeClr>
            </a:solidFill>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39152"/>
        <c:crossesAt val="1"/>
        <c:crossBetween val="midCat"/>
        <c:majorUnit val="0.5"/>
      </c:valAx>
      <c:spPr>
        <a:noFill/>
        <a:ln>
          <a:noFill/>
        </a:ln>
        <a:effectLst/>
      </c:spPr>
    </c:plotArea>
    <c:legend>
      <c:legendPos val="t"/>
      <c:layout>
        <c:manualLayout>
          <c:xMode val="edge"/>
          <c:yMode val="edge"/>
          <c:x val="0.13128247954986855"/>
          <c:y val="2.1170364423652666E-2"/>
          <c:w val="0.86523098116843267"/>
          <c:h val="8.85724706582082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4">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0104986876641"/>
          <c:y val="0.14333534549849666"/>
          <c:w val="0.81848228346456697"/>
          <c:h val="0.63993272551677938"/>
        </c:manualLayout>
      </c:layout>
      <c:lineChart>
        <c:grouping val="standard"/>
        <c:varyColors val="0"/>
        <c:ser>
          <c:idx val="2"/>
          <c:order val="0"/>
          <c:tx>
            <c:strRef>
              <c:f>Sheet1!$A$2</c:f>
              <c:strCache>
                <c:ptCount val="1"/>
                <c:pt idx="0">
                  <c:v>Memcpy</c:v>
                </c:pt>
              </c:strCache>
            </c:strRef>
          </c:tx>
          <c:spPr>
            <a:ln w="22225" cap="rnd">
              <a:solidFill>
                <a:schemeClr val="accent4">
                  <a:lumMod val="10000"/>
                </a:schemeClr>
              </a:solidFill>
              <a:round/>
            </a:ln>
            <a:effectLst/>
          </c:spPr>
          <c:marker>
            <c:symbol val="circle"/>
            <c:size val="5"/>
            <c:spPr>
              <a:noFill/>
              <a:ln w="9525">
                <a:noFill/>
              </a:ln>
              <a:effectLst/>
            </c:spPr>
          </c:marker>
          <c:cat>
            <c:strRef>
              <c:f>Sheet1!$B$1:$F$1</c:f>
              <c:strCache>
                <c:ptCount val="5"/>
                <c:pt idx="0">
                  <c:v>0%</c:v>
                </c:pt>
                <c:pt idx="1">
                  <c:v>12.50%</c:v>
                </c:pt>
                <c:pt idx="2">
                  <c:v>25%</c:v>
                </c:pt>
                <c:pt idx="3">
                  <c:v>50%</c:v>
                </c:pt>
                <c:pt idx="4">
                  <c:v>100%</c:v>
                </c:pt>
              </c:strCache>
            </c:strRef>
          </c:cat>
          <c:val>
            <c:numRef>
              <c:f>Sheet1!$B$2:$F$2</c:f>
              <c:numCache>
                <c:formatCode>General</c:formatCode>
                <c:ptCount val="5"/>
                <c:pt idx="0">
                  <c:v>1</c:v>
                </c:pt>
                <c:pt idx="1">
                  <c:v>1</c:v>
                </c:pt>
                <c:pt idx="2">
                  <c:v>1</c:v>
                </c:pt>
                <c:pt idx="3">
                  <c:v>1</c:v>
                </c:pt>
                <c:pt idx="4">
                  <c:v>1</c:v>
                </c:pt>
              </c:numCache>
            </c:numRef>
          </c:val>
          <c:smooth val="0"/>
          <c:extLst>
            <c:ext xmlns:c16="http://schemas.microsoft.com/office/drawing/2014/chart" uri="{C3380CC4-5D6E-409C-BE32-E72D297353CC}">
              <c16:uniqueId val="{00000000-F2D3-AE49-8F3F-913AD7D107C0}"/>
            </c:ext>
          </c:extLst>
        </c:ser>
        <c:ser>
          <c:idx val="3"/>
          <c:order val="1"/>
          <c:tx>
            <c:strRef>
              <c:f>Sheet1!$A$3</c:f>
              <c:strCache>
                <c:ptCount val="1"/>
                <c:pt idx="0">
                  <c:v>zIO</c:v>
                </c:pt>
              </c:strCache>
            </c:strRef>
          </c:tx>
          <c:spPr>
            <a:ln w="22225" cap="rnd">
              <a:solidFill>
                <a:srgbClr val="58508D"/>
              </a:solidFill>
              <a:round/>
            </a:ln>
            <a:effectLst/>
          </c:spPr>
          <c:marker>
            <c:symbol val="circle"/>
            <c:size val="5"/>
            <c:spPr>
              <a:solidFill>
                <a:srgbClr val="58508D"/>
              </a:solidFill>
              <a:ln w="9525">
                <a:noFill/>
              </a:ln>
              <a:effectLst/>
            </c:spPr>
          </c:marker>
          <c:cat>
            <c:strRef>
              <c:f>Sheet1!$B$1:$F$1</c:f>
              <c:strCache>
                <c:ptCount val="5"/>
                <c:pt idx="0">
                  <c:v>0%</c:v>
                </c:pt>
                <c:pt idx="1">
                  <c:v>12.50%</c:v>
                </c:pt>
                <c:pt idx="2">
                  <c:v>25%</c:v>
                </c:pt>
                <c:pt idx="3">
                  <c:v>50%</c:v>
                </c:pt>
                <c:pt idx="4">
                  <c:v>100%</c:v>
                </c:pt>
              </c:strCache>
            </c:strRef>
          </c:cat>
          <c:val>
            <c:numRef>
              <c:f>Sheet1!$B$3:$F$3</c:f>
              <c:numCache>
                <c:formatCode>General</c:formatCode>
                <c:ptCount val="5"/>
                <c:pt idx="0">
                  <c:v>6.2E-2</c:v>
                </c:pt>
                <c:pt idx="1">
                  <c:v>2.15</c:v>
                </c:pt>
                <c:pt idx="2">
                  <c:v>1.7230000000000001</c:v>
                </c:pt>
                <c:pt idx="3">
                  <c:v>1.462</c:v>
                </c:pt>
                <c:pt idx="4">
                  <c:v>1.276</c:v>
                </c:pt>
              </c:numCache>
            </c:numRef>
          </c:val>
          <c:smooth val="0"/>
          <c:extLst>
            <c:ext xmlns:c16="http://schemas.microsoft.com/office/drawing/2014/chart" uri="{C3380CC4-5D6E-409C-BE32-E72D297353CC}">
              <c16:uniqueId val="{00000001-F2D3-AE49-8F3F-913AD7D107C0}"/>
            </c:ext>
          </c:extLst>
        </c:ser>
        <c:ser>
          <c:idx val="1"/>
          <c:order val="2"/>
          <c:tx>
            <c:strRef>
              <c:f>Sheet1!$A$4</c:f>
              <c:strCache>
                <c:ptCount val="1"/>
                <c:pt idx="0">
                  <c:v>(MC)^2</c:v>
                </c:pt>
              </c:strCache>
            </c:strRef>
          </c:tx>
          <c:spPr>
            <a:ln w="22225" cap="rnd">
              <a:solidFill>
                <a:srgbClr val="FFA600"/>
              </a:solidFill>
              <a:round/>
            </a:ln>
            <a:effectLst/>
          </c:spPr>
          <c:marker>
            <c:symbol val="square"/>
            <c:size val="6"/>
            <c:spPr>
              <a:solidFill>
                <a:srgbClr val="FFA600"/>
              </a:solidFill>
              <a:ln w="9525">
                <a:noFill/>
              </a:ln>
              <a:effectLst/>
            </c:spPr>
          </c:marker>
          <c:cat>
            <c:strRef>
              <c:f>Sheet1!$B$1:$F$1</c:f>
              <c:strCache>
                <c:ptCount val="5"/>
                <c:pt idx="0">
                  <c:v>0%</c:v>
                </c:pt>
                <c:pt idx="1">
                  <c:v>12.50%</c:v>
                </c:pt>
                <c:pt idx="2">
                  <c:v>25%</c:v>
                </c:pt>
                <c:pt idx="3">
                  <c:v>50%</c:v>
                </c:pt>
                <c:pt idx="4">
                  <c:v>100%</c:v>
                </c:pt>
              </c:strCache>
            </c:strRef>
          </c:cat>
          <c:val>
            <c:numRef>
              <c:f>Sheet1!$B$4:$F$4</c:f>
              <c:numCache>
                <c:formatCode>General</c:formatCode>
                <c:ptCount val="5"/>
                <c:pt idx="0">
                  <c:v>9.0999999999999998E-2</c:v>
                </c:pt>
                <c:pt idx="1">
                  <c:v>0.65300000000000002</c:v>
                </c:pt>
                <c:pt idx="2">
                  <c:v>0.76200000000000001</c:v>
                </c:pt>
                <c:pt idx="3">
                  <c:v>0.84899999999999998</c:v>
                </c:pt>
                <c:pt idx="4">
                  <c:v>0.91400000000000003</c:v>
                </c:pt>
              </c:numCache>
            </c:numRef>
          </c:val>
          <c:smooth val="0"/>
          <c:extLst>
            <c:ext xmlns:c16="http://schemas.microsoft.com/office/drawing/2014/chart" uri="{C3380CC4-5D6E-409C-BE32-E72D297353CC}">
              <c16:uniqueId val="{00000002-F2D3-AE49-8F3F-913AD7D107C0}"/>
            </c:ext>
          </c:extLst>
        </c:ser>
        <c:ser>
          <c:idx val="0"/>
          <c:order val="3"/>
          <c:tx>
            <c:strRef>
              <c:f>Sheet1!$A$5</c:f>
              <c:strCache>
                <c:ptCount val="1"/>
                <c:pt idx="0">
                  <c:v>(MC)^2 [No writeback]</c:v>
                </c:pt>
              </c:strCache>
            </c:strRef>
          </c:tx>
          <c:spPr>
            <a:ln w="22225" cap="rnd">
              <a:solidFill>
                <a:srgbClr val="FF6361"/>
              </a:solidFill>
              <a:round/>
            </a:ln>
            <a:effectLst/>
          </c:spPr>
          <c:marker>
            <c:symbol val="triangle"/>
            <c:size val="7"/>
            <c:spPr>
              <a:solidFill>
                <a:srgbClr val="FF6361"/>
              </a:solidFill>
              <a:ln w="9525">
                <a:noFill/>
              </a:ln>
              <a:effectLst/>
            </c:spPr>
          </c:marker>
          <c:cat>
            <c:strRef>
              <c:f>Sheet1!$B$1:$F$1</c:f>
              <c:strCache>
                <c:ptCount val="5"/>
                <c:pt idx="0">
                  <c:v>0%</c:v>
                </c:pt>
                <c:pt idx="1">
                  <c:v>12.50%</c:v>
                </c:pt>
                <c:pt idx="2">
                  <c:v>25%</c:v>
                </c:pt>
                <c:pt idx="3">
                  <c:v>50%</c:v>
                </c:pt>
                <c:pt idx="4">
                  <c:v>100%</c:v>
                </c:pt>
              </c:strCache>
            </c:strRef>
          </c:cat>
          <c:val>
            <c:numRef>
              <c:f>Sheet1!$B$5:$F$5</c:f>
              <c:numCache>
                <c:formatCode>General</c:formatCode>
                <c:ptCount val="5"/>
                <c:pt idx="0">
                  <c:v>9.0999999999999998E-2</c:v>
                </c:pt>
                <c:pt idx="1">
                  <c:v>0.94199999999999995</c:v>
                </c:pt>
                <c:pt idx="2">
                  <c:v>1.1819999999999999</c:v>
                </c:pt>
                <c:pt idx="3">
                  <c:v>1.4</c:v>
                </c:pt>
                <c:pt idx="4">
                  <c:v>1.5640000000000001</c:v>
                </c:pt>
              </c:numCache>
            </c:numRef>
          </c:val>
          <c:smooth val="0"/>
          <c:extLst>
            <c:ext xmlns:c16="http://schemas.microsoft.com/office/drawing/2014/chart" uri="{C3380CC4-5D6E-409C-BE32-E72D297353CC}">
              <c16:uniqueId val="{0000000B-F2D3-AE49-8F3F-913AD7D107C0}"/>
            </c:ext>
          </c:extLst>
        </c:ser>
        <c:ser>
          <c:idx val="4"/>
          <c:order val="4"/>
          <c:tx>
            <c:strRef>
              <c:f>Sheet1!$A$6</c:f>
              <c:strCache>
                <c:ptCount val="1"/>
                <c:pt idx="0">
                  <c:v>(MC)^2 [Aligned]</c:v>
                </c:pt>
              </c:strCache>
            </c:strRef>
          </c:tx>
          <c:spPr>
            <a:ln w="22225" cap="rnd">
              <a:solidFill>
                <a:srgbClr val="BC5090"/>
              </a:solidFill>
              <a:round/>
            </a:ln>
            <a:effectLst/>
          </c:spPr>
          <c:marker>
            <c:symbol val="diamond"/>
            <c:size val="7"/>
            <c:spPr>
              <a:solidFill>
                <a:srgbClr val="BC5090"/>
              </a:solidFill>
              <a:ln w="9525">
                <a:noFill/>
              </a:ln>
              <a:effectLst/>
            </c:spPr>
          </c:marker>
          <c:cat>
            <c:strRef>
              <c:f>Sheet1!$B$1:$F$1</c:f>
              <c:strCache>
                <c:ptCount val="5"/>
                <c:pt idx="0">
                  <c:v>0%</c:v>
                </c:pt>
                <c:pt idx="1">
                  <c:v>12.50%</c:v>
                </c:pt>
                <c:pt idx="2">
                  <c:v>25%</c:v>
                </c:pt>
                <c:pt idx="3">
                  <c:v>50%</c:v>
                </c:pt>
                <c:pt idx="4">
                  <c:v>100%</c:v>
                </c:pt>
              </c:strCache>
            </c:strRef>
          </c:cat>
          <c:val>
            <c:numRef>
              <c:f>Sheet1!$B$6:$F$6</c:f>
              <c:numCache>
                <c:formatCode>General</c:formatCode>
                <c:ptCount val="5"/>
                <c:pt idx="0">
                  <c:v>7.3999999999999996E-2</c:v>
                </c:pt>
                <c:pt idx="1">
                  <c:v>0.55700000000000005</c:v>
                </c:pt>
                <c:pt idx="2">
                  <c:v>0.68300000000000005</c:v>
                </c:pt>
                <c:pt idx="3">
                  <c:v>0.79800000000000004</c:v>
                </c:pt>
                <c:pt idx="4">
                  <c:v>0.88300000000000001</c:v>
                </c:pt>
              </c:numCache>
            </c:numRef>
          </c:val>
          <c:smooth val="0"/>
          <c:extLst>
            <c:ext xmlns:c16="http://schemas.microsoft.com/office/drawing/2014/chart" uri="{C3380CC4-5D6E-409C-BE32-E72D297353CC}">
              <c16:uniqueId val="{0000000C-F2D3-AE49-8F3F-913AD7D107C0}"/>
            </c:ext>
          </c:extLst>
        </c:ser>
        <c:dLbls>
          <c:showLegendKey val="0"/>
          <c:showVal val="0"/>
          <c:showCatName val="0"/>
          <c:showSerName val="0"/>
          <c:showPercent val="0"/>
          <c:showBubbleSize val="0"/>
        </c:dLbls>
        <c:marker val="1"/>
        <c:smooth val="0"/>
        <c:axId val="225239152"/>
        <c:axId val="225240880"/>
      </c:lineChart>
      <c:catAx>
        <c:axId val="2252391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Portion</a:t>
                </a:r>
                <a:r>
                  <a:rPr lang="en-US" sz="1600" b="1" baseline="0" dirty="0">
                    <a:solidFill>
                      <a:schemeClr val="accent4">
                        <a:lumMod val="10000"/>
                      </a:schemeClr>
                    </a:solidFill>
                  </a:rPr>
                  <a:t> accessed</a:t>
                </a:r>
                <a:endParaRPr lang="en-US" sz="1600" b="1" dirty="0">
                  <a:solidFill>
                    <a:schemeClr val="accent4">
                      <a:lumMod val="10000"/>
                    </a:schemeClr>
                  </a:solidFill>
                </a:endParaRPr>
              </a:p>
            </c:rich>
          </c:tx>
          <c:layout>
            <c:manualLayout>
              <c:xMode val="edge"/>
              <c:yMode val="edge"/>
              <c:x val="0.48742552493438318"/>
              <c:y val="0.8812298281008547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40880"/>
        <c:crosses val="autoZero"/>
        <c:auto val="1"/>
        <c:lblAlgn val="ctr"/>
        <c:lblOffset val="100"/>
        <c:noMultiLvlLbl val="0"/>
      </c:catAx>
      <c:valAx>
        <c:axId val="22524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Normalized runtime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x" sourceLinked="0"/>
        <c:majorTickMark val="out"/>
        <c:minorTickMark val="none"/>
        <c:tickLblPos val="nextTo"/>
        <c:spPr>
          <a:noFill/>
          <a:ln>
            <a:solidFill>
              <a:schemeClr val="accent4">
                <a:lumMod val="10000"/>
              </a:schemeClr>
            </a:solidFill>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39152"/>
        <c:crossesAt val="1"/>
        <c:crossBetween val="midCat"/>
      </c:valAx>
      <c:spPr>
        <a:noFill/>
        <a:ln>
          <a:noFill/>
        </a:ln>
        <a:effectLst/>
      </c:spPr>
    </c:plotArea>
    <c:legend>
      <c:legendPos val="t"/>
      <c:layout>
        <c:manualLayout>
          <c:xMode val="edge"/>
          <c:yMode val="edge"/>
          <c:x val="0.14522863667666369"/>
          <c:y val="2.963851019311373E-2"/>
          <c:w val="0.84954155440078816"/>
          <c:h val="9.704061642766936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4">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9749726805088"/>
          <c:y val="5.4695897265205136E-2"/>
          <c:w val="0.66541238153621218"/>
          <c:h val="0.7749857112507144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2.3797466420993586E-7"/>
                  <c:y val="1.3335174333241284E-2"/>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574966778736868"/>
                      <c:h val="8.163889591805519E-2"/>
                    </c:manualLayout>
                  </c15:layout>
                </c:ext>
                <c:ext xmlns:c16="http://schemas.microsoft.com/office/drawing/2014/chart" uri="{C3380CC4-5D6E-409C-BE32-E72D297353CC}">
                  <c16:uniqueId val="{00000001-04E9-8544-86E7-2577C647EC3C}"/>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Sheet1!$A$2</c:f>
              <c:strCache>
                <c:ptCount val="1"/>
                <c:pt idx="0">
                  <c:v>Memcpy
overhead</c:v>
                </c:pt>
              </c:strCache>
            </c:strRef>
          </c:cat>
          <c:val>
            <c:numRef>
              <c:f>Sheet1!$B$2</c:f>
              <c:numCache>
                <c:formatCode>General</c:formatCode>
                <c:ptCount val="1"/>
                <c:pt idx="0">
                  <c:v>0.29199999999999998</c:v>
                </c:pt>
              </c:numCache>
            </c:numRef>
          </c:val>
          <c:extLst>
            <c:ext xmlns:c16="http://schemas.microsoft.com/office/drawing/2014/chart" uri="{C3380CC4-5D6E-409C-BE32-E72D297353CC}">
              <c16:uniqueId val="{00000000-04E9-8544-86E7-2577C647EC3C}"/>
            </c:ext>
          </c:extLst>
        </c:ser>
        <c:dLbls>
          <c:showLegendKey val="0"/>
          <c:showVal val="0"/>
          <c:showCatName val="0"/>
          <c:showSerName val="0"/>
          <c:showPercent val="0"/>
          <c:showBubbleSize val="0"/>
        </c:dLbls>
        <c:gapWidth val="219"/>
        <c:overlap val="-27"/>
        <c:axId val="372739184"/>
        <c:axId val="372741456"/>
      </c:barChart>
      <c:catAx>
        <c:axId val="372739184"/>
        <c:scaling>
          <c:orientation val="minMax"/>
        </c:scaling>
        <c:delete val="0"/>
        <c:axPos val="b"/>
        <c:numFmt formatCode="General" sourceLinked="1"/>
        <c:majorTickMark val="none"/>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72741456"/>
        <c:crosses val="autoZero"/>
        <c:auto val="1"/>
        <c:lblAlgn val="ctr"/>
        <c:lblOffset val="100"/>
        <c:noMultiLvlLbl val="0"/>
      </c:catAx>
      <c:valAx>
        <c:axId val="372741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73918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0121195737023E-2"/>
          <c:y val="5.7784997110750143E-2"/>
          <c:w val="0.86701975760852601"/>
          <c:h val="0.8190584090470794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2.3797466426534364E-7"/>
                  <c:y val="8.889999555499940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74966778736868"/>
                      <c:h val="7.7193896140305196E-2"/>
                    </c:manualLayout>
                  </c15:layout>
                </c:ext>
                <c:ext xmlns:c16="http://schemas.microsoft.com/office/drawing/2014/chart" uri="{C3380CC4-5D6E-409C-BE32-E72D297353CC}">
                  <c16:uniqueId val="{00000001-6036-BC45-9A37-2D295B4C84F3}"/>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Sheet1!$A$2</c:f>
              <c:strCache>
                <c:ptCount val="1"/>
                <c:pt idx="0">
                  <c:v>LLC miss %</c:v>
                </c:pt>
              </c:strCache>
            </c:strRef>
          </c:cat>
          <c:val>
            <c:numRef>
              <c:f>Sheet1!$B$2</c:f>
              <c:numCache>
                <c:formatCode>General</c:formatCode>
                <c:ptCount val="1"/>
                <c:pt idx="0">
                  <c:v>0.28499999999999998</c:v>
                </c:pt>
              </c:numCache>
            </c:numRef>
          </c:val>
          <c:extLst>
            <c:ext xmlns:c16="http://schemas.microsoft.com/office/drawing/2014/chart" uri="{C3380CC4-5D6E-409C-BE32-E72D297353CC}">
              <c16:uniqueId val="{00000000-6036-BC45-9A37-2D295B4C84F3}"/>
            </c:ext>
          </c:extLst>
        </c:ser>
        <c:dLbls>
          <c:showLegendKey val="0"/>
          <c:showVal val="0"/>
          <c:showCatName val="0"/>
          <c:showSerName val="0"/>
          <c:showPercent val="0"/>
          <c:showBubbleSize val="0"/>
        </c:dLbls>
        <c:gapWidth val="219"/>
        <c:overlap val="-27"/>
        <c:axId val="372739184"/>
        <c:axId val="372741456"/>
      </c:barChart>
      <c:catAx>
        <c:axId val="372739184"/>
        <c:scaling>
          <c:orientation val="minMax"/>
        </c:scaling>
        <c:delete val="0"/>
        <c:axPos val="b"/>
        <c:numFmt formatCode="General" sourceLinked="1"/>
        <c:majorTickMark val="none"/>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72741456"/>
        <c:crosses val="autoZero"/>
        <c:auto val="1"/>
        <c:lblAlgn val="ctr"/>
        <c:lblOffset val="100"/>
        <c:noMultiLvlLbl val="0"/>
      </c:catAx>
      <c:valAx>
        <c:axId val="37274145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7273918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0121195737023E-2"/>
          <c:y val="5.7784997110750143E-2"/>
          <c:w val="0.86701975760852601"/>
          <c:h val="0.8190584090470794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2.3797466426534364E-7"/>
                  <c:y val="2.2224998888750055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74966778736868"/>
                      <c:h val="7.7193896140305196E-2"/>
                    </c:manualLayout>
                  </c15:layout>
                </c:ext>
                <c:ext xmlns:c16="http://schemas.microsoft.com/office/drawing/2014/chart" uri="{C3380CC4-5D6E-409C-BE32-E72D297353CC}">
                  <c16:uniqueId val="{00000000-E31D-C747-A449-E5184ABAD999}"/>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Sheet1!$A$2</c:f>
              <c:strCache>
                <c:ptCount val="1"/>
                <c:pt idx="0">
                  <c:v>Mem. miss cycles</c:v>
                </c:pt>
              </c:strCache>
            </c:strRef>
          </c:cat>
          <c:val>
            <c:numRef>
              <c:f>Sheet1!$B$2</c:f>
              <c:numCache>
                <c:formatCode>General</c:formatCode>
                <c:ptCount val="1"/>
                <c:pt idx="0">
                  <c:v>0.92</c:v>
                </c:pt>
              </c:numCache>
            </c:numRef>
          </c:val>
          <c:extLst>
            <c:ext xmlns:c16="http://schemas.microsoft.com/office/drawing/2014/chart" uri="{C3380CC4-5D6E-409C-BE32-E72D297353CC}">
              <c16:uniqueId val="{00000001-E31D-C747-A449-E5184ABAD999}"/>
            </c:ext>
          </c:extLst>
        </c:ser>
        <c:dLbls>
          <c:showLegendKey val="0"/>
          <c:showVal val="0"/>
          <c:showCatName val="0"/>
          <c:showSerName val="0"/>
          <c:showPercent val="0"/>
          <c:showBubbleSize val="0"/>
        </c:dLbls>
        <c:gapWidth val="219"/>
        <c:overlap val="-27"/>
        <c:axId val="372739184"/>
        <c:axId val="372741456"/>
      </c:barChart>
      <c:catAx>
        <c:axId val="372739184"/>
        <c:scaling>
          <c:orientation val="minMax"/>
        </c:scaling>
        <c:delete val="0"/>
        <c:axPos val="b"/>
        <c:numFmt formatCode="General" sourceLinked="1"/>
        <c:majorTickMark val="none"/>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72741456"/>
        <c:crosses val="autoZero"/>
        <c:auto val="1"/>
        <c:lblAlgn val="ctr"/>
        <c:lblOffset val="100"/>
        <c:noMultiLvlLbl val="0"/>
      </c:catAx>
      <c:valAx>
        <c:axId val="372741456"/>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7273918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0121195737023E-2"/>
          <c:y val="5.7784997110750143E-2"/>
          <c:w val="0.86701975760852601"/>
          <c:h val="0.8190584090470794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2.3797466426534364E-7"/>
                  <c:y val="8.889999555499940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74966778736868"/>
                      <c:h val="7.7193896140305196E-2"/>
                    </c:manualLayout>
                  </c15:layout>
                </c:ext>
                <c:ext xmlns:c16="http://schemas.microsoft.com/office/drawing/2014/chart" uri="{C3380CC4-5D6E-409C-BE32-E72D297353CC}">
                  <c16:uniqueId val="{00000000-590C-0A45-B149-B69672C3D16B}"/>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Sheet1!$A$2</c:f>
              <c:strCache>
                <c:ptCount val="1"/>
                <c:pt idx="0">
                  <c:v>Mem. miss stall cycles</c:v>
                </c:pt>
              </c:strCache>
            </c:strRef>
          </c:cat>
          <c:val>
            <c:numRef>
              <c:f>Sheet1!$B$2</c:f>
              <c:numCache>
                <c:formatCode>General</c:formatCode>
                <c:ptCount val="1"/>
                <c:pt idx="0">
                  <c:v>0.625</c:v>
                </c:pt>
              </c:numCache>
            </c:numRef>
          </c:val>
          <c:extLst>
            <c:ext xmlns:c16="http://schemas.microsoft.com/office/drawing/2014/chart" uri="{C3380CC4-5D6E-409C-BE32-E72D297353CC}">
              <c16:uniqueId val="{00000001-590C-0A45-B149-B69672C3D16B}"/>
            </c:ext>
          </c:extLst>
        </c:ser>
        <c:dLbls>
          <c:showLegendKey val="0"/>
          <c:showVal val="0"/>
          <c:showCatName val="0"/>
          <c:showSerName val="0"/>
          <c:showPercent val="0"/>
          <c:showBubbleSize val="0"/>
        </c:dLbls>
        <c:gapWidth val="219"/>
        <c:overlap val="-27"/>
        <c:axId val="372739184"/>
        <c:axId val="372741456"/>
      </c:barChart>
      <c:catAx>
        <c:axId val="372739184"/>
        <c:scaling>
          <c:orientation val="minMax"/>
        </c:scaling>
        <c:delete val="0"/>
        <c:axPos val="b"/>
        <c:numFmt formatCode="General" sourceLinked="1"/>
        <c:majorTickMark val="none"/>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72741456"/>
        <c:crosses val="autoZero"/>
        <c:auto val="1"/>
        <c:lblAlgn val="ctr"/>
        <c:lblOffset val="100"/>
        <c:noMultiLvlLbl val="0"/>
      </c:catAx>
      <c:valAx>
        <c:axId val="37274145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7273918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5D65E-2B91-FE45-9AC1-CFD9969E969C}" type="datetimeFigureOut">
              <a:rPr lang="en-US" smtClean="0"/>
              <a:t>6/26/24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04799-D10D-A145-8C9A-5358787D84C0}" type="slidenum">
              <a:rPr lang="en-US" smtClean="0"/>
              <a:t>‹#›</a:t>
            </a:fld>
            <a:endParaRPr lang="en-US"/>
          </a:p>
        </p:txBody>
      </p:sp>
    </p:spTree>
    <p:extLst>
      <p:ext uri="{BB962C8B-B14F-4D97-AF65-F5344CB8AC3E}">
        <p14:creationId xmlns:p14="http://schemas.microsoft.com/office/powerpoint/2010/main" val="94895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Aditya K Kamath. Today I’m presenting (MC)^2 lazy </a:t>
            </a:r>
            <a:r>
              <a:rPr lang="en-US" dirty="0" err="1"/>
              <a:t>memcopy</a:t>
            </a:r>
            <a:r>
              <a:rPr lang="en-US" dirty="0"/>
              <a:t> at the memory controller.</a:t>
            </a:r>
          </a:p>
        </p:txBody>
      </p:sp>
      <p:sp>
        <p:nvSpPr>
          <p:cNvPr id="4" name="Slide Number Placeholder 3"/>
          <p:cNvSpPr>
            <a:spLocks noGrp="1"/>
          </p:cNvSpPr>
          <p:nvPr>
            <p:ph type="sldNum" sz="quarter" idx="5"/>
          </p:nvPr>
        </p:nvSpPr>
        <p:spPr/>
        <p:txBody>
          <a:bodyPr/>
          <a:lstStyle/>
          <a:p>
            <a:fld id="{9CC04799-D10D-A145-8C9A-5358787D84C0}" type="slidenum">
              <a:rPr lang="en-US" smtClean="0"/>
              <a:t>1</a:t>
            </a:fld>
            <a:endParaRPr lang="en-US"/>
          </a:p>
        </p:txBody>
      </p:sp>
    </p:spTree>
    <p:extLst>
      <p:ext uri="{BB962C8B-B14F-4D97-AF65-F5344CB8AC3E}">
        <p14:creationId xmlns:p14="http://schemas.microsoft.com/office/powerpoint/2010/main" val="24874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two new instructions to take advantage of </a:t>
            </a:r>
            <a:r>
              <a:rPr lang="en-US" dirty="0" err="1"/>
              <a:t>Mcsquare</a:t>
            </a:r>
            <a:r>
              <a:rPr lang="en-US" dirty="0"/>
              <a:t>. The first is MCLAZY which initiates the lazy </a:t>
            </a:r>
            <a:r>
              <a:rPr lang="en-US" dirty="0" err="1"/>
              <a:t>memcpy</a:t>
            </a:r>
            <a:r>
              <a:rPr lang="en-US" dirty="0"/>
              <a:t> operation. It accepts 3 registers, the destination virtual address, the source virtual address and the copy size. The second instruction is MCFREE which is a hint that informs the system that the address provided is no longer in use and does not need to be tracked anymore.</a:t>
            </a:r>
          </a:p>
          <a:p>
            <a:r>
              <a:rPr lang="en-US" dirty="0" err="1"/>
              <a:t>MCLazy</a:t>
            </a:r>
            <a:r>
              <a:rPr lang="en-US" dirty="0"/>
              <a:t> has a few alignment restrictions to simplify hardware. We provide software wrappers that hide these low-level constraints from the programmer. The first is that the destination buffer address must be </a:t>
            </a:r>
            <a:r>
              <a:rPr lang="en-US" dirty="0" err="1"/>
              <a:t>cacheline</a:t>
            </a:r>
            <a:r>
              <a:rPr lang="en-US" dirty="0"/>
              <a:t>-aligned. This is because memory accesses occur at </a:t>
            </a:r>
            <a:r>
              <a:rPr lang="en-US" dirty="0" err="1"/>
              <a:t>cacheline</a:t>
            </a:r>
            <a:r>
              <a:rPr lang="en-US" dirty="0"/>
              <a:t> granularity, and lazy copies on partial </a:t>
            </a:r>
            <a:r>
              <a:rPr lang="en-US" dirty="0" err="1"/>
              <a:t>cachelines</a:t>
            </a:r>
            <a:r>
              <a:rPr lang="en-US" dirty="0"/>
              <a:t> would make the hardware overly complex.</a:t>
            </a:r>
          </a:p>
          <a:p>
            <a:r>
              <a:rPr lang="en-US" dirty="0"/>
              <a:t>The second restriction is that the copy size must be a multiple of the </a:t>
            </a:r>
            <a:r>
              <a:rPr lang="en-US" dirty="0" err="1"/>
              <a:t>cacheline</a:t>
            </a:r>
            <a:r>
              <a:rPr lang="en-US" dirty="0"/>
              <a:t> size, for the same reason of avoiding partial </a:t>
            </a:r>
            <a:r>
              <a:rPr lang="en-US" dirty="0" err="1"/>
              <a:t>cacheline</a:t>
            </a:r>
            <a:r>
              <a:rPr lang="en-US" dirty="0"/>
              <a:t> copies.</a:t>
            </a:r>
          </a:p>
          <a:p>
            <a:r>
              <a:rPr lang="en-US" dirty="0"/>
              <a:t>The final restriction is that the destination and source buffers must be contiguous in physical memory. For </a:t>
            </a:r>
            <a:r>
              <a:rPr lang="en-US" dirty="0" err="1"/>
              <a:t>userspace</a:t>
            </a:r>
            <a:r>
              <a:rPr lang="en-US" dirty="0"/>
              <a:t> applications this means they must each lie within a single page. For copies spanning multiple pages, MCLAZY should be called on each page.</a:t>
            </a:r>
          </a:p>
          <a:p>
            <a:r>
              <a:rPr lang="en-US" dirty="0"/>
              <a:t>As previously mentioned, we provide a C wrapper around MCLAZY that exposes a lazy </a:t>
            </a:r>
            <a:r>
              <a:rPr lang="en-US" dirty="0" err="1"/>
              <a:t>memcpy</a:t>
            </a:r>
            <a:r>
              <a:rPr lang="en-US" dirty="0"/>
              <a:t> with identical semantics to </a:t>
            </a:r>
            <a:r>
              <a:rPr lang="en-US" dirty="0" err="1"/>
              <a:t>libc</a:t>
            </a:r>
            <a:r>
              <a:rPr lang="en-US" dirty="0"/>
              <a:t> </a:t>
            </a:r>
            <a:r>
              <a:rPr lang="en-US" dirty="0" err="1"/>
              <a:t>memcpy</a:t>
            </a:r>
            <a:r>
              <a:rPr lang="en-US" dirty="0"/>
              <a:t> for programmer convenience. Full details on how this is done are in the paper.</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10</a:t>
            </a:fld>
            <a:endParaRPr lang="en-US"/>
          </a:p>
        </p:txBody>
      </p:sp>
    </p:spTree>
    <p:extLst>
      <p:ext uri="{BB962C8B-B14F-4D97-AF65-F5344CB8AC3E}">
        <p14:creationId xmlns:p14="http://schemas.microsoft.com/office/powerpoint/2010/main" val="131570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look at how the lazy copy operation is performed, and what happens on memory accesses.</a:t>
            </a:r>
          </a:p>
          <a:p>
            <a:endParaRPr lang="en-US" dirty="0"/>
          </a:p>
          <a:p>
            <a:r>
              <a:rPr lang="en-US" dirty="0"/>
              <a:t>Let’s assume the CPU core executes an MCLAZY operation on a destination and source </a:t>
            </a:r>
            <a:r>
              <a:rPr lang="en-US" dirty="0" err="1"/>
              <a:t>cacheline</a:t>
            </a:r>
            <a:r>
              <a:rPr lang="en-US" dirty="0"/>
              <a:t>. The CPU creates a packet for this operation and sends it towards the caches.</a:t>
            </a:r>
          </a:p>
          <a:p>
            <a:r>
              <a:rPr lang="en-US" dirty="0"/>
              <a:t>At the caches, the operation triggers an effect where the destination </a:t>
            </a:r>
            <a:r>
              <a:rPr lang="en-US" dirty="0" err="1"/>
              <a:t>cacheline</a:t>
            </a:r>
            <a:r>
              <a:rPr lang="en-US" dirty="0"/>
              <a:t> is invalidated, and the source </a:t>
            </a:r>
            <a:r>
              <a:rPr lang="en-US" dirty="0" err="1"/>
              <a:t>cacheline</a:t>
            </a:r>
            <a:r>
              <a:rPr lang="en-US" dirty="0"/>
              <a:t> is written back. This ensures that further accesses to the destination reach the memory and that the memory has the up-to-date values of </a:t>
            </a:r>
            <a:r>
              <a:rPr lang="en-US" dirty="0" err="1"/>
              <a:t>src</a:t>
            </a:r>
            <a:r>
              <a:rPr lang="en-US" dirty="0"/>
              <a:t> that were copied to </a:t>
            </a:r>
            <a:r>
              <a:rPr lang="en-US" dirty="0" err="1"/>
              <a:t>dest</a:t>
            </a:r>
            <a:r>
              <a:rPr lang="en-US" dirty="0"/>
              <a:t>.</a:t>
            </a:r>
          </a:p>
          <a:p>
            <a:r>
              <a:rPr lang="en-US" dirty="0"/>
              <a:t>The packet is then broadcasted to all the memory controllers where the operation is added to the Copy Tracking Table.</a:t>
            </a:r>
          </a:p>
          <a:p>
            <a:r>
              <a:rPr lang="en-US" dirty="0"/>
              <a:t>We’ll now see how reads to the destination buffer are impacted by this operation.</a:t>
            </a:r>
          </a:p>
        </p:txBody>
      </p:sp>
      <p:sp>
        <p:nvSpPr>
          <p:cNvPr id="4" name="Slide Number Placeholder 3"/>
          <p:cNvSpPr>
            <a:spLocks noGrp="1"/>
          </p:cNvSpPr>
          <p:nvPr>
            <p:ph type="sldNum" sz="quarter" idx="5"/>
          </p:nvPr>
        </p:nvSpPr>
        <p:spPr/>
        <p:txBody>
          <a:bodyPr/>
          <a:lstStyle/>
          <a:p>
            <a:fld id="{9CC04799-D10D-A145-8C9A-5358787D84C0}" type="slidenum">
              <a:rPr lang="en-US" smtClean="0"/>
              <a:t>11</a:t>
            </a:fld>
            <a:endParaRPr lang="en-US"/>
          </a:p>
        </p:txBody>
      </p:sp>
    </p:spTree>
    <p:extLst>
      <p:ext uri="{BB962C8B-B14F-4D97-AF65-F5344CB8AC3E}">
        <p14:creationId xmlns:p14="http://schemas.microsoft.com/office/powerpoint/2010/main" val="22854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CPU reads the destination, we need to obtain the data from the source instead, since the data wasn’t actually copied.</a:t>
            </a:r>
          </a:p>
          <a:p>
            <a:r>
              <a:rPr lang="en-US" dirty="0"/>
              <a:t>The access proceeds as normal initially. </a:t>
            </a:r>
          </a:p>
          <a:p>
            <a:r>
              <a:rPr lang="en-US" dirty="0"/>
              <a:t>At the memory controller, we consult the CTT and realize that this was the destination of a prospective copy. </a:t>
            </a:r>
          </a:p>
          <a:p>
            <a:r>
              <a:rPr lang="en-US" dirty="0"/>
              <a:t>This causes the request to be bounced to the memory controller containing the source </a:t>
            </a:r>
            <a:r>
              <a:rPr lang="en-US" dirty="0" err="1"/>
              <a:t>cacheline</a:t>
            </a:r>
            <a:r>
              <a:rPr lang="en-US" dirty="0"/>
              <a:t>.</a:t>
            </a:r>
          </a:p>
          <a:p>
            <a:r>
              <a:rPr lang="en-US" dirty="0"/>
              <a:t>The source </a:t>
            </a:r>
            <a:r>
              <a:rPr lang="en-US" dirty="0" err="1"/>
              <a:t>cacheline</a:t>
            </a:r>
            <a:r>
              <a:rPr lang="en-US" dirty="0"/>
              <a:t> is read from memory and sent the CPU core as if it was read from the destination memory location. Reads to the destination incur an additional latency due to the CTT lookup and bounce operations. </a:t>
            </a:r>
          </a:p>
          <a:p>
            <a:r>
              <a:rPr lang="en-US" dirty="0"/>
              <a:t>In our paper we also detail out how reads to the source and writes to the source or destination buffer is performed.</a:t>
            </a:r>
          </a:p>
        </p:txBody>
      </p:sp>
      <p:sp>
        <p:nvSpPr>
          <p:cNvPr id="4" name="Slide Number Placeholder 3"/>
          <p:cNvSpPr>
            <a:spLocks noGrp="1"/>
          </p:cNvSpPr>
          <p:nvPr>
            <p:ph type="sldNum" sz="quarter" idx="5"/>
          </p:nvPr>
        </p:nvSpPr>
        <p:spPr/>
        <p:txBody>
          <a:bodyPr/>
          <a:lstStyle/>
          <a:p>
            <a:fld id="{9CC04799-D10D-A145-8C9A-5358787D84C0}" type="slidenum">
              <a:rPr lang="en-US" smtClean="0"/>
              <a:t>12</a:t>
            </a:fld>
            <a:endParaRPr lang="en-US"/>
          </a:p>
        </p:txBody>
      </p:sp>
    </p:spTree>
    <p:extLst>
      <p:ext uri="{BB962C8B-B14F-4D97-AF65-F5344CB8AC3E}">
        <p14:creationId xmlns:p14="http://schemas.microsoft.com/office/powerpoint/2010/main" val="176638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a few questions that we shall quantify in our evaluation.</a:t>
            </a:r>
          </a:p>
          <a:p>
            <a:r>
              <a:rPr lang="en-US" dirty="0"/>
              <a:t>How much lower is MC^2’s copy overhead? What impact does it have on access times? and what benefit could (MC)^2 provide real workloads?</a:t>
            </a:r>
          </a:p>
          <a:p>
            <a:r>
              <a:rPr lang="en-US" dirty="0"/>
              <a:t>In our full paper we answer a few more questions that we wont be able to cover here.</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13</a:t>
            </a:fld>
            <a:endParaRPr lang="en-US"/>
          </a:p>
        </p:txBody>
      </p:sp>
    </p:spTree>
    <p:extLst>
      <p:ext uri="{BB962C8B-B14F-4D97-AF65-F5344CB8AC3E}">
        <p14:creationId xmlns:p14="http://schemas.microsoft.com/office/powerpoint/2010/main" val="253540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these questions, we make use of GEM5, a cycle-level CPU simulator.</a:t>
            </a:r>
          </a:p>
          <a:p>
            <a:r>
              <a:rPr lang="en-US" dirty="0"/>
              <a:t>Our configuration models a scaled-down server node with 8 CPUs.</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14</a:t>
            </a:fld>
            <a:endParaRPr lang="en-US"/>
          </a:p>
        </p:txBody>
      </p:sp>
    </p:spTree>
    <p:extLst>
      <p:ext uri="{BB962C8B-B14F-4D97-AF65-F5344CB8AC3E}">
        <p14:creationId xmlns:p14="http://schemas.microsoft.com/office/powerpoint/2010/main" val="342598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Wherever possible, we compare against </a:t>
            </a:r>
            <a:r>
              <a:rPr lang="en-US" dirty="0" err="1"/>
              <a:t>zIO</a:t>
            </a:r>
            <a:r>
              <a:rPr lang="en-US" dirty="0"/>
              <a:t> an OS-based copy-on-access mechanism that makes use of OS-managed page tables to elide copies.</a:t>
            </a:r>
          </a:p>
          <a:p>
            <a:r>
              <a:rPr lang="en-US" dirty="0" err="1"/>
              <a:t>zIO</a:t>
            </a:r>
            <a:r>
              <a:rPr lang="en-US" dirty="0"/>
              <a:t> is essentially the OS-based approach to lazy copying, which requires expensive page table management operations on accessing lazily copied pages, giving it high access penalties.</a:t>
            </a:r>
          </a:p>
        </p:txBody>
      </p:sp>
      <p:sp>
        <p:nvSpPr>
          <p:cNvPr id="4" name="Slide Number Placeholder 3"/>
          <p:cNvSpPr>
            <a:spLocks noGrp="1"/>
          </p:cNvSpPr>
          <p:nvPr>
            <p:ph type="sldNum" sz="quarter" idx="5"/>
          </p:nvPr>
        </p:nvSpPr>
        <p:spPr/>
        <p:txBody>
          <a:bodyPr/>
          <a:lstStyle/>
          <a:p>
            <a:fld id="{9CC04799-D10D-A145-8C9A-5358787D84C0}" type="slidenum">
              <a:rPr lang="en-US" smtClean="0"/>
              <a:t>15</a:t>
            </a:fld>
            <a:endParaRPr lang="en-US"/>
          </a:p>
        </p:txBody>
      </p:sp>
    </p:spTree>
    <p:extLst>
      <p:ext uri="{BB962C8B-B14F-4D97-AF65-F5344CB8AC3E}">
        <p14:creationId xmlns:p14="http://schemas.microsoft.com/office/powerpoint/2010/main" val="73372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evaluate the latency of copying, we performed an experiment where different sized source buffers were copied to destination buffers. Note the y-axis is in log scale.</a:t>
            </a:r>
          </a:p>
          <a:p>
            <a:r>
              <a:rPr lang="en-US" dirty="0"/>
              <a:t>We evaluate against </a:t>
            </a:r>
            <a:r>
              <a:rPr lang="en-US" dirty="0" err="1"/>
              <a:t>memcpy</a:t>
            </a:r>
            <a:r>
              <a:rPr lang="en-US" dirty="0"/>
              <a:t> in two scenarios. The first is where none of the data is cached referred to as just </a:t>
            </a:r>
            <a:r>
              <a:rPr lang="en-US" dirty="0" err="1"/>
              <a:t>Memcpy</a:t>
            </a:r>
            <a:r>
              <a:rPr lang="en-US" dirty="0"/>
              <a:t>, the second is where the source and destination buffers have been accessed just before the copy allowing them to be cached. These are essentially the best- and worst-case performance for </a:t>
            </a:r>
            <a:r>
              <a:rPr lang="en-US" dirty="0" err="1"/>
              <a:t>memcpy</a:t>
            </a:r>
            <a:r>
              <a:rPr lang="en-US" dirty="0"/>
              <a:t>. Copies with high overheads due to high memory access latencies behave closer to the </a:t>
            </a:r>
            <a:r>
              <a:rPr lang="en-US" dirty="0" err="1"/>
              <a:t>uncached</a:t>
            </a:r>
            <a:r>
              <a:rPr lang="en-US" dirty="0"/>
              <a:t> </a:t>
            </a:r>
            <a:r>
              <a:rPr lang="en-US" dirty="0" err="1"/>
              <a:t>memcpy</a:t>
            </a:r>
            <a:r>
              <a:rPr lang="en-US" dirty="0"/>
              <a:t> performance.</a:t>
            </a:r>
          </a:p>
          <a:p>
            <a:r>
              <a:rPr lang="en-US" dirty="0"/>
              <a:t>(MC)^2 provides speedups for copies at and above 1 KB, performing similar to copying cached data at 64 KB and above, and is up to 11 times faster than </a:t>
            </a:r>
            <a:r>
              <a:rPr lang="en-US" dirty="0" err="1"/>
              <a:t>uncached</a:t>
            </a:r>
            <a:r>
              <a:rPr lang="en-US" dirty="0"/>
              <a:t> </a:t>
            </a:r>
            <a:r>
              <a:rPr lang="en-US" dirty="0" err="1"/>
              <a:t>memcpy</a:t>
            </a:r>
            <a:r>
              <a:rPr lang="en-US" dirty="0"/>
              <a:t>.</a:t>
            </a:r>
          </a:p>
          <a:p>
            <a:r>
              <a:rPr lang="en-US" dirty="0"/>
              <a:t>Since </a:t>
            </a:r>
            <a:r>
              <a:rPr lang="en-US" dirty="0" err="1"/>
              <a:t>zIO</a:t>
            </a:r>
            <a:r>
              <a:rPr lang="en-US" dirty="0"/>
              <a:t> relies on page table manipulation, it only ran for copies at and above a 16KB size. It has a high initial overhead due to page table manipulation and TLB shootdowns. Below 256KB, </a:t>
            </a:r>
            <a:r>
              <a:rPr lang="en-US" dirty="0" err="1"/>
              <a:t>MCSquare</a:t>
            </a:r>
            <a:r>
              <a:rPr lang="en-US" dirty="0"/>
              <a:t> outperforms </a:t>
            </a:r>
            <a:r>
              <a:rPr lang="en-US" dirty="0" err="1"/>
              <a:t>zIO</a:t>
            </a:r>
            <a:r>
              <a:rPr lang="en-US" dirty="0"/>
              <a:t>. Above this, </a:t>
            </a:r>
            <a:r>
              <a:rPr lang="en-US" dirty="0" err="1"/>
              <a:t>zIO</a:t>
            </a:r>
            <a:r>
              <a:rPr lang="en-US" dirty="0"/>
              <a:t> outperforms (MC)^2 as (MC)^2 relies on </a:t>
            </a:r>
            <a:r>
              <a:rPr lang="en-US" dirty="0" err="1"/>
              <a:t>cacheline</a:t>
            </a:r>
            <a:r>
              <a:rPr lang="en-US" dirty="0"/>
              <a:t> flushing which has its own overhead. Despite this, we shall see how (MC)^2 still provides benefits at these sizes.</a:t>
            </a:r>
          </a:p>
        </p:txBody>
      </p:sp>
      <p:sp>
        <p:nvSpPr>
          <p:cNvPr id="4" name="Slide Number Placeholder 3"/>
          <p:cNvSpPr>
            <a:spLocks noGrp="1"/>
          </p:cNvSpPr>
          <p:nvPr>
            <p:ph type="sldNum" sz="quarter" idx="5"/>
          </p:nvPr>
        </p:nvSpPr>
        <p:spPr/>
        <p:txBody>
          <a:bodyPr/>
          <a:lstStyle/>
          <a:p>
            <a:fld id="{9CC04799-D10D-A145-8C9A-5358787D84C0}" type="slidenum">
              <a:rPr lang="en-US" smtClean="0"/>
              <a:t>16</a:t>
            </a:fld>
            <a:endParaRPr lang="en-US"/>
          </a:p>
        </p:txBody>
      </p:sp>
    </p:spTree>
    <p:extLst>
      <p:ext uri="{BB962C8B-B14F-4D97-AF65-F5344CB8AC3E}">
        <p14:creationId xmlns:p14="http://schemas.microsoft.com/office/powerpoint/2010/main" val="99411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analyze the impact of lazily copying on access latencies, we ran a microbenchmark where a 4 MB source buffer is copied to a destination buffer. The destination is then accessed sequentially.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intentionally misaligned the source and destination, as in the applications we examine, the source and destination buffers are typically not </a:t>
            </a:r>
            <a:r>
              <a:rPr lang="en-US" dirty="0" err="1"/>
              <a:t>cacheline</a:t>
            </a:r>
            <a:r>
              <a:rPr lang="en-US" dirty="0"/>
              <a:t>-aligned with each other. </a:t>
            </a:r>
          </a:p>
          <a:p>
            <a:r>
              <a:rPr lang="en-US" dirty="0"/>
              <a:t>For our system this causes additional access latencies to fetch data (full details in the paper). </a:t>
            </a:r>
          </a:p>
          <a:p>
            <a:r>
              <a:rPr lang="en-US" dirty="0"/>
              <a:t>The runtime of each system is normalized to the time taken by </a:t>
            </a:r>
            <a:r>
              <a:rPr lang="en-US" dirty="0" err="1"/>
              <a:t>memcpy</a:t>
            </a:r>
            <a:r>
              <a:rPr lang="en-US" dirty="0"/>
              <a:t>, with higher meaning slower. We analyze the runtime when different percentages of the 4 MB destination buffer are accessed.</a:t>
            </a:r>
          </a:p>
          <a:p>
            <a:r>
              <a:rPr lang="en-US" dirty="0"/>
              <a:t>As we previously saw, </a:t>
            </a:r>
            <a:r>
              <a:rPr lang="en-US" dirty="0" err="1"/>
              <a:t>zIO</a:t>
            </a:r>
            <a:r>
              <a:rPr lang="en-US" dirty="0"/>
              <a:t> outperforms (MC)^2 when the dataset isn’t accessed. However, once we start accessing the destination, </a:t>
            </a:r>
            <a:r>
              <a:rPr lang="en-US" dirty="0" err="1"/>
              <a:t>zIO</a:t>
            </a:r>
            <a:r>
              <a:rPr lang="en-US" dirty="0"/>
              <a:t> starts seeing page faults triggering copies. When more than 25% of the dataset is accessed it starts performing worse than </a:t>
            </a:r>
            <a:r>
              <a:rPr lang="en-US" dirty="0" err="1"/>
              <a:t>memcpy</a:t>
            </a:r>
            <a:r>
              <a:rPr lang="en-US" dirty="0"/>
              <a:t>. </a:t>
            </a:r>
          </a:p>
          <a:p>
            <a:r>
              <a:rPr lang="en-US" dirty="0"/>
              <a:t>On the other hand, (MC)^2 is able to retain low latency penalties.</a:t>
            </a:r>
          </a:p>
          <a:p>
            <a:r>
              <a:rPr lang="en-US" dirty="0"/>
              <a:t>Surprisingly, even when the entire dataset is accessed, MC^2 outperforms </a:t>
            </a:r>
            <a:r>
              <a:rPr lang="en-US" dirty="0" err="1"/>
              <a:t>memcpy</a:t>
            </a:r>
            <a:r>
              <a:rPr lang="en-US" dirty="0"/>
              <a:t>. We find that this is because the cache prefetcher hides some of the extra access latencies. When we turn off the prefetcher, we see that it slows down compared to </a:t>
            </a:r>
            <a:r>
              <a:rPr lang="en-US" dirty="0" err="1"/>
              <a:t>memcpy</a:t>
            </a:r>
            <a:r>
              <a:rPr lang="en-US" dirty="0"/>
              <a:t>, showing the impact of copy latency hiding.</a:t>
            </a:r>
          </a:p>
          <a:p>
            <a:r>
              <a:rPr lang="en-US" dirty="0"/>
              <a:t>When the source and destination are aligned, we see even better performance.</a:t>
            </a:r>
          </a:p>
        </p:txBody>
      </p:sp>
      <p:sp>
        <p:nvSpPr>
          <p:cNvPr id="4" name="Slide Number Placeholder 3"/>
          <p:cNvSpPr>
            <a:spLocks noGrp="1"/>
          </p:cNvSpPr>
          <p:nvPr>
            <p:ph type="sldNum" sz="quarter" idx="5"/>
          </p:nvPr>
        </p:nvSpPr>
        <p:spPr/>
        <p:txBody>
          <a:bodyPr/>
          <a:lstStyle/>
          <a:p>
            <a:fld id="{9CC04799-D10D-A145-8C9A-5358787D84C0}" type="slidenum">
              <a:rPr lang="en-US" smtClean="0"/>
              <a:t>17</a:t>
            </a:fld>
            <a:endParaRPr lang="en-US"/>
          </a:p>
        </p:txBody>
      </p:sp>
    </p:spTree>
    <p:extLst>
      <p:ext uri="{BB962C8B-B14F-4D97-AF65-F5344CB8AC3E}">
        <p14:creationId xmlns:p14="http://schemas.microsoft.com/office/powerpoint/2010/main" val="291890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performance of applications with </a:t>
            </a:r>
            <a:r>
              <a:rPr lang="en-US" dirty="0" err="1"/>
              <a:t>MCSquare</a:t>
            </a:r>
            <a:r>
              <a:rPr lang="en-US" dirty="0"/>
              <a:t>, we see that many database transactions involve updating only small portions of a tuple. For example, in TPCC, decrementing the quantity of stock of an item being sold in a store may only update 1 – 2 % of the total tuple size. As we previously saw, this leads to excessive data being copied for the read-copy-update performed by MVCC databases.</a:t>
            </a:r>
          </a:p>
          <a:p>
            <a:r>
              <a:rPr lang="en-US" dirty="0"/>
              <a:t>With (MC)^2, we can pay only the copy overhead for the portion of the tuple updated.</a:t>
            </a:r>
          </a:p>
          <a:p>
            <a:r>
              <a:rPr lang="en-US" dirty="0"/>
              <a:t>To evaluate this, we enhanced the Cicada database with (MC)^2 and performed repeated operations on a table with 8KB sized rows modifying different fractions of the tuple and measuring throughput. These operations are split 50:50 between reads and updates typical of write-intensive DB workloads. We used 8 threads saturating the cores on our system.</a:t>
            </a:r>
          </a:p>
          <a:p>
            <a:r>
              <a:rPr lang="en-US" dirty="0"/>
              <a:t>(MC)^2 is able to provide up to 78% higher throughput, since it reduces the memory bandwidth consumed for smaller update fractions.</a:t>
            </a:r>
          </a:p>
          <a:p>
            <a:r>
              <a:rPr lang="en-US" dirty="0"/>
              <a:t>Our paper contains more evaluation for workloads including huge page COW faults, and kernel buffer copying.</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18</a:t>
            </a:fld>
            <a:endParaRPr lang="en-US"/>
          </a:p>
        </p:txBody>
      </p:sp>
    </p:spTree>
    <p:extLst>
      <p:ext uri="{BB962C8B-B14F-4D97-AF65-F5344CB8AC3E}">
        <p14:creationId xmlns:p14="http://schemas.microsoft.com/office/powerpoint/2010/main" val="134085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 (MC)^2 with a </a:t>
            </a:r>
            <a:r>
              <a:rPr lang="en-US" dirty="0" err="1"/>
              <a:t>protobuf</a:t>
            </a:r>
            <a:r>
              <a:rPr lang="en-US" dirty="0"/>
              <a:t> workload provided in Google’s </a:t>
            </a:r>
            <a:r>
              <a:rPr lang="en-US" dirty="0" err="1"/>
              <a:t>Fleetbench</a:t>
            </a:r>
            <a:r>
              <a:rPr lang="en-US" dirty="0"/>
              <a:t> benchmark suite. </a:t>
            </a:r>
            <a:r>
              <a:rPr lang="en-US" dirty="0" err="1"/>
              <a:t>Fleetbench</a:t>
            </a:r>
            <a:r>
              <a:rPr lang="en-US" dirty="0"/>
              <a:t> contains workloads dedicated to common hot library functions, constructed using traces from production servers. We find that (MC)^2 has 43% lower runtime compared to </a:t>
            </a:r>
            <a:r>
              <a:rPr lang="en-US" dirty="0" err="1"/>
              <a:t>memcpy</a:t>
            </a:r>
            <a:r>
              <a:rPr lang="en-US" dirty="0"/>
              <a:t>. </a:t>
            </a:r>
            <a:r>
              <a:rPr lang="en-US" dirty="0" err="1"/>
              <a:t>zIO</a:t>
            </a:r>
            <a:r>
              <a:rPr lang="en-US" dirty="0"/>
              <a:t> is unable to generate any performance benefit since all the copies in this benchmark were smaller than the 4 KB page size it requires to elide copies. </a:t>
            </a:r>
          </a:p>
          <a:p>
            <a:endParaRPr lang="en-US" dirty="0"/>
          </a:p>
          <a:p>
            <a:r>
              <a:rPr lang="en-US" dirty="0"/>
              <a:t>We also replicated an experiment from the </a:t>
            </a:r>
            <a:r>
              <a:rPr lang="en-US" dirty="0" err="1"/>
              <a:t>zIO</a:t>
            </a:r>
            <a:r>
              <a:rPr lang="en-US" dirty="0"/>
              <a:t> paper, where MongoDB insertions are performed using 100KB fields and 10 fields per insertion. (MC)^2 provides on average 15% lower latency for insertion, while </a:t>
            </a:r>
            <a:r>
              <a:rPr lang="en-US" dirty="0" err="1"/>
              <a:t>zIO</a:t>
            </a:r>
            <a:r>
              <a:rPr lang="en-US" dirty="0"/>
              <a:t> slows down by 9%. This is because copied data is later accessed, triggering page faults for </a:t>
            </a:r>
            <a:r>
              <a:rPr lang="en-US" dirty="0" err="1"/>
              <a:t>zIO</a:t>
            </a:r>
            <a:r>
              <a:rPr lang="en-US" dirty="0"/>
              <a:t> which (MC)^2 avoids.</a:t>
            </a:r>
          </a:p>
        </p:txBody>
      </p:sp>
      <p:sp>
        <p:nvSpPr>
          <p:cNvPr id="4" name="Slide Number Placeholder 3"/>
          <p:cNvSpPr>
            <a:spLocks noGrp="1"/>
          </p:cNvSpPr>
          <p:nvPr>
            <p:ph type="sldNum" sz="quarter" idx="5"/>
          </p:nvPr>
        </p:nvSpPr>
        <p:spPr/>
        <p:txBody>
          <a:bodyPr/>
          <a:lstStyle/>
          <a:p>
            <a:fld id="{9CC04799-D10D-A145-8C9A-5358787D84C0}" type="slidenum">
              <a:rPr lang="en-US" smtClean="0"/>
              <a:t>19</a:t>
            </a:fld>
            <a:endParaRPr lang="en-US"/>
          </a:p>
        </p:txBody>
      </p:sp>
    </p:spTree>
    <p:extLst>
      <p:ext uri="{BB962C8B-B14F-4D97-AF65-F5344CB8AC3E}">
        <p14:creationId xmlns:p14="http://schemas.microsoft.com/office/powerpoint/2010/main" val="250451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work has shown that memory movement consumes a high amount of overhead across many processes.</a:t>
            </a:r>
          </a:p>
          <a:p>
            <a:r>
              <a:rPr lang="en-US" dirty="0"/>
              <a:t>A 2015 paper profiled the </a:t>
            </a:r>
            <a:r>
              <a:rPr lang="en-US" dirty="0" err="1"/>
              <a:t>behaviour</a:t>
            </a:r>
            <a:r>
              <a:rPr lang="en-US" dirty="0"/>
              <a:t> of applications in Google’s datacenters and found that up to 7% of all CPU cycles were consumed by memory movement.</a:t>
            </a:r>
          </a:p>
          <a:p>
            <a:r>
              <a:rPr lang="en-US" dirty="0"/>
              <a:t>In addition, RPC calls and </a:t>
            </a:r>
            <a:r>
              <a:rPr lang="en-US" dirty="0" err="1"/>
              <a:t>protobuf</a:t>
            </a:r>
            <a:r>
              <a:rPr lang="en-US" dirty="0"/>
              <a:t> also had high copy overheads.</a:t>
            </a:r>
          </a:p>
          <a:p>
            <a:r>
              <a:rPr lang="en-US" dirty="0"/>
              <a:t>Another paper profiling Meta’s most popular microservices in 2020 saw similar trends with copy overheads of up to 14%.</a:t>
            </a:r>
          </a:p>
        </p:txBody>
      </p:sp>
      <p:sp>
        <p:nvSpPr>
          <p:cNvPr id="4" name="Slide Number Placeholder 3"/>
          <p:cNvSpPr>
            <a:spLocks noGrp="1"/>
          </p:cNvSpPr>
          <p:nvPr>
            <p:ph type="sldNum" sz="quarter" idx="5"/>
          </p:nvPr>
        </p:nvSpPr>
        <p:spPr/>
        <p:txBody>
          <a:bodyPr/>
          <a:lstStyle/>
          <a:p>
            <a:fld id="{9CC04799-D10D-A145-8C9A-5358787D84C0}" type="slidenum">
              <a:rPr lang="en-US" smtClean="0"/>
              <a:t>2</a:t>
            </a:fld>
            <a:endParaRPr lang="en-US"/>
          </a:p>
        </p:txBody>
      </p:sp>
    </p:spTree>
    <p:extLst>
      <p:ext uri="{BB962C8B-B14F-4D97-AF65-F5344CB8AC3E}">
        <p14:creationId xmlns:p14="http://schemas.microsoft.com/office/powerpoint/2010/main" val="786140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We introduce </a:t>
            </a:r>
            <a:r>
              <a:rPr lang="en-US" dirty="0" err="1"/>
              <a:t>MCSquare</a:t>
            </a:r>
            <a:r>
              <a:rPr lang="en-US" dirty="0"/>
              <a:t> a novel lazy copy mechanism at the memory controller, which provides up to 11x faster copying than standard </a:t>
            </a:r>
            <a:r>
              <a:rPr lang="en-US" dirty="0" err="1"/>
              <a:t>memcpy</a:t>
            </a:r>
            <a:r>
              <a:rPr lang="en-US" dirty="0"/>
              <a:t>. It provides benefits across workloads such as </a:t>
            </a:r>
            <a:r>
              <a:rPr lang="en-US" dirty="0" err="1"/>
              <a:t>Protobuf</a:t>
            </a:r>
            <a:r>
              <a:rPr lang="en-US" dirty="0"/>
              <a:t>, MongoDB, and MVCC </a:t>
            </a:r>
            <a:r>
              <a:rPr lang="en-US" dirty="0" err="1"/>
              <a:t>databses</a:t>
            </a:r>
            <a:r>
              <a:rPr lang="en-US" dirty="0"/>
              <a:t>. Our code is completely open-source on </a:t>
            </a:r>
            <a:r>
              <a:rPr lang="en-US" dirty="0" err="1"/>
              <a:t>Github</a:t>
            </a:r>
            <a:r>
              <a:rPr lang="en-US" dirty="0"/>
              <a:t>. Thanks </a:t>
            </a:r>
            <a:r>
              <a:rPr lang="en-US"/>
              <a:t>for attending the talk.</a:t>
            </a:r>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20</a:t>
            </a:fld>
            <a:endParaRPr lang="en-US"/>
          </a:p>
        </p:txBody>
      </p:sp>
    </p:spTree>
    <p:extLst>
      <p:ext uri="{BB962C8B-B14F-4D97-AF65-F5344CB8AC3E}">
        <p14:creationId xmlns:p14="http://schemas.microsoft.com/office/powerpoint/2010/main" val="2800200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perform an experiment where the data is randomly accessed instead of sequentially. It’s worth noting that these types of access patterns are rare, as it reduces the efficiency of the cache.</a:t>
            </a:r>
          </a:p>
          <a:p>
            <a:r>
              <a:rPr lang="en-US" dirty="0"/>
              <a:t>Here, </a:t>
            </a:r>
            <a:r>
              <a:rPr lang="en-US" dirty="0" err="1"/>
              <a:t>zIO</a:t>
            </a:r>
            <a:r>
              <a:rPr lang="en-US" dirty="0"/>
              <a:t> incurs a heavy overhead at 12.5%, since almost every access is to a different page, forcing it to resolve page faults on every access. As the number of accesses increase, it starts seeing accesses to previously faulted pages, reducing its relative runtime.</a:t>
            </a:r>
          </a:p>
          <a:p>
            <a:r>
              <a:rPr lang="en-US" dirty="0"/>
              <a:t>(MC)^2 performs near the performance of </a:t>
            </a:r>
            <a:r>
              <a:rPr lang="en-US" dirty="0" err="1"/>
              <a:t>memcpy</a:t>
            </a:r>
            <a:r>
              <a:rPr lang="en-US" dirty="0"/>
              <a:t>. This is due to an optimization we use where we write data back to the destination on a read operation, making further reads avoid (MC)^2, further details in the paper.</a:t>
            </a:r>
          </a:p>
          <a:p>
            <a:r>
              <a:rPr lang="en-US" dirty="0"/>
              <a:t>Without this optimization, (MC)^2 would’ve performed 60% worse.</a:t>
            </a:r>
          </a:p>
        </p:txBody>
      </p:sp>
      <p:sp>
        <p:nvSpPr>
          <p:cNvPr id="4" name="Slide Number Placeholder 3"/>
          <p:cNvSpPr>
            <a:spLocks noGrp="1"/>
          </p:cNvSpPr>
          <p:nvPr>
            <p:ph type="sldNum" sz="quarter" idx="5"/>
          </p:nvPr>
        </p:nvSpPr>
        <p:spPr/>
        <p:txBody>
          <a:bodyPr/>
          <a:lstStyle/>
          <a:p>
            <a:fld id="{9CC04799-D10D-A145-8C9A-5358787D84C0}" type="slidenum">
              <a:rPr lang="en-US" smtClean="0"/>
              <a:t>22</a:t>
            </a:fld>
            <a:endParaRPr lang="en-US"/>
          </a:p>
        </p:txBody>
      </p:sp>
    </p:spTree>
    <p:extLst>
      <p:ext uri="{BB962C8B-B14F-4D97-AF65-F5344CB8AC3E}">
        <p14:creationId xmlns:p14="http://schemas.microsoft.com/office/powerpoint/2010/main" val="3011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Reads to the source buffer experiences no change because of our system.</a:t>
            </a:r>
          </a:p>
        </p:txBody>
      </p:sp>
      <p:sp>
        <p:nvSpPr>
          <p:cNvPr id="4" name="Slide Number Placeholder 3"/>
          <p:cNvSpPr>
            <a:spLocks noGrp="1"/>
          </p:cNvSpPr>
          <p:nvPr>
            <p:ph type="sldNum" sz="quarter" idx="5"/>
          </p:nvPr>
        </p:nvSpPr>
        <p:spPr/>
        <p:txBody>
          <a:bodyPr/>
          <a:lstStyle/>
          <a:p>
            <a:fld id="{9CC04799-D10D-A145-8C9A-5358787D84C0}" type="slidenum">
              <a:rPr lang="en-US" smtClean="0"/>
              <a:t>23</a:t>
            </a:fld>
            <a:endParaRPr lang="en-US"/>
          </a:p>
        </p:txBody>
      </p:sp>
    </p:spTree>
    <p:extLst>
      <p:ext uri="{BB962C8B-B14F-4D97-AF65-F5344CB8AC3E}">
        <p14:creationId xmlns:p14="http://schemas.microsoft.com/office/powerpoint/2010/main" val="4196413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Writes to the source </a:t>
            </a:r>
            <a:r>
              <a:rPr lang="en-US" dirty="0" err="1"/>
              <a:t>cacheline</a:t>
            </a:r>
            <a:r>
              <a:rPr lang="en-US" dirty="0"/>
              <a:t> are a bit more involved since we need to make sure that the data that should’ve been copied to the destination isn’t lost.</a:t>
            </a:r>
          </a:p>
          <a:p>
            <a:r>
              <a:rPr lang="en-US" dirty="0"/>
              <a:t>When the write reaches memory, the CTT is looked up. </a:t>
            </a:r>
          </a:p>
          <a:p>
            <a:r>
              <a:rPr lang="en-US" dirty="0"/>
              <a:t>Since the write is to the source </a:t>
            </a:r>
            <a:r>
              <a:rPr lang="en-US" dirty="0" err="1"/>
              <a:t>cacheline</a:t>
            </a:r>
            <a:r>
              <a:rPr lang="en-US" dirty="0"/>
              <a:t>, we hold it in the BPQ.</a:t>
            </a:r>
          </a:p>
          <a:p>
            <a:r>
              <a:rPr lang="en-US" dirty="0"/>
              <a:t>The memory controller then reads the SRC from memory. This data is then sent to the memory controller containing the destination.</a:t>
            </a:r>
          </a:p>
          <a:p>
            <a:r>
              <a:rPr lang="en-US" dirty="0"/>
              <a:t>The data is then written to the destination </a:t>
            </a:r>
            <a:r>
              <a:rPr lang="en-US" dirty="0" err="1"/>
              <a:t>cacheline</a:t>
            </a:r>
            <a:r>
              <a:rPr lang="en-US" dirty="0"/>
              <a:t>, and the entry is removed from the CTT. This is essentially the “lazy copy” in action.</a:t>
            </a:r>
          </a:p>
          <a:p>
            <a:r>
              <a:rPr lang="en-US" dirty="0"/>
              <a:t>An acknowledgement is broadcast to the other memory controllers so that they also remove the entry.</a:t>
            </a:r>
          </a:p>
          <a:p>
            <a:r>
              <a:rPr lang="en-US" dirty="0"/>
              <a:t>The source write is then removed from BPQ then sent to memory.</a:t>
            </a:r>
          </a:p>
        </p:txBody>
      </p:sp>
      <p:sp>
        <p:nvSpPr>
          <p:cNvPr id="4" name="Slide Number Placeholder 3"/>
          <p:cNvSpPr>
            <a:spLocks noGrp="1"/>
          </p:cNvSpPr>
          <p:nvPr>
            <p:ph type="sldNum" sz="quarter" idx="5"/>
          </p:nvPr>
        </p:nvSpPr>
        <p:spPr/>
        <p:txBody>
          <a:bodyPr/>
          <a:lstStyle/>
          <a:p>
            <a:fld id="{9CC04799-D10D-A145-8C9A-5358787D84C0}" type="slidenum">
              <a:rPr lang="en-US" smtClean="0"/>
              <a:t>24</a:t>
            </a:fld>
            <a:endParaRPr lang="en-US"/>
          </a:p>
        </p:txBody>
      </p:sp>
    </p:spTree>
    <p:extLst>
      <p:ext uri="{BB962C8B-B14F-4D97-AF65-F5344CB8AC3E}">
        <p14:creationId xmlns:p14="http://schemas.microsoft.com/office/powerpoint/2010/main" val="2594914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Writes to destination buffers are a bit simpler.</a:t>
            </a:r>
          </a:p>
          <a:p>
            <a:r>
              <a:rPr lang="en-US" dirty="0"/>
              <a:t>When the write reaches the memory controller, it causes the entry in the CTT to be removed.</a:t>
            </a:r>
          </a:p>
          <a:p>
            <a:r>
              <a:rPr lang="en-US" dirty="0"/>
              <a:t>The write happens to the destination as normal.</a:t>
            </a:r>
          </a:p>
          <a:p>
            <a:r>
              <a:rPr lang="en-US" dirty="0"/>
              <a:t>An acknowledgement is then generated and sent to the other memory controllers so that they can invalidate their entries as well.</a:t>
            </a:r>
          </a:p>
        </p:txBody>
      </p:sp>
      <p:sp>
        <p:nvSpPr>
          <p:cNvPr id="4" name="Slide Number Placeholder 3"/>
          <p:cNvSpPr>
            <a:spLocks noGrp="1"/>
          </p:cNvSpPr>
          <p:nvPr>
            <p:ph type="sldNum" sz="quarter" idx="5"/>
          </p:nvPr>
        </p:nvSpPr>
        <p:spPr/>
        <p:txBody>
          <a:bodyPr/>
          <a:lstStyle/>
          <a:p>
            <a:fld id="{9CC04799-D10D-A145-8C9A-5358787D84C0}" type="slidenum">
              <a:rPr lang="en-US" smtClean="0"/>
              <a:t>25</a:t>
            </a:fld>
            <a:endParaRPr lang="en-US"/>
          </a:p>
        </p:txBody>
      </p:sp>
    </p:spTree>
    <p:extLst>
      <p:ext uri="{BB962C8B-B14F-4D97-AF65-F5344CB8AC3E}">
        <p14:creationId xmlns:p14="http://schemas.microsoft.com/office/powerpoint/2010/main" val="2987008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remove these restrictions from the programmer, we provide a software wrapper around this instruction which internally handles all the restrictions.</a:t>
            </a:r>
          </a:p>
          <a:p>
            <a:r>
              <a:rPr lang="en-US" dirty="0"/>
              <a:t>It first </a:t>
            </a:r>
            <a:r>
              <a:rPr lang="en-US" dirty="0" err="1"/>
              <a:t>cacheline</a:t>
            </a:r>
            <a:r>
              <a:rPr lang="en-US" dirty="0"/>
              <a:t>-aligns the destination address, manually copying data needed to align it.</a:t>
            </a:r>
          </a:p>
          <a:p>
            <a:r>
              <a:rPr lang="en-US" dirty="0"/>
              <a:t>It then checks how much data is remaining within the source and destination pages.</a:t>
            </a:r>
          </a:p>
          <a:p>
            <a:r>
              <a:rPr lang="en-US" dirty="0"/>
              <a:t>It then calls the MCLAZY instruction if there is at least a </a:t>
            </a:r>
            <a:r>
              <a:rPr lang="en-US" dirty="0" err="1"/>
              <a:t>cacheline</a:t>
            </a:r>
            <a:r>
              <a:rPr lang="en-US" dirty="0"/>
              <a:t> size left.</a:t>
            </a:r>
          </a:p>
          <a:p>
            <a:r>
              <a:rPr lang="en-US" dirty="0"/>
              <a:t>It repeats this process for the entire lazy copy requested.</a:t>
            </a:r>
          </a:p>
        </p:txBody>
      </p:sp>
      <p:sp>
        <p:nvSpPr>
          <p:cNvPr id="4" name="Slide Number Placeholder 3"/>
          <p:cNvSpPr>
            <a:spLocks noGrp="1"/>
          </p:cNvSpPr>
          <p:nvPr>
            <p:ph type="sldNum" sz="quarter" idx="5"/>
          </p:nvPr>
        </p:nvSpPr>
        <p:spPr/>
        <p:txBody>
          <a:bodyPr/>
          <a:lstStyle/>
          <a:p>
            <a:fld id="{9CC04799-D10D-A145-8C9A-5358787D84C0}" type="slidenum">
              <a:rPr lang="en-US" smtClean="0"/>
              <a:t>26</a:t>
            </a:fld>
            <a:endParaRPr lang="en-US"/>
          </a:p>
        </p:txBody>
      </p:sp>
    </p:spTree>
    <p:extLst>
      <p:ext uri="{BB962C8B-B14F-4D97-AF65-F5344CB8AC3E}">
        <p14:creationId xmlns:p14="http://schemas.microsoft.com/office/powerpoint/2010/main" val="1128885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interposed all the </a:t>
            </a:r>
            <a:r>
              <a:rPr lang="en-US" dirty="0" err="1"/>
              <a:t>memcpy</a:t>
            </a:r>
            <a:r>
              <a:rPr lang="en-US" dirty="0"/>
              <a:t> calls in the workload and we found that most of the copies in the range of a few KB.</a:t>
            </a:r>
          </a:p>
        </p:txBody>
      </p:sp>
      <p:sp>
        <p:nvSpPr>
          <p:cNvPr id="4" name="Slide Number Placeholder 3"/>
          <p:cNvSpPr>
            <a:spLocks noGrp="1"/>
          </p:cNvSpPr>
          <p:nvPr>
            <p:ph type="sldNum" sz="quarter" idx="5"/>
          </p:nvPr>
        </p:nvSpPr>
        <p:spPr/>
        <p:txBody>
          <a:bodyPr/>
          <a:lstStyle/>
          <a:p>
            <a:fld id="{9CC04799-D10D-A145-8C9A-5358787D84C0}" type="slidenum">
              <a:rPr lang="en-US" smtClean="0"/>
              <a:t>27</a:t>
            </a:fld>
            <a:endParaRPr lang="en-US"/>
          </a:p>
        </p:txBody>
      </p:sp>
    </p:spTree>
    <p:extLst>
      <p:ext uri="{BB962C8B-B14F-4D97-AF65-F5344CB8AC3E}">
        <p14:creationId xmlns:p14="http://schemas.microsoft.com/office/powerpoint/2010/main" val="311135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used Perf a </a:t>
            </a:r>
            <a:r>
              <a:rPr lang="en-US" b="0" i="0" dirty="0">
                <a:solidFill>
                  <a:srgbClr val="BDC1C6"/>
                </a:solidFill>
                <a:effectLst/>
                <a:latin typeface="Roboto" panose="020F0502020204030204" pitchFamily="34" charset="0"/>
              </a:rPr>
              <a:t>performance analysis tool in Linux to examine the sources of overheads in </a:t>
            </a:r>
            <a:r>
              <a:rPr lang="en-US" b="0" i="0" dirty="0" err="1">
                <a:solidFill>
                  <a:srgbClr val="BDC1C6"/>
                </a:solidFill>
                <a:effectLst/>
                <a:latin typeface="Roboto" panose="020F0502020204030204" pitchFamily="34" charset="0"/>
              </a:rPr>
              <a:t>Protobuf</a:t>
            </a:r>
            <a:r>
              <a:rPr lang="en-US" b="0" i="0" dirty="0">
                <a:solidFill>
                  <a:srgbClr val="BDC1C6"/>
                </a:solidFill>
                <a:effectLst/>
                <a:latin typeface="Roboto" panose="020F0502020204030204" pitchFamily="34" charset="0"/>
              </a:rPr>
              <a:t>.</a:t>
            </a:r>
          </a:p>
          <a:p>
            <a:r>
              <a:rPr lang="en-US" b="0" i="0" dirty="0">
                <a:solidFill>
                  <a:srgbClr val="BDC1C6"/>
                </a:solidFill>
                <a:effectLst/>
                <a:latin typeface="Roboto" panose="020F0502020204030204" pitchFamily="34" charset="0"/>
              </a:rPr>
              <a:t>We found that </a:t>
            </a:r>
            <a:r>
              <a:rPr lang="en-US" b="0" i="0" dirty="0" err="1">
                <a:solidFill>
                  <a:srgbClr val="BDC1C6"/>
                </a:solidFill>
                <a:effectLst/>
                <a:latin typeface="Roboto" panose="020F0502020204030204" pitchFamily="34" charset="0"/>
              </a:rPr>
              <a:t>Memcpy</a:t>
            </a:r>
            <a:r>
              <a:rPr lang="en-US" b="0" i="0" dirty="0">
                <a:solidFill>
                  <a:srgbClr val="BDC1C6"/>
                </a:solidFill>
                <a:effectLst/>
                <a:latin typeface="Roboto" panose="020F0502020204030204" pitchFamily="34" charset="0"/>
              </a:rPr>
              <a:t> had a 29% overhead in this application.</a:t>
            </a:r>
          </a:p>
          <a:p>
            <a:r>
              <a:rPr lang="en-US" b="0" i="0" dirty="0">
                <a:solidFill>
                  <a:srgbClr val="BDC1C6"/>
                </a:solidFill>
                <a:effectLst/>
                <a:latin typeface="Roboto" panose="020F0502020204030204" pitchFamily="34" charset="0"/>
              </a:rPr>
              <a:t>Of this, 28.5% of memory accesses generated by </a:t>
            </a:r>
            <a:r>
              <a:rPr lang="en-US" b="0" i="0" dirty="0" err="1">
                <a:solidFill>
                  <a:srgbClr val="BDC1C6"/>
                </a:solidFill>
                <a:effectLst/>
                <a:latin typeface="Roboto" panose="020F0502020204030204" pitchFamily="34" charset="0"/>
              </a:rPr>
              <a:t>memcpy</a:t>
            </a:r>
            <a:r>
              <a:rPr lang="en-US" b="0" i="0" dirty="0">
                <a:solidFill>
                  <a:srgbClr val="BDC1C6"/>
                </a:solidFill>
                <a:effectLst/>
                <a:latin typeface="Roboto" panose="020F0502020204030204" pitchFamily="34" charset="0"/>
              </a:rPr>
              <a:t> were cache misses, which means the data had to be fetched from memory.</a:t>
            </a:r>
          </a:p>
          <a:p>
            <a:r>
              <a:rPr lang="en-US" b="0" i="0" dirty="0">
                <a:solidFill>
                  <a:srgbClr val="BDC1C6"/>
                </a:solidFill>
                <a:effectLst/>
                <a:latin typeface="Roboto" panose="020F0502020204030204" pitchFamily="34" charset="0"/>
              </a:rPr>
              <a:t>92% of the time, there was an operation within the CPU waiting for a memory access to complete.</a:t>
            </a:r>
          </a:p>
          <a:p>
            <a:r>
              <a:rPr lang="en-US" b="0" i="0" dirty="0">
                <a:solidFill>
                  <a:srgbClr val="BDC1C6"/>
                </a:solidFill>
                <a:effectLst/>
                <a:latin typeface="Roboto" panose="020F0502020204030204" pitchFamily="34" charset="0"/>
              </a:rPr>
              <a:t>However, modern CPUs are able to hide memory latencies with out-of-order execution. </a:t>
            </a:r>
          </a:p>
          <a:p>
            <a:r>
              <a:rPr lang="en-US" b="0" i="0" dirty="0">
                <a:solidFill>
                  <a:srgbClr val="BDC1C6"/>
                </a:solidFill>
                <a:effectLst/>
                <a:latin typeface="Roboto" panose="020F0502020204030204" pitchFamily="34" charset="0"/>
              </a:rPr>
              <a:t>62.5% of the time, the CPU was stalled, waiting for a memory access to complete before it could make any progress.</a:t>
            </a:r>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28</a:t>
            </a:fld>
            <a:endParaRPr lang="en-US"/>
          </a:p>
        </p:txBody>
      </p:sp>
    </p:spTree>
    <p:extLst>
      <p:ext uri="{BB962C8B-B14F-4D97-AF65-F5344CB8AC3E}">
        <p14:creationId xmlns:p14="http://schemas.microsoft.com/office/powerpoint/2010/main" val="400132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ourselves conducted a study on several operations across different application domains that exhibited a high copy overhead.</a:t>
            </a:r>
          </a:p>
          <a:p>
            <a:r>
              <a:rPr lang="en-US" dirty="0"/>
              <a:t>We plot </a:t>
            </a:r>
            <a:r>
              <a:rPr lang="en-US" dirty="0" err="1"/>
              <a:t>flamegraphs</a:t>
            </a:r>
            <a:r>
              <a:rPr lang="en-US" dirty="0"/>
              <a:t> showing the amount of time spent in various functions of these operation, including memory copy times.</a:t>
            </a:r>
          </a:p>
          <a:p>
            <a:r>
              <a:rPr lang="en-US" dirty="0"/>
              <a:t>The top two graphs depict writes and insertions for an OLTP and NoSQL database respectively.</a:t>
            </a:r>
          </a:p>
          <a:p>
            <a:r>
              <a:rPr lang="en-US" dirty="0"/>
              <a:t>The bottom left graph shows OS copy-on-write faults, while the bottom right shows common </a:t>
            </a:r>
            <a:r>
              <a:rPr lang="en-US" dirty="0" err="1"/>
              <a:t>Protobuf</a:t>
            </a:r>
            <a:r>
              <a:rPr lang="en-US" dirty="0"/>
              <a:t> operations.</a:t>
            </a:r>
          </a:p>
          <a:p>
            <a:r>
              <a:rPr lang="en-US" dirty="0"/>
              <a:t>The bars highlighted in purple show the time spent copying, which can be up to 68% for these operations.</a:t>
            </a:r>
          </a:p>
        </p:txBody>
      </p:sp>
      <p:sp>
        <p:nvSpPr>
          <p:cNvPr id="4" name="Slide Number Placeholder 3"/>
          <p:cNvSpPr>
            <a:spLocks noGrp="1"/>
          </p:cNvSpPr>
          <p:nvPr>
            <p:ph type="sldNum" sz="quarter" idx="5"/>
          </p:nvPr>
        </p:nvSpPr>
        <p:spPr/>
        <p:txBody>
          <a:bodyPr/>
          <a:lstStyle/>
          <a:p>
            <a:fld id="{9CC04799-D10D-A145-8C9A-5358787D84C0}" type="slidenum">
              <a:rPr lang="en-US" smtClean="0"/>
              <a:t>3</a:t>
            </a:fld>
            <a:endParaRPr lang="en-US"/>
          </a:p>
        </p:txBody>
      </p:sp>
    </p:spTree>
    <p:extLst>
      <p:ext uri="{BB962C8B-B14F-4D97-AF65-F5344CB8AC3E}">
        <p14:creationId xmlns:p14="http://schemas.microsoft.com/office/powerpoint/2010/main" val="121427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insights from looking at these applications are that apps typically use </a:t>
            </a:r>
            <a:r>
              <a:rPr lang="en-US" dirty="0" err="1"/>
              <a:t>memcpy</a:t>
            </a:r>
            <a:r>
              <a:rPr lang="en-US" dirty="0"/>
              <a:t> to fill temporary buffers. This can lead to excessive or redundant copies.</a:t>
            </a:r>
          </a:p>
          <a:p>
            <a:r>
              <a:rPr lang="en-US" dirty="0"/>
              <a:t>When copying happens in the critical path of the application processing, it becomes difficult for the CPU to hide its overhead, leading to ”killer microseconds” of copy execution</a:t>
            </a:r>
          </a:p>
        </p:txBody>
      </p:sp>
      <p:sp>
        <p:nvSpPr>
          <p:cNvPr id="4" name="Slide Number Placeholder 3"/>
          <p:cNvSpPr>
            <a:spLocks noGrp="1"/>
          </p:cNvSpPr>
          <p:nvPr>
            <p:ph type="sldNum" sz="quarter" idx="5"/>
          </p:nvPr>
        </p:nvSpPr>
        <p:spPr/>
        <p:txBody>
          <a:bodyPr/>
          <a:lstStyle/>
          <a:p>
            <a:fld id="{9CC04799-D10D-A145-8C9A-5358787D84C0}" type="slidenum">
              <a:rPr lang="en-US" smtClean="0"/>
              <a:t>4</a:t>
            </a:fld>
            <a:endParaRPr lang="en-US"/>
          </a:p>
        </p:txBody>
      </p:sp>
    </p:spTree>
    <p:extLst>
      <p:ext uri="{BB962C8B-B14F-4D97-AF65-F5344CB8AC3E}">
        <p14:creationId xmlns:p14="http://schemas.microsoft.com/office/powerpoint/2010/main" val="33993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how copies are used in modern applications, let’s look at a typical use case: read-copy-updates in multi-version concurrency control databases.</a:t>
            </a:r>
          </a:p>
          <a:p>
            <a:r>
              <a:rPr lang="en-US" dirty="0"/>
              <a:t>MVCC databases copy rows or tuples being modified to local buffers to preserve isolation guarantees.</a:t>
            </a:r>
          </a:p>
          <a:p>
            <a:r>
              <a:rPr lang="en-US" dirty="0"/>
              <a:t>In this example, we see two threads performing transactions on the database concurrently, with one writer and one reader.</a:t>
            </a:r>
          </a:p>
          <a:p>
            <a:r>
              <a:rPr lang="en-US" dirty="0"/>
              <a:t>Before performing the modifications, the writer creates a copy of the row that it wishes to modify.</a:t>
            </a:r>
          </a:p>
          <a:p>
            <a:r>
              <a:rPr lang="en-US" dirty="0"/>
              <a:t>The writer then performs its required modification to its local copy.</a:t>
            </a:r>
          </a:p>
          <a:p>
            <a:r>
              <a:rPr lang="en-US" dirty="0"/>
              <a:t>This allows the reader to read the unmodified data from the original database and avoid inconsistencies in operations.</a:t>
            </a:r>
          </a:p>
          <a:p>
            <a:r>
              <a:rPr lang="en-US" dirty="0"/>
              <a:t>When the writer commits the transaction it merges its row back into the main database.</a:t>
            </a:r>
          </a:p>
          <a:p>
            <a:r>
              <a:rPr lang="en-US" dirty="0"/>
              <a:t>The entire row may not end up modified, in which case the writer copied more data than it actually needed to.</a:t>
            </a:r>
          </a:p>
          <a:p>
            <a:r>
              <a:rPr lang="en-US" dirty="0"/>
              <a:t>In addition, there’s potential for copy overheads to be hidden in the background while other DB operations are ongoing.</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5</a:t>
            </a:fld>
            <a:endParaRPr lang="en-US"/>
          </a:p>
        </p:txBody>
      </p:sp>
    </p:spTree>
    <p:extLst>
      <p:ext uri="{BB962C8B-B14F-4D97-AF65-F5344CB8AC3E}">
        <p14:creationId xmlns:p14="http://schemas.microsoft.com/office/powerpoint/2010/main" val="372167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applications make use of what we refer to as “eager copying” where a copy operation causes data to be moved.</a:t>
            </a:r>
          </a:p>
          <a:p>
            <a:r>
              <a:rPr lang="en-US" dirty="0"/>
              <a:t>Then on access, the required data is obtained.</a:t>
            </a:r>
          </a:p>
          <a:p>
            <a:r>
              <a:rPr lang="en-US" dirty="0"/>
              <a:t>For the applications we previously saw, we find that this is not the best approach for data movement.</a:t>
            </a:r>
          </a:p>
        </p:txBody>
      </p:sp>
      <p:sp>
        <p:nvSpPr>
          <p:cNvPr id="4" name="Slide Number Placeholder 3"/>
          <p:cNvSpPr>
            <a:spLocks noGrp="1"/>
          </p:cNvSpPr>
          <p:nvPr>
            <p:ph type="sldNum" sz="quarter" idx="5"/>
          </p:nvPr>
        </p:nvSpPr>
        <p:spPr/>
        <p:txBody>
          <a:bodyPr/>
          <a:lstStyle/>
          <a:p>
            <a:fld id="{9CC04799-D10D-A145-8C9A-5358787D84C0}" type="slidenum">
              <a:rPr lang="en-US" smtClean="0"/>
              <a:t>6</a:t>
            </a:fld>
            <a:endParaRPr lang="en-US"/>
          </a:p>
        </p:txBody>
      </p:sp>
    </p:spTree>
    <p:extLst>
      <p:ext uri="{BB962C8B-B14F-4D97-AF65-F5344CB8AC3E}">
        <p14:creationId xmlns:p14="http://schemas.microsoft.com/office/powerpoint/2010/main" val="35773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instead propose performing data movement lazily.</a:t>
            </a:r>
          </a:p>
          <a:p>
            <a:r>
              <a:rPr lang="en-US" dirty="0"/>
              <a:t>On a copy operation, we don’t do anything.</a:t>
            </a:r>
          </a:p>
          <a:p>
            <a:r>
              <a:rPr lang="en-US" dirty="0"/>
              <a:t>When the data is accessed, we reroute the request to the appropriate location performing the data copy.</a:t>
            </a:r>
          </a:p>
          <a:p>
            <a:r>
              <a:rPr lang="en-US" dirty="0"/>
              <a:t>This method only copies data that is accessed from memory. Furthermore, this allows the hardware prefetcher to trigger copies before data is accessed hiding copy latencies.</a:t>
            </a:r>
          </a:p>
        </p:txBody>
      </p:sp>
      <p:sp>
        <p:nvSpPr>
          <p:cNvPr id="4" name="Slide Number Placeholder 3"/>
          <p:cNvSpPr>
            <a:spLocks noGrp="1"/>
          </p:cNvSpPr>
          <p:nvPr>
            <p:ph type="sldNum" sz="quarter" idx="5"/>
          </p:nvPr>
        </p:nvSpPr>
        <p:spPr/>
        <p:txBody>
          <a:bodyPr/>
          <a:lstStyle/>
          <a:p>
            <a:fld id="{9CC04799-D10D-A145-8C9A-5358787D84C0}" type="slidenum">
              <a:rPr lang="en-US" smtClean="0"/>
              <a:t>7</a:t>
            </a:fld>
            <a:endParaRPr lang="en-US"/>
          </a:p>
        </p:txBody>
      </p:sp>
    </p:spTree>
    <p:extLst>
      <p:ext uri="{BB962C8B-B14F-4D97-AF65-F5344CB8AC3E}">
        <p14:creationId xmlns:p14="http://schemas.microsoft.com/office/powerpoint/2010/main" val="20043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this operation, we propose MC^2, performing lazy </a:t>
            </a:r>
            <a:r>
              <a:rPr lang="en-US" dirty="0" err="1"/>
              <a:t>memcopy</a:t>
            </a:r>
            <a:r>
              <a:rPr lang="en-US" dirty="0"/>
              <a:t> at the memory controller.</a:t>
            </a:r>
          </a:p>
          <a:p>
            <a:r>
              <a:rPr lang="en-US" dirty="0"/>
              <a:t>We find that the memory controller is the ideal place to handle this as all memory accesses must pass through it, and it frees up responsibilities from the CPU, providing opportunities for copy hiding. </a:t>
            </a:r>
          </a:p>
          <a:p>
            <a:r>
              <a:rPr lang="en-US" dirty="0"/>
              <a:t>This system consists of three main components. Hardware modifications to the memory controller, new instructions, and a software wrapper.</a:t>
            </a:r>
          </a:p>
          <a:p>
            <a:r>
              <a:rPr lang="en-US" dirty="0"/>
              <a:t>We’ll now look at each of these in-depth.</a:t>
            </a:r>
          </a:p>
        </p:txBody>
      </p:sp>
      <p:sp>
        <p:nvSpPr>
          <p:cNvPr id="4" name="Slide Number Placeholder 3"/>
          <p:cNvSpPr>
            <a:spLocks noGrp="1"/>
          </p:cNvSpPr>
          <p:nvPr>
            <p:ph type="sldNum" sz="quarter" idx="5"/>
          </p:nvPr>
        </p:nvSpPr>
        <p:spPr/>
        <p:txBody>
          <a:bodyPr/>
          <a:lstStyle/>
          <a:p>
            <a:fld id="{9CC04799-D10D-A145-8C9A-5358787D84C0}" type="slidenum">
              <a:rPr lang="en-US" smtClean="0"/>
              <a:t>8</a:t>
            </a:fld>
            <a:endParaRPr lang="en-US"/>
          </a:p>
        </p:txBody>
      </p:sp>
    </p:spTree>
    <p:extLst>
      <p:ext uri="{BB962C8B-B14F-4D97-AF65-F5344CB8AC3E}">
        <p14:creationId xmlns:p14="http://schemas.microsoft.com/office/powerpoint/2010/main" val="46817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 a copy tracking table or CTT, which tracks all the prospective copies.</a:t>
            </a:r>
          </a:p>
          <a:p>
            <a:r>
              <a:rPr lang="en-US" dirty="0"/>
              <a:t>Each entry in this table contains a 52-bit destination address, a 52-bit source address, and 21-bit size of executed copies, along with an active bit to check whether the entry is in use. We use 52 bits for addresses since this is typically the size of physical addresses in systems today. The 21-bit size allows each entry to track a prospective copy of up to 2 MB in size or the size of a large page. The entries in the CTT are kept coherent across memory controllers. The CTT is looked up in parallel with memory accesses, hiding its access latency in the critical path.</a:t>
            </a:r>
          </a:p>
          <a:p>
            <a:r>
              <a:rPr lang="en-US" dirty="0"/>
              <a:t>We also maintain a bounce pending queue, that temporarily holds writes to source buffers for consistency. The importance of the BPQ is explained in detail in our paper.</a:t>
            </a:r>
          </a:p>
          <a:p>
            <a:endParaRPr lang="en-US" dirty="0"/>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9</a:t>
            </a:fld>
            <a:endParaRPr lang="en-US"/>
          </a:p>
        </p:txBody>
      </p:sp>
    </p:spTree>
    <p:extLst>
      <p:ext uri="{BB962C8B-B14F-4D97-AF65-F5344CB8AC3E}">
        <p14:creationId xmlns:p14="http://schemas.microsoft.com/office/powerpoint/2010/main" val="4061856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descr="W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2" name="Picture 11" descr="Be Boundles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7"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W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68081" y="3426449"/>
            <a:ext cx="1600200" cy="139700"/>
          </a:xfrm>
          <a:prstGeom prst="rect">
            <a:avLst/>
          </a:prstGeom>
        </p:spPr>
      </p:pic>
      <p:pic>
        <p:nvPicPr>
          <p:cNvPr id="11" name="Picture 10" descr="Be Boundles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descr="W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2993" y="348996"/>
            <a:ext cx="1371600" cy="923544"/>
          </a:xfrm>
          <a:prstGeom prst="rect">
            <a:avLst/>
          </a:prstGeom>
        </p:spPr>
      </p:pic>
      <p:sp>
        <p:nvSpPr>
          <p:cNvPr id="2" name="Title 1"/>
          <p:cNvSpPr>
            <a:spLocks noGrp="1"/>
          </p:cNvSpPr>
          <p:nvPr>
            <p:ph type="title" hasCustomPrompt="1"/>
          </p:nvPr>
        </p:nvSpPr>
        <p:spPr>
          <a:xfrm>
            <a:off x="460376"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68081" y="3426449"/>
            <a:ext cx="1600200" cy="139700"/>
          </a:xfrm>
          <a:prstGeom prst="rect">
            <a:avLst/>
          </a:prstGeom>
        </p:spPr>
      </p:pic>
      <p:pic>
        <p:nvPicPr>
          <p:cNvPr id="9" name="Picture 8" descr="University of Washington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47806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8838"/>
            <a:ext cx="8184662"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14"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13"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11"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Arial" panose="020B0604020202020204" pitchFamily="34" charset="0"/>
              <a:buChar char="•"/>
              <a:defRPr sz="2000" b="1" i="0" baseline="0">
                <a:solidFill>
                  <a:schemeClr val="tx2"/>
                </a:solidFill>
                <a:latin typeface="Open Sans" charset="0"/>
                <a:ea typeface="Open Sans" charset="0"/>
                <a:cs typeface="Open Sans" charset="0"/>
              </a:defRPr>
            </a:lvl1pPr>
            <a:lvl2pPr marL="742950" indent="-285750">
              <a:buFont typeface="Arial" panose="020B0604020202020204" pitchFamily="34" charset="0"/>
              <a:buChar char="•"/>
              <a:defRPr sz="1800" b="1" i="0" baseline="0">
                <a:solidFill>
                  <a:schemeClr val="tx2"/>
                </a:solidFill>
                <a:latin typeface="Open Sans" charset="0"/>
                <a:ea typeface="Open Sans" charset="0"/>
                <a:cs typeface="Open Sans" charset="0"/>
              </a:defRPr>
            </a:lvl2pPr>
            <a:lvl3pPr marL="1143000" indent="-228600">
              <a:buSzPct val="100000"/>
              <a:buFont typeface="Arial" panose="020B0604020202020204" pitchFamily="34" charset="0"/>
              <a:buChar char="•"/>
              <a:defRPr sz="1600" b="1" i="0" baseline="0">
                <a:solidFill>
                  <a:schemeClr val="tx2"/>
                </a:solidFill>
                <a:latin typeface="Open Sans" charset="0"/>
                <a:ea typeface="Open Sans" charset="0"/>
                <a:cs typeface="Open Sans" charset="0"/>
              </a:defRPr>
            </a:lvl3pPr>
            <a:lvl4pPr marL="1600200" indent="-228600">
              <a:buFont typeface="Arial" panose="020B0604020202020204" pitchFamily="34" charset="0"/>
              <a:buChar char="•"/>
              <a:defRPr sz="1600" b="1" i="0" baseline="0">
                <a:solidFill>
                  <a:schemeClr val="tx2"/>
                </a:solidFill>
                <a:latin typeface="Open Sans" charset="0"/>
                <a:ea typeface="Open Sans" charset="0"/>
                <a:cs typeface="Open Sans" charset="0"/>
              </a:defRPr>
            </a:lvl4pPr>
            <a:lvl5pPr marL="2057400" indent="-228600">
              <a:buFont typeface="Arial" panose="020B0604020202020204" pitchFamily="34" charset="0"/>
              <a:buChar char="•"/>
              <a:defRPr sz="1400" b="1" i="0" baseline="0">
                <a:solidFill>
                  <a:schemeClr val="tx2"/>
                </a:solidFill>
                <a:latin typeface="Open Sans" charset="0"/>
                <a:ea typeface="Open Sans" charset="0"/>
                <a:cs typeface="Open Sans" charset="0"/>
              </a:defRPr>
            </a:lvl5pPr>
          </a:lstStyle>
          <a:p>
            <a:pPr lvl="0"/>
            <a:r>
              <a:rPr lang="en-US" dirty="0"/>
              <a:t>Content here (Open Sans Bold, 20 pt.)</a:t>
            </a:r>
          </a:p>
          <a:p>
            <a:pPr lvl="1"/>
            <a:r>
              <a:rPr lang="en-US" dirty="0"/>
              <a:t>Second level (Open Sans Bold, 18)</a:t>
            </a:r>
          </a:p>
          <a:p>
            <a:pPr lvl="2"/>
            <a:r>
              <a:rPr lang="en-US" dirty="0"/>
              <a:t>Third level (Open Sans Bold, 16)</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11"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Arial" panose="020B0604020202020204" pitchFamily="34" charset="0"/>
              <a:buChar char="•"/>
              <a:defRPr sz="2000" b="1" i="0" baseline="0">
                <a:solidFill>
                  <a:schemeClr val="tx2"/>
                </a:solidFill>
                <a:latin typeface="Open Sans" charset="0"/>
                <a:ea typeface="Open Sans" charset="0"/>
                <a:cs typeface="Open Sans" charset="0"/>
              </a:defRPr>
            </a:lvl1pPr>
            <a:lvl2pPr marL="742950" indent="-285750">
              <a:buFont typeface="Arial" panose="020B0604020202020204" pitchFamily="34" charset="0"/>
              <a:buChar char="•"/>
              <a:defRPr sz="1800" b="1" i="0" baseline="0">
                <a:solidFill>
                  <a:schemeClr val="tx2"/>
                </a:solidFill>
                <a:latin typeface="Open Sans" charset="0"/>
                <a:ea typeface="Open Sans" charset="0"/>
                <a:cs typeface="Open Sans" charset="0"/>
              </a:defRPr>
            </a:lvl2pPr>
            <a:lvl3pPr marL="1143000" indent="-228600">
              <a:buSzPct val="100000"/>
              <a:buFont typeface="Arial" panose="020B0604020202020204" pitchFamily="34" charset="0"/>
              <a:buChar char="•"/>
              <a:defRPr sz="1600" b="1" i="0" baseline="0">
                <a:solidFill>
                  <a:schemeClr val="tx2"/>
                </a:solidFill>
                <a:latin typeface="Open Sans" charset="0"/>
                <a:ea typeface="Open Sans" charset="0"/>
                <a:cs typeface="Open Sans" charset="0"/>
              </a:defRPr>
            </a:lvl3pPr>
            <a:lvl4pPr marL="1600200" indent="-228600">
              <a:buFont typeface="Arial" panose="020B0604020202020204" pitchFamily="34" charset="0"/>
              <a:buChar char="•"/>
              <a:defRPr sz="1600" b="1" i="0" baseline="0">
                <a:solidFill>
                  <a:schemeClr val="tx2"/>
                </a:solidFill>
                <a:latin typeface="Open Sans" charset="0"/>
                <a:ea typeface="Open Sans" charset="0"/>
                <a:cs typeface="Open Sans" charset="0"/>
              </a:defRPr>
            </a:lvl4pPr>
            <a:lvl5pPr marL="2057400" indent="-228600">
              <a:buFont typeface="Arial" panose="020B0604020202020204" pitchFamily="34" charset="0"/>
              <a:buChar char="•"/>
              <a:defRPr sz="1400" b="1" i="0" baseline="0">
                <a:solidFill>
                  <a:schemeClr val="tx2"/>
                </a:solidFill>
                <a:latin typeface="Open Sans" charset="0"/>
                <a:ea typeface="Open Sans" charset="0"/>
                <a:cs typeface="Open Sans" charset="0"/>
              </a:defRPr>
            </a:lvl5pPr>
          </a:lstStyle>
          <a:p>
            <a:pPr lvl="0"/>
            <a:r>
              <a:rPr lang="en-US" dirty="0"/>
              <a:t>Content here (Open Sans Bold, 20 pt.)</a:t>
            </a:r>
          </a:p>
          <a:p>
            <a:pPr lvl="1"/>
            <a:r>
              <a:rPr lang="en-US" dirty="0"/>
              <a:t>Second level (Open Sans Bold, 18)</a:t>
            </a:r>
          </a:p>
          <a:p>
            <a:pPr lvl="2"/>
            <a:r>
              <a:rPr lang="en-US" dirty="0"/>
              <a:t>Third level (Open Sans Bold, 16)</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181890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72210" cy="993775"/>
          </a:xfrm>
          <a:prstGeom prst="rect">
            <a:avLst/>
          </a:prstGeom>
        </p:spPr>
        <p:txBody>
          <a:bodyPr/>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9"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12" descr="W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48996"/>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descr="University of Washington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107178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70622"/>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W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06510"/>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0" name="Picture 9" descr="Be Boundless logo"/>
          <p:cNvPicPr>
            <a:picLocks noChangeAspect="1"/>
          </p:cNvPicPr>
          <p:nvPr userDrawn="1"/>
        </p:nvPicPr>
        <p:blipFill>
          <a:blip r:embed="rId4"/>
          <a:stretch>
            <a:fillRect/>
          </a:stretch>
        </p:blipFill>
        <p:spPr>
          <a:xfrm>
            <a:off x="568081" y="4598607"/>
            <a:ext cx="2416273" cy="213486"/>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W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306510"/>
            <a:ext cx="1371600" cy="923544"/>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6" name="Picture 5" descr="University of Washington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Tree>
    <p:extLst>
      <p:ext uri="{BB962C8B-B14F-4D97-AF65-F5344CB8AC3E}">
        <p14:creationId xmlns:p14="http://schemas.microsoft.com/office/powerpoint/2010/main" val="20671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2"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1"/>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11"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9"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80000">
              <a:schemeClr val="accent2"/>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67" r:id="rId2"/>
    <p:sldLayoutId id="2147483655" r:id="rId3"/>
    <p:sldLayoutId id="2147483656" r:id="rId4"/>
    <p:sldLayoutId id="2147483657"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accent3"/>
            </a:gs>
            <a:gs pos="72000">
              <a:srgbClr val="4B2E83"/>
            </a:gs>
          </a:gsLst>
          <a:path path="circle">
            <a:fillToRect l="50000" t="-80000" r="50000" b="18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66" r:id="rId2"/>
    <p:sldLayoutId id="2147483659" r:id="rId3"/>
    <p:sldLayoutId id="2147483660" r:id="rId4"/>
    <p:sldLayoutId id="214748366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1966F6-6C6C-E75A-EAD9-0565A6D7CF1D}"/>
              </a:ext>
            </a:extLst>
          </p:cNvPr>
          <p:cNvSpPr txBox="1"/>
          <p:nvPr userDrawn="1"/>
        </p:nvSpPr>
        <p:spPr>
          <a:xfrm>
            <a:off x="7069015" y="4624753"/>
            <a:ext cx="1670538" cy="307777"/>
          </a:xfrm>
          <a:prstGeom prst="rect">
            <a:avLst/>
          </a:prstGeom>
          <a:noFill/>
        </p:spPr>
        <p:txBody>
          <a:bodyPr wrap="square" rtlCol="0">
            <a:spAutoFit/>
          </a:bodyPr>
          <a:lstStyle/>
          <a:p>
            <a:pPr algn="r"/>
            <a:fld id="{C1676B27-2053-D443-B2A2-3988753E44CB}" type="slidenum">
              <a:rPr lang="en-US" sz="1400" b="1" smtClean="0"/>
              <a:t>‹#›</a:t>
            </a:fld>
            <a:endParaRPr lang="en-US" sz="1400" b="1"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8" r:id="rId2"/>
    <p:sldLayoutId id="2147483663" r:id="rId3"/>
    <p:sldLayoutId id="2147483664" r:id="rId4"/>
    <p:sldLayoutId id="2147483669" r:id="rId5"/>
    <p:sldLayoutId id="2147483665"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odnara.co.kr/bbs/article.html?num=169120" TargetMode="External"/><Relationship Id="rId3" Type="http://schemas.openxmlformats.org/officeDocument/2006/relationships/image" Target="../media/image12.png"/><Relationship Id="rId7" Type="http://schemas.openxmlformats.org/officeDocument/2006/relationships/image" Target="../media/image15.ph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pngall.com/albert-einstein-png/download/4681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AKKamath/MCSquare-ISCA24"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44993"/>
            <a:ext cx="6194867" cy="2641756"/>
          </a:xfrm>
        </p:spPr>
        <p:txBody>
          <a:bodyPr/>
          <a:lstStyle/>
          <a:p>
            <a:r>
              <a:rPr lang="en-US" sz="3600" dirty="0"/>
              <a:t>(MC)</a:t>
            </a:r>
            <a:r>
              <a:rPr lang="en-US" sz="3600" baseline="30000" dirty="0"/>
              <a:t>2</a:t>
            </a:r>
            <a:r>
              <a:rPr lang="en-US" sz="3600" dirty="0"/>
              <a:t>: Lazy </a:t>
            </a:r>
            <a:r>
              <a:rPr lang="en-US" sz="3600" u="sng" dirty="0" err="1"/>
              <a:t>M</a:t>
            </a:r>
            <a:r>
              <a:rPr lang="en-US" sz="3600" dirty="0" err="1"/>
              <a:t>em</a:t>
            </a:r>
            <a:r>
              <a:rPr lang="en-US" sz="3600" u="sng" dirty="0" err="1"/>
              <a:t>C</a:t>
            </a:r>
            <a:r>
              <a:rPr lang="en-US" sz="3600" dirty="0" err="1"/>
              <a:t>opy</a:t>
            </a:r>
            <a:r>
              <a:rPr lang="en-US" sz="3600" dirty="0"/>
              <a:t> at the </a:t>
            </a:r>
            <a:r>
              <a:rPr lang="en-US" sz="3600" u="sng" dirty="0"/>
              <a:t>M</a:t>
            </a:r>
            <a:r>
              <a:rPr lang="en-US" sz="3600" dirty="0"/>
              <a:t>emory </a:t>
            </a:r>
            <a:r>
              <a:rPr lang="en-US" sz="3600" u="sng" dirty="0"/>
              <a:t>C</a:t>
            </a:r>
            <a:r>
              <a:rPr lang="en-US" sz="3600" dirty="0"/>
              <a:t>ontroller</a:t>
            </a:r>
          </a:p>
        </p:txBody>
      </p:sp>
      <p:sp>
        <p:nvSpPr>
          <p:cNvPr id="4" name="TextBox 3">
            <a:extLst>
              <a:ext uri="{FF2B5EF4-FFF2-40B4-BE49-F238E27FC236}">
                <a16:creationId xmlns:a16="http://schemas.microsoft.com/office/drawing/2014/main" id="{A1D1FD97-F476-2DDF-9B91-28A11AC7D7D7}"/>
              </a:ext>
            </a:extLst>
          </p:cNvPr>
          <p:cNvSpPr txBox="1"/>
          <p:nvPr/>
        </p:nvSpPr>
        <p:spPr>
          <a:xfrm>
            <a:off x="460375" y="3681454"/>
            <a:ext cx="2973763" cy="646331"/>
          </a:xfrm>
          <a:prstGeom prst="rect">
            <a:avLst/>
          </a:prstGeom>
          <a:noFill/>
        </p:spPr>
        <p:txBody>
          <a:bodyPr wrap="none" rtlCol="0">
            <a:spAutoFit/>
          </a:bodyPr>
          <a:lstStyle/>
          <a:p>
            <a:r>
              <a:rPr lang="en-US" dirty="0"/>
              <a:t>Aditya K Kamath, Simon Peter</a:t>
            </a:r>
          </a:p>
          <a:p>
            <a:r>
              <a:rPr lang="en-US" dirty="0"/>
              <a:t>ISCA ‘24</a:t>
            </a:r>
          </a:p>
        </p:txBody>
      </p:sp>
      <p:pic>
        <p:nvPicPr>
          <p:cNvPr id="6" name="Picture 5" descr="Einstein with his hands folded together&#10;">
            <a:extLst>
              <a:ext uri="{FF2B5EF4-FFF2-40B4-BE49-F238E27FC236}">
                <a16:creationId xmlns:a16="http://schemas.microsoft.com/office/drawing/2014/main" id="{5A64C395-0AE0-BADF-5879-E9B9382AD92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46900" y="3314700"/>
            <a:ext cx="2197100" cy="1828800"/>
          </a:xfrm>
          <a:prstGeom prst="rect">
            <a:avLst/>
          </a:prstGeom>
        </p:spPr>
      </p:pic>
      <p:pic>
        <p:nvPicPr>
          <p:cNvPr id="15" name="Graphic 14" descr="Thought bubble with solid fill">
            <a:extLst>
              <a:ext uri="{FF2B5EF4-FFF2-40B4-BE49-F238E27FC236}">
                <a16:creationId xmlns:a16="http://schemas.microsoft.com/office/drawing/2014/main" id="{560CF443-98BF-BA24-AAEB-FF2C35A0D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655241" y="2428568"/>
            <a:ext cx="1564527" cy="1469305"/>
          </a:xfrm>
          <a:prstGeom prst="rect">
            <a:avLst/>
          </a:prstGeom>
        </p:spPr>
      </p:pic>
      <p:pic>
        <p:nvPicPr>
          <p:cNvPr id="12" name="Picture 11" descr="A close-up of a computer chip&#10;&#10;Description automatically generated">
            <a:extLst>
              <a:ext uri="{FF2B5EF4-FFF2-40B4-BE49-F238E27FC236}">
                <a16:creationId xmlns:a16="http://schemas.microsoft.com/office/drawing/2014/main" id="{0E29A7A4-BED8-0621-7D97-7B8392C94782}"/>
              </a:ext>
            </a:extLst>
          </p:cNvPr>
          <p:cNvPicPr>
            <a:picLocks noChangeAspect="1"/>
          </p:cNvPicPr>
          <p:nvPr/>
        </p:nvPicPr>
        <p:blipFill rotWithShape="1">
          <a:blip r:embed="rId7">
            <a:clrChange>
              <a:clrFrom>
                <a:srgbClr val="FFFFFF"/>
              </a:clrFrom>
              <a:clrTo>
                <a:srgbClr val="FFFFFF">
                  <a:alpha val="0"/>
                </a:srgbClr>
              </a:clrTo>
            </a:clrChange>
            <a:extLst>
              <a:ext uri="{837473B0-CC2E-450A-ABE3-18F120FF3D39}">
                <a1611:picAttrSrcUrl xmlns:a1611="http://schemas.microsoft.com/office/drawing/2016/11/main" r:id="rId8"/>
              </a:ext>
            </a:extLst>
          </a:blip>
          <a:srcRect t="1" b="7198"/>
          <a:stretch/>
        </p:blipFill>
        <p:spPr>
          <a:xfrm>
            <a:off x="7082800" y="2806813"/>
            <a:ext cx="799893" cy="445388"/>
          </a:xfrm>
          <a:prstGeom prst="rect">
            <a:avLst/>
          </a:prstGeom>
        </p:spPr>
      </p:pic>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ISA</a:t>
            </a:r>
            <a:endParaRPr lang="en-US" baseline="30000" dirty="0"/>
          </a:p>
        </p:txBody>
      </p:sp>
      <p:sp>
        <p:nvSpPr>
          <p:cNvPr id="4" name="Rectangle 3">
            <a:extLst>
              <a:ext uri="{FF2B5EF4-FFF2-40B4-BE49-F238E27FC236}">
                <a16:creationId xmlns:a16="http://schemas.microsoft.com/office/drawing/2014/main" id="{03CB60D0-B4FB-6C88-F181-F0477F73C0D9}"/>
              </a:ext>
            </a:extLst>
          </p:cNvPr>
          <p:cNvSpPr/>
          <p:nvPr/>
        </p:nvSpPr>
        <p:spPr>
          <a:xfrm>
            <a:off x="4606875" y="3731285"/>
            <a:ext cx="329647" cy="206329"/>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Rectangle 5">
            <a:extLst>
              <a:ext uri="{FF2B5EF4-FFF2-40B4-BE49-F238E27FC236}">
                <a16:creationId xmlns:a16="http://schemas.microsoft.com/office/drawing/2014/main" id="{9336571B-9C4F-2A72-D0E1-9C2709F9BD2A}"/>
              </a:ext>
            </a:extLst>
          </p:cNvPr>
          <p:cNvSpPr/>
          <p:nvPr/>
        </p:nvSpPr>
        <p:spPr>
          <a:xfrm>
            <a:off x="4936522" y="3731285"/>
            <a:ext cx="329647" cy="206329"/>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7" name="Rectangle 6">
            <a:extLst>
              <a:ext uri="{FF2B5EF4-FFF2-40B4-BE49-F238E27FC236}">
                <a16:creationId xmlns:a16="http://schemas.microsoft.com/office/drawing/2014/main" id="{EDCCA9A5-F479-C51B-A8FC-53DB3171FC5A}"/>
              </a:ext>
            </a:extLst>
          </p:cNvPr>
          <p:cNvSpPr/>
          <p:nvPr/>
        </p:nvSpPr>
        <p:spPr>
          <a:xfrm>
            <a:off x="5266169" y="3731284"/>
            <a:ext cx="329647" cy="206329"/>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8" name="Rectangle 7">
            <a:extLst>
              <a:ext uri="{FF2B5EF4-FFF2-40B4-BE49-F238E27FC236}">
                <a16:creationId xmlns:a16="http://schemas.microsoft.com/office/drawing/2014/main" id="{1087AC1D-4A90-A97B-E765-A055280B76D8}"/>
              </a:ext>
            </a:extLst>
          </p:cNvPr>
          <p:cNvSpPr/>
          <p:nvPr/>
        </p:nvSpPr>
        <p:spPr>
          <a:xfrm>
            <a:off x="5595816" y="3731284"/>
            <a:ext cx="329647" cy="206329"/>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Rectangle 8">
            <a:extLst>
              <a:ext uri="{FF2B5EF4-FFF2-40B4-BE49-F238E27FC236}">
                <a16:creationId xmlns:a16="http://schemas.microsoft.com/office/drawing/2014/main" id="{F3A16631-0D15-5A5A-1905-E58131169691}"/>
              </a:ext>
            </a:extLst>
          </p:cNvPr>
          <p:cNvSpPr/>
          <p:nvPr/>
        </p:nvSpPr>
        <p:spPr>
          <a:xfrm>
            <a:off x="4499592" y="3731284"/>
            <a:ext cx="107283" cy="206329"/>
          </a:xfrm>
          <a:custGeom>
            <a:avLst/>
            <a:gdLst>
              <a:gd name="connsiteX0" fmla="*/ 0 w 107283"/>
              <a:gd name="connsiteY0" fmla="*/ 0 h 206329"/>
              <a:gd name="connsiteX1" fmla="*/ 107283 w 107283"/>
              <a:gd name="connsiteY1" fmla="*/ 0 h 206329"/>
              <a:gd name="connsiteX2" fmla="*/ 107283 w 107283"/>
              <a:gd name="connsiteY2" fmla="*/ 206329 h 206329"/>
              <a:gd name="connsiteX3" fmla="*/ 0 w 107283"/>
              <a:gd name="connsiteY3" fmla="*/ 206329 h 206329"/>
              <a:gd name="connsiteX4" fmla="*/ 0 w 107283"/>
              <a:gd name="connsiteY4" fmla="*/ 0 h 206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83" h="206329" fill="none" extrusionOk="0">
                <a:moveTo>
                  <a:pt x="0" y="0"/>
                </a:moveTo>
                <a:cubicBezTo>
                  <a:pt x="18386" y="462"/>
                  <a:pt x="63200" y="7032"/>
                  <a:pt x="107283" y="0"/>
                </a:cubicBezTo>
                <a:cubicBezTo>
                  <a:pt x="107855" y="96185"/>
                  <a:pt x="96758" y="166160"/>
                  <a:pt x="107283" y="206329"/>
                </a:cubicBezTo>
                <a:cubicBezTo>
                  <a:pt x="75153" y="207868"/>
                  <a:pt x="24012" y="208916"/>
                  <a:pt x="0" y="206329"/>
                </a:cubicBezTo>
                <a:cubicBezTo>
                  <a:pt x="18490" y="130168"/>
                  <a:pt x="7330" y="32459"/>
                  <a:pt x="0" y="0"/>
                </a:cubicBezTo>
                <a:close/>
              </a:path>
              <a:path w="107283" h="206329" stroke="0" extrusionOk="0">
                <a:moveTo>
                  <a:pt x="0" y="0"/>
                </a:moveTo>
                <a:cubicBezTo>
                  <a:pt x="45020" y="1223"/>
                  <a:pt x="56582" y="2341"/>
                  <a:pt x="107283" y="0"/>
                </a:cubicBezTo>
                <a:cubicBezTo>
                  <a:pt x="115798" y="100769"/>
                  <a:pt x="93351" y="104882"/>
                  <a:pt x="107283" y="206329"/>
                </a:cubicBezTo>
                <a:cubicBezTo>
                  <a:pt x="77978" y="201555"/>
                  <a:pt x="35582" y="204851"/>
                  <a:pt x="0" y="206329"/>
                </a:cubicBezTo>
                <a:cubicBezTo>
                  <a:pt x="12287" y="157272"/>
                  <a:pt x="-6739" y="101491"/>
                  <a:pt x="0" y="0"/>
                </a:cubicBezTo>
                <a:close/>
              </a:path>
            </a:pathLst>
          </a:custGeom>
          <a:solidFill>
            <a:srgbClr val="0070C0"/>
          </a:solidFill>
          <a:ln>
            <a:extLst>
              <a:ext uri="{C807C97D-BFC1-408E-A445-0C87EB9F89A2}">
                <ask:lineSketchStyleProps xmlns:ask="http://schemas.microsoft.com/office/drawing/2018/sketchyshapes" sd="1219033472">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Rectangle 9">
            <a:extLst>
              <a:ext uri="{FF2B5EF4-FFF2-40B4-BE49-F238E27FC236}">
                <a16:creationId xmlns:a16="http://schemas.microsoft.com/office/drawing/2014/main" id="{1E91B468-25C6-DF97-E16F-DBEB03C45443}"/>
              </a:ext>
            </a:extLst>
          </p:cNvPr>
          <p:cNvSpPr/>
          <p:nvPr/>
        </p:nvSpPr>
        <p:spPr>
          <a:xfrm>
            <a:off x="5925463" y="3731284"/>
            <a:ext cx="107283" cy="206329"/>
          </a:xfrm>
          <a:custGeom>
            <a:avLst/>
            <a:gdLst>
              <a:gd name="connsiteX0" fmla="*/ 0 w 107283"/>
              <a:gd name="connsiteY0" fmla="*/ 0 h 206329"/>
              <a:gd name="connsiteX1" fmla="*/ 107283 w 107283"/>
              <a:gd name="connsiteY1" fmla="*/ 0 h 206329"/>
              <a:gd name="connsiteX2" fmla="*/ 107283 w 107283"/>
              <a:gd name="connsiteY2" fmla="*/ 206329 h 206329"/>
              <a:gd name="connsiteX3" fmla="*/ 0 w 107283"/>
              <a:gd name="connsiteY3" fmla="*/ 206329 h 206329"/>
              <a:gd name="connsiteX4" fmla="*/ 0 w 107283"/>
              <a:gd name="connsiteY4" fmla="*/ 0 h 206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83" h="206329" fill="none" extrusionOk="0">
                <a:moveTo>
                  <a:pt x="0" y="0"/>
                </a:moveTo>
                <a:cubicBezTo>
                  <a:pt x="18386" y="462"/>
                  <a:pt x="63200" y="7032"/>
                  <a:pt x="107283" y="0"/>
                </a:cubicBezTo>
                <a:cubicBezTo>
                  <a:pt x="107855" y="96185"/>
                  <a:pt x="96758" y="166160"/>
                  <a:pt x="107283" y="206329"/>
                </a:cubicBezTo>
                <a:cubicBezTo>
                  <a:pt x="75153" y="207868"/>
                  <a:pt x="24012" y="208916"/>
                  <a:pt x="0" y="206329"/>
                </a:cubicBezTo>
                <a:cubicBezTo>
                  <a:pt x="18490" y="130168"/>
                  <a:pt x="7330" y="32459"/>
                  <a:pt x="0" y="0"/>
                </a:cubicBezTo>
                <a:close/>
              </a:path>
              <a:path w="107283" h="206329" stroke="0" extrusionOk="0">
                <a:moveTo>
                  <a:pt x="0" y="0"/>
                </a:moveTo>
                <a:cubicBezTo>
                  <a:pt x="45020" y="1223"/>
                  <a:pt x="56582" y="2341"/>
                  <a:pt x="107283" y="0"/>
                </a:cubicBezTo>
                <a:cubicBezTo>
                  <a:pt x="115798" y="100769"/>
                  <a:pt x="93351" y="104882"/>
                  <a:pt x="107283" y="206329"/>
                </a:cubicBezTo>
                <a:cubicBezTo>
                  <a:pt x="77978" y="201555"/>
                  <a:pt x="35582" y="204851"/>
                  <a:pt x="0" y="206329"/>
                </a:cubicBezTo>
                <a:cubicBezTo>
                  <a:pt x="12287" y="157272"/>
                  <a:pt x="-6739" y="101491"/>
                  <a:pt x="0" y="0"/>
                </a:cubicBezTo>
                <a:close/>
              </a:path>
            </a:pathLst>
          </a:custGeom>
          <a:solidFill>
            <a:srgbClr val="0070C0"/>
          </a:solidFill>
          <a:ln>
            <a:extLst>
              <a:ext uri="{C807C97D-BFC1-408E-A445-0C87EB9F89A2}">
                <ask:lineSketchStyleProps xmlns:ask="http://schemas.microsoft.com/office/drawing/2018/sketchyshapes" sd="1219033472">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TextBox 10">
            <a:extLst>
              <a:ext uri="{FF2B5EF4-FFF2-40B4-BE49-F238E27FC236}">
                <a16:creationId xmlns:a16="http://schemas.microsoft.com/office/drawing/2014/main" id="{BF5DC9B9-EE9F-1B84-203B-67223C6698D4}"/>
              </a:ext>
            </a:extLst>
          </p:cNvPr>
          <p:cNvSpPr txBox="1"/>
          <p:nvPr/>
        </p:nvSpPr>
        <p:spPr>
          <a:xfrm>
            <a:off x="3124271" y="3665171"/>
            <a:ext cx="1196738" cy="338554"/>
          </a:xfrm>
          <a:prstGeom prst="rect">
            <a:avLst/>
          </a:prstGeom>
          <a:noFill/>
        </p:spPr>
        <p:txBody>
          <a:bodyPr wrap="none" rtlCol="0">
            <a:spAutoFit/>
          </a:bodyPr>
          <a:lstStyle/>
          <a:p>
            <a:r>
              <a:rPr lang="en-US" sz="1600" dirty="0"/>
              <a:t>Destination:</a:t>
            </a:r>
          </a:p>
        </p:txBody>
      </p:sp>
      <p:cxnSp>
        <p:nvCxnSpPr>
          <p:cNvPr id="13" name="Straight Arrow Connector 12">
            <a:extLst>
              <a:ext uri="{FF2B5EF4-FFF2-40B4-BE49-F238E27FC236}">
                <a16:creationId xmlns:a16="http://schemas.microsoft.com/office/drawing/2014/main" id="{69EEEE9D-54DD-5AFE-F19B-24712098E5AE}"/>
              </a:ext>
            </a:extLst>
          </p:cNvPr>
          <p:cNvCxnSpPr/>
          <p:nvPr/>
        </p:nvCxnSpPr>
        <p:spPr>
          <a:xfrm flipV="1">
            <a:off x="4606875" y="3937613"/>
            <a:ext cx="0" cy="2072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Left Brace 13">
            <a:extLst>
              <a:ext uri="{FF2B5EF4-FFF2-40B4-BE49-F238E27FC236}">
                <a16:creationId xmlns:a16="http://schemas.microsoft.com/office/drawing/2014/main" id="{FB3F6F92-27CE-605F-835B-8BFDD3A921AE}"/>
              </a:ext>
            </a:extLst>
          </p:cNvPr>
          <p:cNvSpPr/>
          <p:nvPr/>
        </p:nvSpPr>
        <p:spPr>
          <a:xfrm rot="5400000">
            <a:off x="5223785" y="3014405"/>
            <a:ext cx="79577" cy="1313398"/>
          </a:xfrm>
          <a:prstGeom prst="leftBrace">
            <a:avLst>
              <a:gd name="adj1" fmla="val 104392"/>
              <a:gd name="adj2" fmla="val 50000"/>
            </a:avLst>
          </a:prstGeom>
          <a:ln w="2222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C169060-8ADC-DDFB-48F1-F01DA8F5415D}"/>
              </a:ext>
            </a:extLst>
          </p:cNvPr>
          <p:cNvSpPr txBox="1"/>
          <p:nvPr/>
        </p:nvSpPr>
        <p:spPr>
          <a:xfrm>
            <a:off x="4020014" y="4122824"/>
            <a:ext cx="1173719" cy="253916"/>
          </a:xfrm>
          <a:prstGeom prst="rect">
            <a:avLst/>
          </a:prstGeom>
          <a:noFill/>
        </p:spPr>
        <p:txBody>
          <a:bodyPr wrap="none" rtlCol="0">
            <a:spAutoFit/>
          </a:bodyPr>
          <a:lstStyle/>
          <a:p>
            <a:pPr algn="ctr"/>
            <a:r>
              <a:rPr lang="en-US" sz="1050" b="1" dirty="0" err="1"/>
              <a:t>Cacheline</a:t>
            </a:r>
            <a:r>
              <a:rPr lang="en-US" sz="1050" b="1" dirty="0"/>
              <a:t>-aligned</a:t>
            </a:r>
          </a:p>
        </p:txBody>
      </p:sp>
      <p:sp>
        <p:nvSpPr>
          <p:cNvPr id="17" name="TextBox 16">
            <a:extLst>
              <a:ext uri="{FF2B5EF4-FFF2-40B4-BE49-F238E27FC236}">
                <a16:creationId xmlns:a16="http://schemas.microsoft.com/office/drawing/2014/main" id="{5A69FA54-2C3C-AF26-63BD-0D7894081F03}"/>
              </a:ext>
            </a:extLst>
          </p:cNvPr>
          <p:cNvSpPr txBox="1"/>
          <p:nvPr/>
        </p:nvSpPr>
        <p:spPr>
          <a:xfrm>
            <a:off x="4463514" y="3377398"/>
            <a:ext cx="1600118" cy="253916"/>
          </a:xfrm>
          <a:prstGeom prst="rect">
            <a:avLst/>
          </a:prstGeom>
          <a:noFill/>
        </p:spPr>
        <p:txBody>
          <a:bodyPr wrap="none" rtlCol="0">
            <a:spAutoFit/>
          </a:bodyPr>
          <a:lstStyle/>
          <a:p>
            <a:pPr algn="ctr"/>
            <a:r>
              <a:rPr lang="en-US" sz="1050" b="1" dirty="0"/>
              <a:t>Multiple of </a:t>
            </a:r>
            <a:r>
              <a:rPr lang="en-US" sz="1050" b="1" dirty="0" err="1"/>
              <a:t>cacheline</a:t>
            </a:r>
            <a:r>
              <a:rPr lang="en-US" sz="1050" b="1" dirty="0"/>
              <a:t> size</a:t>
            </a:r>
          </a:p>
        </p:txBody>
      </p:sp>
      <p:graphicFrame>
        <p:nvGraphicFramePr>
          <p:cNvPr id="19" name="Table 18">
            <a:extLst>
              <a:ext uri="{FF2B5EF4-FFF2-40B4-BE49-F238E27FC236}">
                <a16:creationId xmlns:a16="http://schemas.microsoft.com/office/drawing/2014/main" id="{4EC8EF22-A10F-CB03-ED8B-AA3831FADF1D}"/>
              </a:ext>
            </a:extLst>
          </p:cNvPr>
          <p:cNvGraphicFramePr>
            <a:graphicFrameLocks noGrp="1"/>
          </p:cNvGraphicFramePr>
          <p:nvPr>
            <p:extLst>
              <p:ext uri="{D42A27DB-BD31-4B8C-83A1-F6EECF244321}">
                <p14:modId xmlns:p14="http://schemas.microsoft.com/office/powerpoint/2010/main" val="2958557625"/>
              </p:ext>
            </p:extLst>
          </p:nvPr>
        </p:nvGraphicFramePr>
        <p:xfrm>
          <a:off x="2674242" y="1991159"/>
          <a:ext cx="3795516" cy="1112520"/>
        </p:xfrm>
        <a:graphic>
          <a:graphicData uri="http://schemas.openxmlformats.org/drawingml/2006/table">
            <a:tbl>
              <a:tblPr firstRow="1" bandRow="1">
                <a:tableStyleId>{D03447BB-5D67-496B-8E87-E561075AD55C}</a:tableStyleId>
              </a:tblPr>
              <a:tblGrid>
                <a:gridCol w="1628269">
                  <a:extLst>
                    <a:ext uri="{9D8B030D-6E8A-4147-A177-3AD203B41FA5}">
                      <a16:colId xmlns:a16="http://schemas.microsoft.com/office/drawing/2014/main" val="4192883348"/>
                    </a:ext>
                  </a:extLst>
                </a:gridCol>
                <a:gridCol w="2167247">
                  <a:extLst>
                    <a:ext uri="{9D8B030D-6E8A-4147-A177-3AD203B41FA5}">
                      <a16:colId xmlns:a16="http://schemas.microsoft.com/office/drawing/2014/main" val="2253384871"/>
                    </a:ext>
                  </a:extLst>
                </a:gridCol>
              </a:tblGrid>
              <a:tr h="370840">
                <a:tc>
                  <a:txBody>
                    <a:bodyPr/>
                    <a:lstStyle/>
                    <a:p>
                      <a:r>
                        <a:rPr lang="en-US" dirty="0">
                          <a:solidFill>
                            <a:schemeClr val="bg2"/>
                          </a:solidFill>
                        </a:rPr>
                        <a:t>Operation</a:t>
                      </a:r>
                    </a:p>
                  </a:txBody>
                  <a:tcPr>
                    <a:lnL w="12700" cap="flat" cmpd="sng" algn="ctr">
                      <a:solidFill>
                        <a:schemeClr val="tx1"/>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bg2"/>
                          </a:solidFill>
                        </a:rPr>
                        <a:t>Operands</a:t>
                      </a:r>
                    </a:p>
                  </a:txBody>
                  <a:tcPr>
                    <a:lnL w="12700" cap="flat" cmpd="sng" algn="ctr">
                      <a:solidFill>
                        <a:schemeClr val="accent4">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3500749"/>
                  </a:ext>
                </a:extLst>
              </a:tr>
              <a:tr h="370840">
                <a:tc>
                  <a:txBody>
                    <a:bodyPr/>
                    <a:lstStyle/>
                    <a:p>
                      <a:r>
                        <a:rPr lang="en-US" b="1" dirty="0">
                          <a:solidFill>
                            <a:schemeClr val="accent4">
                              <a:lumMod val="10000"/>
                            </a:schemeClr>
                          </a:solidFill>
                        </a:rPr>
                        <a:t>MCLAZY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err="1">
                          <a:solidFill>
                            <a:schemeClr val="accent4">
                              <a:lumMod val="10000"/>
                            </a:schemeClr>
                          </a:solidFill>
                        </a:rPr>
                        <a:t>R</a:t>
                      </a:r>
                      <a:r>
                        <a:rPr lang="en-US" i="1" baseline="-25000" dirty="0" err="1">
                          <a:solidFill>
                            <a:schemeClr val="accent4">
                              <a:lumMod val="10000"/>
                            </a:schemeClr>
                          </a:solidFill>
                        </a:rPr>
                        <a:t>dest</a:t>
                      </a:r>
                      <a:r>
                        <a:rPr lang="en-US" i="1" baseline="-25000" dirty="0">
                          <a:solidFill>
                            <a:schemeClr val="accent4">
                              <a:lumMod val="10000"/>
                            </a:schemeClr>
                          </a:solidFill>
                        </a:rPr>
                        <a:t> </a:t>
                      </a:r>
                      <a:r>
                        <a:rPr lang="en-US" i="1" dirty="0">
                          <a:solidFill>
                            <a:schemeClr val="accent4">
                              <a:lumMod val="10000"/>
                            </a:schemeClr>
                          </a:solidFill>
                        </a:rPr>
                        <a:t>, </a:t>
                      </a:r>
                      <a:r>
                        <a:rPr lang="en-US" i="1" dirty="0" err="1">
                          <a:solidFill>
                            <a:schemeClr val="accent4">
                              <a:lumMod val="10000"/>
                            </a:schemeClr>
                          </a:solidFill>
                        </a:rPr>
                        <a:t>R</a:t>
                      </a:r>
                      <a:r>
                        <a:rPr lang="en-US" i="1" baseline="-25000" dirty="0" err="1">
                          <a:solidFill>
                            <a:schemeClr val="accent4">
                              <a:lumMod val="10000"/>
                            </a:schemeClr>
                          </a:solidFill>
                        </a:rPr>
                        <a:t>src</a:t>
                      </a:r>
                      <a:r>
                        <a:rPr lang="en-US" i="1" baseline="-25000" dirty="0">
                          <a:solidFill>
                            <a:schemeClr val="accent4">
                              <a:lumMod val="10000"/>
                            </a:schemeClr>
                          </a:solidFill>
                        </a:rPr>
                        <a:t> </a:t>
                      </a:r>
                      <a:r>
                        <a:rPr lang="en-US" i="1" dirty="0">
                          <a:solidFill>
                            <a:schemeClr val="accent4">
                              <a:lumMod val="10000"/>
                            </a:schemeClr>
                          </a:solidFill>
                        </a:rPr>
                        <a:t>, </a:t>
                      </a:r>
                      <a:r>
                        <a:rPr lang="en-US" i="1" dirty="0" err="1">
                          <a:solidFill>
                            <a:schemeClr val="accent4">
                              <a:lumMod val="10000"/>
                            </a:schemeClr>
                          </a:solidFill>
                        </a:rPr>
                        <a:t>R</a:t>
                      </a:r>
                      <a:r>
                        <a:rPr lang="en-US" i="1" baseline="-25000" dirty="0" err="1">
                          <a:solidFill>
                            <a:schemeClr val="accent4">
                              <a:lumMod val="10000"/>
                            </a:schemeClr>
                          </a:solidFill>
                        </a:rPr>
                        <a:t>size</a:t>
                      </a:r>
                      <a:endParaRPr lang="en-US" i="1" baseline="-25000" dirty="0">
                        <a:solidFill>
                          <a:schemeClr val="accent4">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1139763"/>
                  </a:ext>
                </a:extLst>
              </a:tr>
              <a:tr h="370840">
                <a:tc>
                  <a:txBody>
                    <a:bodyPr/>
                    <a:lstStyle/>
                    <a:p>
                      <a:r>
                        <a:rPr lang="en-US" b="1" dirty="0">
                          <a:solidFill>
                            <a:schemeClr val="accent4">
                              <a:lumMod val="10000"/>
                            </a:schemeClr>
                          </a:solidFill>
                        </a:rPr>
                        <a:t>MCFREE</a:t>
                      </a:r>
                    </a:p>
                  </a:txBody>
                  <a:tcPr>
                    <a:lnL w="12700" cap="flat" cmpd="sng" algn="ctr">
                      <a:solidFill>
                        <a:schemeClr val="tx1"/>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a:solidFill>
                            <a:schemeClr val="accent4">
                              <a:lumMod val="10000"/>
                            </a:schemeClr>
                          </a:solidFill>
                        </a:rPr>
                        <a:t>R</a:t>
                      </a:r>
                      <a:r>
                        <a:rPr lang="en-US" baseline="-25000" dirty="0" err="1">
                          <a:solidFill>
                            <a:schemeClr val="accent4">
                              <a:lumMod val="10000"/>
                            </a:schemeClr>
                          </a:solidFill>
                        </a:rPr>
                        <a:t>addr</a:t>
                      </a:r>
                      <a:r>
                        <a:rPr lang="en-US" baseline="-25000" dirty="0">
                          <a:solidFill>
                            <a:schemeClr val="accent4">
                              <a:lumMod val="10000"/>
                            </a:schemeClr>
                          </a:solidFill>
                        </a:rPr>
                        <a:t> </a:t>
                      </a:r>
                      <a:r>
                        <a:rPr lang="en-US" dirty="0">
                          <a:solidFill>
                            <a:schemeClr val="accent4">
                              <a:lumMod val="10000"/>
                            </a:schemeClr>
                          </a:solidFill>
                        </a:rPr>
                        <a:t>, </a:t>
                      </a:r>
                      <a:r>
                        <a:rPr lang="en-US" dirty="0" err="1">
                          <a:solidFill>
                            <a:schemeClr val="accent4">
                              <a:lumMod val="10000"/>
                            </a:schemeClr>
                          </a:solidFill>
                        </a:rPr>
                        <a:t>R</a:t>
                      </a:r>
                      <a:r>
                        <a:rPr lang="en-US" baseline="-25000" dirty="0" err="1">
                          <a:solidFill>
                            <a:schemeClr val="accent4">
                              <a:lumMod val="10000"/>
                            </a:schemeClr>
                          </a:solidFill>
                        </a:rPr>
                        <a:t>size</a:t>
                      </a:r>
                      <a:endParaRPr lang="en-US" baseline="-25000" dirty="0">
                        <a:solidFill>
                          <a:schemeClr val="accent4">
                            <a:lumMod val="10000"/>
                          </a:schemeClr>
                        </a:solidFill>
                      </a:endParaRPr>
                    </a:p>
                  </a:txBody>
                  <a:tcPr>
                    <a:lnL w="12700" cap="flat" cmpd="sng" algn="ctr">
                      <a:solidFill>
                        <a:schemeClr val="accent4">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0708163"/>
                  </a:ext>
                </a:extLst>
              </a:tr>
            </a:tbl>
          </a:graphicData>
        </a:graphic>
      </p:graphicFrame>
      <p:sp>
        <p:nvSpPr>
          <p:cNvPr id="20" name="Rectangle 19">
            <a:extLst>
              <a:ext uri="{FF2B5EF4-FFF2-40B4-BE49-F238E27FC236}">
                <a16:creationId xmlns:a16="http://schemas.microsoft.com/office/drawing/2014/main" id="{56A3E36E-06DA-1E0E-C72F-D976B41E9DDE}"/>
              </a:ext>
            </a:extLst>
          </p:cNvPr>
          <p:cNvSpPr/>
          <p:nvPr/>
        </p:nvSpPr>
        <p:spPr>
          <a:xfrm>
            <a:off x="4334494" y="2398816"/>
            <a:ext cx="475012" cy="308758"/>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AC78BA2-9797-F638-D70A-B2BA0A987A84}"/>
              </a:ext>
            </a:extLst>
          </p:cNvPr>
          <p:cNvSpPr/>
          <p:nvPr/>
        </p:nvSpPr>
        <p:spPr>
          <a:xfrm>
            <a:off x="5320144" y="2398816"/>
            <a:ext cx="432353" cy="308758"/>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0A0631-45C7-EC1A-7467-9A2B60B77274}"/>
              </a:ext>
            </a:extLst>
          </p:cNvPr>
          <p:cNvSpPr/>
          <p:nvPr/>
        </p:nvSpPr>
        <p:spPr>
          <a:xfrm>
            <a:off x="4870598" y="2398816"/>
            <a:ext cx="432353" cy="308758"/>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D36645-96AD-B5C8-EA7B-C5088EC231C4}"/>
              </a:ext>
            </a:extLst>
          </p:cNvPr>
          <p:cNvSpPr/>
          <p:nvPr/>
        </p:nvSpPr>
        <p:spPr>
          <a:xfrm>
            <a:off x="4334494" y="2398816"/>
            <a:ext cx="475012" cy="308758"/>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6AE453-1039-8309-5317-B34FA3BBAB66}"/>
              </a:ext>
            </a:extLst>
          </p:cNvPr>
          <p:cNvSpPr txBox="1"/>
          <p:nvPr/>
        </p:nvSpPr>
        <p:spPr>
          <a:xfrm>
            <a:off x="6651074" y="2178087"/>
            <a:ext cx="2408520" cy="738664"/>
          </a:xfrm>
          <a:prstGeom prst="rect">
            <a:avLst/>
          </a:prstGeom>
          <a:noFill/>
        </p:spPr>
        <p:txBody>
          <a:bodyPr wrap="square" rtlCol="0">
            <a:spAutoFit/>
          </a:bodyPr>
          <a:lstStyle/>
          <a:p>
            <a:pPr algn="ctr"/>
            <a:r>
              <a:rPr lang="en-US" sz="1400" dirty="0"/>
              <a:t>Must be physically contiguous, </a:t>
            </a:r>
          </a:p>
          <a:p>
            <a:pPr algn="ctr"/>
            <a:r>
              <a:rPr lang="en-US" sz="1400" dirty="0"/>
              <a:t>i.e., within a single page for user apps</a:t>
            </a:r>
          </a:p>
        </p:txBody>
      </p:sp>
      <p:sp>
        <p:nvSpPr>
          <p:cNvPr id="12" name="Rectangle 11">
            <a:extLst>
              <a:ext uri="{FF2B5EF4-FFF2-40B4-BE49-F238E27FC236}">
                <a16:creationId xmlns:a16="http://schemas.microsoft.com/office/drawing/2014/main" id="{A769BA01-7E48-D316-CD5E-D1251DB0A1C9}"/>
              </a:ext>
            </a:extLst>
          </p:cNvPr>
          <p:cNvSpPr/>
          <p:nvPr/>
        </p:nvSpPr>
        <p:spPr>
          <a:xfrm>
            <a:off x="65112" y="1637486"/>
            <a:ext cx="8975188" cy="2932386"/>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D208C305-71E3-33F7-7C66-F8B089364399}"/>
              </a:ext>
            </a:extLst>
          </p:cNvPr>
          <p:cNvSpPr/>
          <p:nvPr/>
        </p:nvSpPr>
        <p:spPr>
          <a:xfrm>
            <a:off x="2060254" y="1987590"/>
            <a:ext cx="5023493" cy="1168320"/>
          </a:xfrm>
          <a:prstGeom prst="roundRect">
            <a:avLst/>
          </a:prstGeom>
          <a:solidFill>
            <a:schemeClr val="tx2">
              <a:lumMod val="40000"/>
              <a:lumOff val="60000"/>
              <a:alpha val="89804"/>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a:solidFill>
                  <a:schemeClr val="accent1"/>
                </a:solidFill>
              </a:rPr>
              <a:t>memcpy_lazy</a:t>
            </a:r>
            <a:r>
              <a:rPr lang="en-US" b="1" dirty="0">
                <a:solidFill>
                  <a:schemeClr val="accent1"/>
                </a:solidFill>
              </a:rPr>
              <a:t>: </a:t>
            </a:r>
            <a:r>
              <a:rPr lang="en-US" dirty="0">
                <a:solidFill>
                  <a:schemeClr val="accent1"/>
                </a:solidFill>
              </a:rPr>
              <a:t>C wrapper function with </a:t>
            </a:r>
          </a:p>
          <a:p>
            <a:pPr algn="ctr"/>
            <a:r>
              <a:rPr lang="en-US" dirty="0">
                <a:solidFill>
                  <a:schemeClr val="accent1"/>
                </a:solidFill>
              </a:rPr>
              <a:t>semantics identical to </a:t>
            </a:r>
            <a:r>
              <a:rPr lang="en-US" i="1" dirty="0" err="1">
                <a:solidFill>
                  <a:schemeClr val="accent1"/>
                </a:solidFill>
              </a:rPr>
              <a:t>memcpy</a:t>
            </a:r>
            <a:endParaRPr lang="en-US" i="1" dirty="0">
              <a:solidFill>
                <a:schemeClr val="accent1"/>
              </a:solidFill>
            </a:endParaRPr>
          </a:p>
        </p:txBody>
      </p:sp>
    </p:spTree>
    <p:extLst>
      <p:ext uri="{BB962C8B-B14F-4D97-AF65-F5344CB8AC3E}">
        <p14:creationId xmlns:p14="http://schemas.microsoft.com/office/powerpoint/2010/main" val="422125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21"/>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p:bldP spid="14" grpId="0" animBg="1"/>
      <p:bldP spid="16" grpId="0"/>
      <p:bldP spid="17" grpId="0"/>
      <p:bldP spid="20" grpId="0" animBg="1"/>
      <p:bldP spid="20" grpId="1" animBg="1"/>
      <p:bldP spid="21" grpId="0" animBg="1"/>
      <p:bldP spid="21" grpId="1" animBg="1"/>
      <p:bldP spid="3" grpId="0" animBg="1"/>
      <p:bldP spid="15" grpId="0" animBg="1"/>
      <p:bldP spid="18" grpId="0"/>
      <p:bldP spid="1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operation: Lazy copy</a:t>
            </a:r>
            <a:endParaRPr lang="en-US" baseline="30000" dirty="0"/>
          </a:p>
        </p:txBody>
      </p:sp>
      <p:sp>
        <p:nvSpPr>
          <p:cNvPr id="9" name="Rounded Rectangle 8">
            <a:extLst>
              <a:ext uri="{FF2B5EF4-FFF2-40B4-BE49-F238E27FC236}">
                <a16:creationId xmlns:a16="http://schemas.microsoft.com/office/drawing/2014/main" id="{501F28CC-6953-ECDA-58D0-A1A0C56E4E5E}"/>
              </a:ext>
            </a:extLst>
          </p:cNvPr>
          <p:cNvSpPr/>
          <p:nvPr/>
        </p:nvSpPr>
        <p:spPr>
          <a:xfrm>
            <a:off x="231175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20" name="Rectangle 19">
            <a:extLst>
              <a:ext uri="{FF2B5EF4-FFF2-40B4-BE49-F238E27FC236}">
                <a16:creationId xmlns:a16="http://schemas.microsoft.com/office/drawing/2014/main" id="{32D6872A-2B1F-3F87-3EA0-DCB7817FE07D}"/>
              </a:ext>
            </a:extLst>
          </p:cNvPr>
          <p:cNvSpPr/>
          <p:nvPr/>
        </p:nvSpPr>
        <p:spPr>
          <a:xfrm>
            <a:off x="2800198" y="2380298"/>
            <a:ext cx="3356260" cy="347155"/>
          </a:xfrm>
          <a:prstGeom prst="rect">
            <a:avLst/>
          </a:prstGeom>
          <a:gradFill>
            <a:gsLst>
              <a:gs pos="0">
                <a:srgbClr val="F8CECC"/>
              </a:gs>
              <a:gs pos="50000">
                <a:srgbClr val="FBE6E5"/>
              </a:gs>
              <a:gs pos="100000">
                <a:srgbClr val="FFFFFF"/>
              </a:gs>
            </a:gsLst>
            <a:lin ang="16200000" scaled="1"/>
          </a:gradFill>
          <a:ln w="5781" cap="flat">
            <a:solidFill>
              <a:srgbClr val="B85450"/>
            </a:solidFill>
            <a:prstDash val="solid"/>
            <a:miter/>
          </a:ln>
          <a:effectLst/>
        </p:spPr>
        <p:txBody>
          <a:bodyPr rtlCol="0" anchor="ctr"/>
          <a:lstStyle/>
          <a:p>
            <a:pPr algn="ctr"/>
            <a:r>
              <a:rPr lang="en-US" sz="1600" b="1" dirty="0"/>
              <a:t>Last-level $</a:t>
            </a:r>
          </a:p>
        </p:txBody>
      </p:sp>
      <p:sp>
        <p:nvSpPr>
          <p:cNvPr id="26" name="Rectangle 25">
            <a:extLst>
              <a:ext uri="{FF2B5EF4-FFF2-40B4-BE49-F238E27FC236}">
                <a16:creationId xmlns:a16="http://schemas.microsoft.com/office/drawing/2014/main" id="{24F62F0D-8E4B-C818-DFE4-8235A05541C5}"/>
              </a:ext>
            </a:extLst>
          </p:cNvPr>
          <p:cNvSpPr/>
          <p:nvPr/>
        </p:nvSpPr>
        <p:spPr>
          <a:xfrm>
            <a:off x="2311758" y="2906860"/>
            <a:ext cx="4339991" cy="289296"/>
          </a:xfrm>
          <a:prstGeom prst="rect">
            <a:avLst/>
          </a:prstGeom>
          <a:gradFill>
            <a:gsLst>
              <a:gs pos="0">
                <a:srgbClr val="D5E8D4"/>
              </a:gs>
              <a:gs pos="50000">
                <a:srgbClr val="EAF3E9"/>
              </a:gs>
              <a:gs pos="100000">
                <a:srgbClr val="FFFFFF"/>
              </a:gs>
            </a:gsLst>
            <a:lin ang="16200000" scaled="1"/>
          </a:gradFill>
          <a:ln w="964" cap="flat">
            <a:noFill/>
            <a:prstDash val="solid"/>
            <a:miter/>
          </a:ln>
          <a:effectLst/>
        </p:spPr>
        <p:txBody>
          <a:bodyPr rtlCol="0" anchor="ctr"/>
          <a:lstStyle/>
          <a:p>
            <a:pPr algn="ctr"/>
            <a:r>
              <a:rPr lang="en-US" sz="1600" b="1" dirty="0"/>
              <a:t>Interconnect</a:t>
            </a:r>
          </a:p>
        </p:txBody>
      </p:sp>
      <p:sp>
        <p:nvSpPr>
          <p:cNvPr id="27" name="Freeform 26">
            <a:extLst>
              <a:ext uri="{FF2B5EF4-FFF2-40B4-BE49-F238E27FC236}">
                <a16:creationId xmlns:a16="http://schemas.microsoft.com/office/drawing/2014/main" id="{7A3CDBB4-7DD7-2C89-A450-D0CD7506F4EC}"/>
              </a:ext>
            </a:extLst>
          </p:cNvPr>
          <p:cNvSpPr/>
          <p:nvPr/>
        </p:nvSpPr>
        <p:spPr>
          <a:xfrm>
            <a:off x="2311758" y="2906860"/>
            <a:ext cx="4339991" cy="289296"/>
          </a:xfrm>
          <a:custGeom>
            <a:avLst/>
            <a:gdLst>
              <a:gd name="connsiteX0" fmla="*/ 0 w 4339991"/>
              <a:gd name="connsiteY0" fmla="*/ 0 h 289296"/>
              <a:gd name="connsiteX1" fmla="*/ 4339992 w 4339991"/>
              <a:gd name="connsiteY1" fmla="*/ 0 h 289296"/>
              <a:gd name="connsiteX2" fmla="*/ 4339992 w 4339991"/>
              <a:gd name="connsiteY2" fmla="*/ 289296 h 289296"/>
              <a:gd name="connsiteX3" fmla="*/ 0 w 4339991"/>
              <a:gd name="connsiteY3" fmla="*/ 289296 h 289296"/>
            </a:gdLst>
            <a:ahLst/>
            <a:cxnLst>
              <a:cxn ang="0">
                <a:pos x="connsiteX0" y="connsiteY0"/>
              </a:cxn>
              <a:cxn ang="0">
                <a:pos x="connsiteX1" y="connsiteY1"/>
              </a:cxn>
              <a:cxn ang="0">
                <a:pos x="connsiteX2" y="connsiteY2"/>
              </a:cxn>
              <a:cxn ang="0">
                <a:pos x="connsiteX3" y="connsiteY3"/>
              </a:cxn>
            </a:cxnLst>
            <a:rect l="l" t="t" r="r" b="b"/>
            <a:pathLst>
              <a:path w="4339991" h="289296">
                <a:moveTo>
                  <a:pt x="0" y="0"/>
                </a:moveTo>
                <a:lnTo>
                  <a:pt x="4339992" y="0"/>
                </a:lnTo>
                <a:moveTo>
                  <a:pt x="4339992" y="289296"/>
                </a:moveTo>
                <a:lnTo>
                  <a:pt x="0" y="289296"/>
                </a:lnTo>
              </a:path>
            </a:pathLst>
          </a:custGeom>
          <a:noFill/>
          <a:ln w="5781" cap="sq">
            <a:solidFill>
              <a:srgbClr val="000000"/>
            </a:solidFill>
            <a:prstDash val="solid"/>
            <a:miter/>
          </a:ln>
          <a:effectLst/>
        </p:spPr>
        <p:txBody>
          <a:bodyPr rtlCol="0" anchor="ctr"/>
          <a:lstStyle/>
          <a:p>
            <a:endParaRPr lang="en-US"/>
          </a:p>
        </p:txBody>
      </p:sp>
      <p:sp>
        <p:nvSpPr>
          <p:cNvPr id="31" name="Rectangle 30">
            <a:extLst>
              <a:ext uri="{FF2B5EF4-FFF2-40B4-BE49-F238E27FC236}">
                <a16:creationId xmlns:a16="http://schemas.microsoft.com/office/drawing/2014/main" id="{48A02AE6-B22D-7CCD-1429-C2F314A1E925}"/>
              </a:ext>
            </a:extLst>
          </p:cNvPr>
          <p:cNvSpPr/>
          <p:nvPr/>
        </p:nvSpPr>
        <p:spPr>
          <a:xfrm>
            <a:off x="317975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35" name="Rectangle 34">
            <a:extLst>
              <a:ext uri="{FF2B5EF4-FFF2-40B4-BE49-F238E27FC236}">
                <a16:creationId xmlns:a16="http://schemas.microsoft.com/office/drawing/2014/main" id="{353AEFB9-8326-EFCC-7B06-E20C38E0EFF0}"/>
              </a:ext>
            </a:extLst>
          </p:cNvPr>
          <p:cNvSpPr/>
          <p:nvPr/>
        </p:nvSpPr>
        <p:spPr>
          <a:xfrm>
            <a:off x="485788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37" name="Rectangle 36">
            <a:extLst>
              <a:ext uri="{FF2B5EF4-FFF2-40B4-BE49-F238E27FC236}">
                <a16:creationId xmlns:a16="http://schemas.microsoft.com/office/drawing/2014/main" id="{F7A3824A-E0C0-72FB-221F-33677AD8CD4E}"/>
              </a:ext>
            </a:extLst>
          </p:cNvPr>
          <p:cNvSpPr/>
          <p:nvPr/>
        </p:nvSpPr>
        <p:spPr>
          <a:xfrm>
            <a:off x="297722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39" name="Rectangle 38">
            <a:extLst>
              <a:ext uri="{FF2B5EF4-FFF2-40B4-BE49-F238E27FC236}">
                <a16:creationId xmlns:a16="http://schemas.microsoft.com/office/drawing/2014/main" id="{C09BDE35-F170-3010-9215-E49C0AAB2E99}"/>
              </a:ext>
            </a:extLst>
          </p:cNvPr>
          <p:cNvSpPr/>
          <p:nvPr/>
        </p:nvSpPr>
        <p:spPr>
          <a:xfrm>
            <a:off x="465535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41" name="Rectangle 40">
            <a:extLst>
              <a:ext uri="{FF2B5EF4-FFF2-40B4-BE49-F238E27FC236}">
                <a16:creationId xmlns:a16="http://schemas.microsoft.com/office/drawing/2014/main" id="{AF18DA56-E641-CBEA-EBF7-3A51253C424C}"/>
              </a:ext>
            </a:extLst>
          </p:cNvPr>
          <p:cNvSpPr/>
          <p:nvPr/>
        </p:nvSpPr>
        <p:spPr>
          <a:xfrm>
            <a:off x="5696951" y="2443986"/>
            <a:ext cx="462932" cy="173577"/>
          </a:xfrm>
          <a:prstGeom prst="rect">
            <a:avLst/>
          </a:prstGeom>
          <a:solidFill>
            <a:srgbClr val="6A00FF"/>
          </a:solidFill>
          <a:ln w="5781" cap="flat">
            <a:solidFill>
              <a:srgbClr val="3700CC"/>
            </a:solidFill>
            <a:prstDash val="solid"/>
            <a:miter/>
          </a:ln>
          <a:effectLst/>
        </p:spPr>
        <p:txBody>
          <a:bodyPr rtlCol="0" anchor="ctr"/>
          <a:lstStyle/>
          <a:p>
            <a:pPr algn="ctr"/>
            <a:r>
              <a:rPr lang="en-US" sz="1050" b="1" dirty="0">
                <a:solidFill>
                  <a:schemeClr val="accent3"/>
                </a:solidFill>
              </a:rPr>
              <a:t>DEST</a:t>
            </a:r>
          </a:p>
        </p:txBody>
      </p:sp>
      <p:sp>
        <p:nvSpPr>
          <p:cNvPr id="45" name="Rectangle 44">
            <a:extLst>
              <a:ext uri="{FF2B5EF4-FFF2-40B4-BE49-F238E27FC236}">
                <a16:creationId xmlns:a16="http://schemas.microsoft.com/office/drawing/2014/main" id="{00BDB637-35CB-73CD-8A3B-413DD6B87AF9}"/>
              </a:ext>
            </a:extLst>
          </p:cNvPr>
          <p:cNvSpPr/>
          <p:nvPr/>
        </p:nvSpPr>
        <p:spPr>
          <a:xfrm>
            <a:off x="5234019" y="2443986"/>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60" name="Rounded Rectangle 59">
            <a:extLst>
              <a:ext uri="{FF2B5EF4-FFF2-40B4-BE49-F238E27FC236}">
                <a16:creationId xmlns:a16="http://schemas.microsoft.com/office/drawing/2014/main" id="{F0AE077E-EBB5-FE78-5B52-CE29E22F0BC6}"/>
              </a:ext>
            </a:extLst>
          </p:cNvPr>
          <p:cNvSpPr/>
          <p:nvPr/>
        </p:nvSpPr>
        <p:spPr>
          <a:xfrm>
            <a:off x="398988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62" name="Rounded Rectangle 61">
            <a:extLst>
              <a:ext uri="{FF2B5EF4-FFF2-40B4-BE49-F238E27FC236}">
                <a16:creationId xmlns:a16="http://schemas.microsoft.com/office/drawing/2014/main" id="{39753288-2236-E37F-305B-895EAEA24A57}"/>
              </a:ext>
            </a:extLst>
          </p:cNvPr>
          <p:cNvSpPr/>
          <p:nvPr/>
        </p:nvSpPr>
        <p:spPr>
          <a:xfrm>
            <a:off x="566801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grpSp>
        <p:nvGrpSpPr>
          <p:cNvPr id="136" name="Group 135">
            <a:extLst>
              <a:ext uri="{FF2B5EF4-FFF2-40B4-BE49-F238E27FC236}">
                <a16:creationId xmlns:a16="http://schemas.microsoft.com/office/drawing/2014/main" id="{F2D245C2-A740-4053-36D2-A459DA4DE065}"/>
              </a:ext>
            </a:extLst>
          </p:cNvPr>
          <p:cNvGrpSpPr/>
          <p:nvPr/>
        </p:nvGrpSpPr>
        <p:grpSpPr>
          <a:xfrm>
            <a:off x="5783751" y="3254016"/>
            <a:ext cx="1330930" cy="636451"/>
            <a:chOff x="5783751" y="3254016"/>
            <a:chExt cx="1330930" cy="636451"/>
          </a:xfrm>
        </p:grpSpPr>
        <p:sp>
          <p:nvSpPr>
            <p:cNvPr id="64" name="Rectangle 63">
              <a:extLst>
                <a:ext uri="{FF2B5EF4-FFF2-40B4-BE49-F238E27FC236}">
                  <a16:creationId xmlns:a16="http://schemas.microsoft.com/office/drawing/2014/main" id="{E4F61432-F1E8-C9B2-CC47-901F742588B2}"/>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66" name="Rectangle 65">
              <a:extLst>
                <a:ext uri="{FF2B5EF4-FFF2-40B4-BE49-F238E27FC236}">
                  <a16:creationId xmlns:a16="http://schemas.microsoft.com/office/drawing/2014/main" id="{71BE3998-C173-38DC-DAE3-FE30D5BCA312}"/>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68" name="Rectangle 67">
              <a:extLst>
                <a:ext uri="{FF2B5EF4-FFF2-40B4-BE49-F238E27FC236}">
                  <a16:creationId xmlns:a16="http://schemas.microsoft.com/office/drawing/2014/main" id="{E0591187-CA45-C8EB-BE38-DD85F5AD22F0}"/>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0" name="Rectangle 69">
              <a:extLst>
                <a:ext uri="{FF2B5EF4-FFF2-40B4-BE49-F238E27FC236}">
                  <a16:creationId xmlns:a16="http://schemas.microsoft.com/office/drawing/2014/main" id="{F6AFB97C-8122-AAEE-6E8E-2C94A45AF21A}"/>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2" name="Rectangle 71">
              <a:extLst>
                <a:ext uri="{FF2B5EF4-FFF2-40B4-BE49-F238E27FC236}">
                  <a16:creationId xmlns:a16="http://schemas.microsoft.com/office/drawing/2014/main" id="{A963B635-9994-EBBD-47FA-71576717C8A9}"/>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4" name="Rectangle 73">
              <a:extLst>
                <a:ext uri="{FF2B5EF4-FFF2-40B4-BE49-F238E27FC236}">
                  <a16:creationId xmlns:a16="http://schemas.microsoft.com/office/drawing/2014/main" id="{0F7CD17A-6D88-3B96-32E9-2B479A2B59EB}"/>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5" name="Rectangle 74">
              <a:extLst>
                <a:ext uri="{FF2B5EF4-FFF2-40B4-BE49-F238E27FC236}">
                  <a16:creationId xmlns:a16="http://schemas.microsoft.com/office/drawing/2014/main" id="{5937777D-B314-D2A8-6371-AA6907B5EB9A}"/>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6" name="Rectangle 75">
              <a:extLst>
                <a:ext uri="{FF2B5EF4-FFF2-40B4-BE49-F238E27FC236}">
                  <a16:creationId xmlns:a16="http://schemas.microsoft.com/office/drawing/2014/main" id="{53DE8AC4-63CE-72F1-5C60-0E53AD19C242}"/>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72821669-E165-B9E2-9DAD-87A199F948B4}"/>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8" name="Rectangle 77">
              <a:extLst>
                <a:ext uri="{FF2B5EF4-FFF2-40B4-BE49-F238E27FC236}">
                  <a16:creationId xmlns:a16="http://schemas.microsoft.com/office/drawing/2014/main" id="{191EC89F-BAF7-383A-D99A-AD18016DD210}"/>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79" name="Rectangle 78">
              <a:extLst>
                <a:ext uri="{FF2B5EF4-FFF2-40B4-BE49-F238E27FC236}">
                  <a16:creationId xmlns:a16="http://schemas.microsoft.com/office/drawing/2014/main" id="{5D575835-077B-E4DD-2DBC-B8E4661CA1DD}"/>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80" name="Rectangle 79">
              <a:extLst>
                <a:ext uri="{FF2B5EF4-FFF2-40B4-BE49-F238E27FC236}">
                  <a16:creationId xmlns:a16="http://schemas.microsoft.com/office/drawing/2014/main" id="{E1DDF8BD-BBE0-6914-77C1-DBDA2E78D8C4}"/>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81" name="Rectangle 80">
              <a:extLst>
                <a:ext uri="{FF2B5EF4-FFF2-40B4-BE49-F238E27FC236}">
                  <a16:creationId xmlns:a16="http://schemas.microsoft.com/office/drawing/2014/main" id="{35FF78CA-3767-542A-251C-7F9813433317}"/>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82" name="Rectangle 81">
              <a:extLst>
                <a:ext uri="{FF2B5EF4-FFF2-40B4-BE49-F238E27FC236}">
                  <a16:creationId xmlns:a16="http://schemas.microsoft.com/office/drawing/2014/main" id="{F7229ED8-C50F-BAD4-FA82-3C9C8D604444}"/>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83" name="Rectangle 82">
              <a:extLst>
                <a:ext uri="{FF2B5EF4-FFF2-40B4-BE49-F238E27FC236}">
                  <a16:creationId xmlns:a16="http://schemas.microsoft.com/office/drawing/2014/main" id="{CD9BDB52-7752-BD6A-7EAD-3B0B1DF68F9A}"/>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84" name="Rectangle 83">
              <a:extLst>
                <a:ext uri="{FF2B5EF4-FFF2-40B4-BE49-F238E27FC236}">
                  <a16:creationId xmlns:a16="http://schemas.microsoft.com/office/drawing/2014/main" id="{3B48BE3A-CB1F-C443-0802-5228249CB0B2}"/>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85" name="Rectangle 84">
              <a:extLst>
                <a:ext uri="{FF2B5EF4-FFF2-40B4-BE49-F238E27FC236}">
                  <a16:creationId xmlns:a16="http://schemas.microsoft.com/office/drawing/2014/main" id="{E4C3764C-ACDF-3A47-9CCB-E934833B8B3D}"/>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118" name="Elbow Connector 117">
            <a:extLst>
              <a:ext uri="{FF2B5EF4-FFF2-40B4-BE49-F238E27FC236}">
                <a16:creationId xmlns:a16="http://schemas.microsoft.com/office/drawing/2014/main" id="{0F9B0012-2CD9-A86E-065E-104185280EFE}"/>
              </a:ext>
            </a:extLst>
          </p:cNvPr>
          <p:cNvCxnSpPr>
            <a:stCxn id="9" idx="2"/>
            <a:endCxn id="20" idx="0"/>
          </p:cNvCxnSpPr>
          <p:nvPr/>
        </p:nvCxnSpPr>
        <p:spPr>
          <a:xfrm rot="16200000" flipH="1">
            <a:off x="3528172" y="1430141"/>
            <a:ext cx="225609" cy="1674704"/>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877E329A-55E0-3612-635E-BCA574952E89}"/>
              </a:ext>
            </a:extLst>
          </p:cNvPr>
          <p:cNvCxnSpPr>
            <a:stCxn id="60" idx="2"/>
            <a:endCxn id="20" idx="0"/>
          </p:cNvCxnSpPr>
          <p:nvPr/>
        </p:nvCxnSpPr>
        <p:spPr>
          <a:xfrm flipH="1">
            <a:off x="4478328" y="2154689"/>
            <a:ext cx="3426" cy="2256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Elbow Connector 123">
            <a:extLst>
              <a:ext uri="{FF2B5EF4-FFF2-40B4-BE49-F238E27FC236}">
                <a16:creationId xmlns:a16="http://schemas.microsoft.com/office/drawing/2014/main" id="{67A17F35-85C0-3BA8-5BFF-03188C7F77CD}"/>
              </a:ext>
            </a:extLst>
          </p:cNvPr>
          <p:cNvCxnSpPr>
            <a:stCxn id="62" idx="2"/>
            <a:endCxn id="20" idx="0"/>
          </p:cNvCxnSpPr>
          <p:nvPr/>
        </p:nvCxnSpPr>
        <p:spPr>
          <a:xfrm rot="5400000">
            <a:off x="5206302" y="1426715"/>
            <a:ext cx="225609" cy="1681556"/>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BD69226D-4703-A7C8-51AE-57C7DB101DFC}"/>
              </a:ext>
            </a:extLst>
          </p:cNvPr>
          <p:cNvCxnSpPr>
            <a:stCxn id="20" idx="2"/>
            <a:endCxn id="26" idx="0"/>
          </p:cNvCxnSpPr>
          <p:nvPr/>
        </p:nvCxnSpPr>
        <p:spPr>
          <a:xfrm>
            <a:off x="4478328" y="2727453"/>
            <a:ext cx="3426" cy="179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Elbow Connector 127">
            <a:extLst>
              <a:ext uri="{FF2B5EF4-FFF2-40B4-BE49-F238E27FC236}">
                <a16:creationId xmlns:a16="http://schemas.microsoft.com/office/drawing/2014/main" id="{CF2E2954-223B-1CB4-C96D-E7B11E6A255D}"/>
              </a:ext>
            </a:extLst>
          </p:cNvPr>
          <p:cNvCxnSpPr>
            <a:cxnSpLocks/>
            <a:stCxn id="26" idx="2"/>
            <a:endCxn id="31" idx="0"/>
          </p:cNvCxnSpPr>
          <p:nvPr/>
        </p:nvCxnSpPr>
        <p:spPr>
          <a:xfrm rot="5400000">
            <a:off x="3960966" y="2848946"/>
            <a:ext cx="173578" cy="867999"/>
          </a:xfrm>
          <a:prstGeom prst="bentConnector3">
            <a:avLst>
              <a:gd name="adj1" fmla="val 3511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Elbow Connector 131">
            <a:extLst>
              <a:ext uri="{FF2B5EF4-FFF2-40B4-BE49-F238E27FC236}">
                <a16:creationId xmlns:a16="http://schemas.microsoft.com/office/drawing/2014/main" id="{D5FE7670-053D-9716-CFC6-59ED08CA8A62}"/>
              </a:ext>
            </a:extLst>
          </p:cNvPr>
          <p:cNvCxnSpPr>
            <a:cxnSpLocks/>
            <a:stCxn id="26" idx="2"/>
            <a:endCxn id="35" idx="0"/>
          </p:cNvCxnSpPr>
          <p:nvPr/>
        </p:nvCxnSpPr>
        <p:spPr>
          <a:xfrm rot="16200000" flipH="1">
            <a:off x="4800030" y="2877879"/>
            <a:ext cx="173578" cy="810131"/>
          </a:xfrm>
          <a:prstGeom prst="bentConnector3">
            <a:avLst>
              <a:gd name="adj1" fmla="val 35119"/>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137" name="Group 136">
            <a:extLst>
              <a:ext uri="{FF2B5EF4-FFF2-40B4-BE49-F238E27FC236}">
                <a16:creationId xmlns:a16="http://schemas.microsoft.com/office/drawing/2014/main" id="{EDFF944E-53AA-FC93-1487-FF4725B5C6B8}"/>
              </a:ext>
            </a:extLst>
          </p:cNvPr>
          <p:cNvGrpSpPr/>
          <p:nvPr/>
        </p:nvGrpSpPr>
        <p:grpSpPr>
          <a:xfrm>
            <a:off x="1790959" y="3254016"/>
            <a:ext cx="1330930" cy="636451"/>
            <a:chOff x="5783751" y="3254016"/>
            <a:chExt cx="1330930" cy="636451"/>
          </a:xfrm>
        </p:grpSpPr>
        <p:sp>
          <p:nvSpPr>
            <p:cNvPr id="138" name="Rectangle 137">
              <a:extLst>
                <a:ext uri="{FF2B5EF4-FFF2-40B4-BE49-F238E27FC236}">
                  <a16:creationId xmlns:a16="http://schemas.microsoft.com/office/drawing/2014/main" id="{31DFE074-ACA2-F3D7-1BC5-52990E20B8A8}"/>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139" name="Rectangle 138">
              <a:extLst>
                <a:ext uri="{FF2B5EF4-FFF2-40B4-BE49-F238E27FC236}">
                  <a16:creationId xmlns:a16="http://schemas.microsoft.com/office/drawing/2014/main" id="{F237980E-2BDB-5FBA-71E1-FC986882ABD3}"/>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0" name="Rectangle 139">
              <a:extLst>
                <a:ext uri="{FF2B5EF4-FFF2-40B4-BE49-F238E27FC236}">
                  <a16:creationId xmlns:a16="http://schemas.microsoft.com/office/drawing/2014/main" id="{3D2A22E4-8713-3A91-675A-9781BD9E9E26}"/>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1" name="Rectangle 140">
              <a:extLst>
                <a:ext uri="{FF2B5EF4-FFF2-40B4-BE49-F238E27FC236}">
                  <a16:creationId xmlns:a16="http://schemas.microsoft.com/office/drawing/2014/main" id="{4C8D651B-3D43-B8B3-D077-47105FAC7050}"/>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2" name="Rectangle 141">
              <a:extLst>
                <a:ext uri="{FF2B5EF4-FFF2-40B4-BE49-F238E27FC236}">
                  <a16:creationId xmlns:a16="http://schemas.microsoft.com/office/drawing/2014/main" id="{230FC76F-0F81-6ECD-9EFE-D21887314FCB}"/>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3" name="Rectangle 142">
              <a:extLst>
                <a:ext uri="{FF2B5EF4-FFF2-40B4-BE49-F238E27FC236}">
                  <a16:creationId xmlns:a16="http://schemas.microsoft.com/office/drawing/2014/main" id="{42B9AA40-B508-CF54-55AC-75A69BC1F864}"/>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4" name="Rectangle 143">
              <a:extLst>
                <a:ext uri="{FF2B5EF4-FFF2-40B4-BE49-F238E27FC236}">
                  <a16:creationId xmlns:a16="http://schemas.microsoft.com/office/drawing/2014/main" id="{DCAA2F03-AFEA-D4EA-C7DC-375C244CD5CD}"/>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5" name="Rectangle 144">
              <a:extLst>
                <a:ext uri="{FF2B5EF4-FFF2-40B4-BE49-F238E27FC236}">
                  <a16:creationId xmlns:a16="http://schemas.microsoft.com/office/drawing/2014/main" id="{E3F231D8-F63F-9775-1AD9-13DDD1E94D42}"/>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6" name="Rectangle 145">
              <a:extLst>
                <a:ext uri="{FF2B5EF4-FFF2-40B4-BE49-F238E27FC236}">
                  <a16:creationId xmlns:a16="http://schemas.microsoft.com/office/drawing/2014/main" id="{0BA3F654-ED06-B79F-AF6F-9943763E0809}"/>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7" name="Rectangle 146">
              <a:extLst>
                <a:ext uri="{FF2B5EF4-FFF2-40B4-BE49-F238E27FC236}">
                  <a16:creationId xmlns:a16="http://schemas.microsoft.com/office/drawing/2014/main" id="{58356120-2DA5-54F1-9A6C-5C365FE1D9E3}"/>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8" name="Rectangle 147">
              <a:extLst>
                <a:ext uri="{FF2B5EF4-FFF2-40B4-BE49-F238E27FC236}">
                  <a16:creationId xmlns:a16="http://schemas.microsoft.com/office/drawing/2014/main" id="{BE04B324-4011-2585-9251-BADB4193F7BD}"/>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49" name="Rectangle 148">
              <a:extLst>
                <a:ext uri="{FF2B5EF4-FFF2-40B4-BE49-F238E27FC236}">
                  <a16:creationId xmlns:a16="http://schemas.microsoft.com/office/drawing/2014/main" id="{EB9C0F74-8F75-58A4-0F65-9301409E68EF}"/>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50" name="Rectangle 149">
              <a:extLst>
                <a:ext uri="{FF2B5EF4-FFF2-40B4-BE49-F238E27FC236}">
                  <a16:creationId xmlns:a16="http://schemas.microsoft.com/office/drawing/2014/main" id="{933516B9-8F1D-CDD1-A7B3-A5D426FC8431}"/>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51" name="Rectangle 150">
              <a:extLst>
                <a:ext uri="{FF2B5EF4-FFF2-40B4-BE49-F238E27FC236}">
                  <a16:creationId xmlns:a16="http://schemas.microsoft.com/office/drawing/2014/main" id="{480731D7-041D-68D3-373B-D9040CA576E9}"/>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52" name="Rectangle 151">
              <a:extLst>
                <a:ext uri="{FF2B5EF4-FFF2-40B4-BE49-F238E27FC236}">
                  <a16:creationId xmlns:a16="http://schemas.microsoft.com/office/drawing/2014/main" id="{C8C7088A-0771-722B-89A8-9852633BDBAC}"/>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53" name="Rectangle 152">
              <a:extLst>
                <a:ext uri="{FF2B5EF4-FFF2-40B4-BE49-F238E27FC236}">
                  <a16:creationId xmlns:a16="http://schemas.microsoft.com/office/drawing/2014/main" id="{41A31822-9288-EE5A-4D86-69C64345D5A9}"/>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54" name="Rectangle 153">
              <a:extLst>
                <a:ext uri="{FF2B5EF4-FFF2-40B4-BE49-F238E27FC236}">
                  <a16:creationId xmlns:a16="http://schemas.microsoft.com/office/drawing/2014/main" id="{B05E90AF-6BCC-CAA7-15F8-19ADC5158ADF}"/>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156" name="Straight Arrow Connector 155">
            <a:extLst>
              <a:ext uri="{FF2B5EF4-FFF2-40B4-BE49-F238E27FC236}">
                <a16:creationId xmlns:a16="http://schemas.microsoft.com/office/drawing/2014/main" id="{66B42F36-3406-BCC8-DA60-20267A142639}"/>
              </a:ext>
            </a:extLst>
          </p:cNvPr>
          <p:cNvCxnSpPr>
            <a:stCxn id="31" idx="2"/>
            <a:endCxn id="37" idx="0"/>
          </p:cNvCxnSpPr>
          <p:nvPr/>
        </p:nvCxnSpPr>
        <p:spPr>
          <a:xfrm>
            <a:off x="361375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7D919251-8578-2829-AC4E-228FB32F24F9}"/>
              </a:ext>
            </a:extLst>
          </p:cNvPr>
          <p:cNvCxnSpPr>
            <a:stCxn id="35" idx="2"/>
            <a:endCxn id="39" idx="0"/>
          </p:cNvCxnSpPr>
          <p:nvPr/>
        </p:nvCxnSpPr>
        <p:spPr>
          <a:xfrm>
            <a:off x="529188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627481E0-EB4A-679D-E727-9F975E09F827}"/>
              </a:ext>
            </a:extLst>
          </p:cNvPr>
          <p:cNvSpPr txBox="1"/>
          <p:nvPr/>
        </p:nvSpPr>
        <p:spPr>
          <a:xfrm>
            <a:off x="5493409" y="1761129"/>
            <a:ext cx="1390814" cy="459700"/>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MCLAZY</a:t>
            </a:r>
            <a:r>
              <a:rPr lang="en-US" sz="1000" dirty="0">
                <a:latin typeface="Monaco" pitchFamily="2" charset="77"/>
              </a:rPr>
              <a:t> </a:t>
            </a:r>
          </a:p>
          <a:p>
            <a:pPr algn="ctr"/>
            <a:r>
              <a:rPr lang="en-US" sz="1000" dirty="0">
                <a:latin typeface="Monaco" pitchFamily="2" charset="77"/>
              </a:rPr>
              <a:t>DEST, SRC, SIZE</a:t>
            </a:r>
            <a:endParaRPr lang="en-US" sz="1000" dirty="0">
              <a:solidFill>
                <a:srgbClr val="00B050"/>
              </a:solidFill>
              <a:latin typeface="Monaco" pitchFamily="2" charset="77"/>
            </a:endParaRPr>
          </a:p>
        </p:txBody>
      </p:sp>
      <p:sp>
        <p:nvSpPr>
          <p:cNvPr id="2" name="Multiply 1">
            <a:extLst>
              <a:ext uri="{FF2B5EF4-FFF2-40B4-BE49-F238E27FC236}">
                <a16:creationId xmlns:a16="http://schemas.microsoft.com/office/drawing/2014/main" id="{BE8422C2-BDA8-8AB7-90F2-7C7DB73FB503}"/>
              </a:ext>
            </a:extLst>
          </p:cNvPr>
          <p:cNvSpPr/>
          <p:nvPr/>
        </p:nvSpPr>
        <p:spPr>
          <a:xfrm>
            <a:off x="5635401" y="2406563"/>
            <a:ext cx="582607" cy="244112"/>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FFA7B8-2DBD-7541-BD6A-1D25A5BD98D0}"/>
              </a:ext>
            </a:extLst>
          </p:cNvPr>
          <p:cNvSpPr/>
          <p:nvPr/>
        </p:nvSpPr>
        <p:spPr>
          <a:xfrm>
            <a:off x="3787355" y="4237623"/>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4" name="Rectangle 3">
            <a:extLst>
              <a:ext uri="{FF2B5EF4-FFF2-40B4-BE49-F238E27FC236}">
                <a16:creationId xmlns:a16="http://schemas.microsoft.com/office/drawing/2014/main" id="{F7876742-7E9A-8471-547E-173DE0D7B243}"/>
              </a:ext>
            </a:extLst>
          </p:cNvPr>
          <p:cNvSpPr/>
          <p:nvPr/>
        </p:nvSpPr>
        <p:spPr>
          <a:xfrm>
            <a:off x="5459176" y="4237622"/>
            <a:ext cx="462932" cy="173577"/>
          </a:xfrm>
          <a:prstGeom prst="rect">
            <a:avLst/>
          </a:prstGeom>
          <a:solidFill>
            <a:srgbClr val="6A00FF"/>
          </a:solidFill>
          <a:ln w="5781" cap="flat">
            <a:solidFill>
              <a:srgbClr val="3700CC"/>
            </a:solidFill>
            <a:prstDash val="solid"/>
            <a:miter/>
          </a:ln>
          <a:effectLst/>
        </p:spPr>
        <p:txBody>
          <a:bodyPr rtlCol="0" anchor="ctr"/>
          <a:lstStyle/>
          <a:p>
            <a:pPr algn="ctr"/>
            <a:r>
              <a:rPr lang="en-US" sz="1050" b="1" dirty="0">
                <a:solidFill>
                  <a:schemeClr val="accent3"/>
                </a:solidFill>
              </a:rPr>
              <a:t>DEST</a:t>
            </a:r>
          </a:p>
        </p:txBody>
      </p:sp>
      <p:sp>
        <p:nvSpPr>
          <p:cNvPr id="6" name="Rectangle 5">
            <a:extLst>
              <a:ext uri="{FF2B5EF4-FFF2-40B4-BE49-F238E27FC236}">
                <a16:creationId xmlns:a16="http://schemas.microsoft.com/office/drawing/2014/main" id="{2B59C55F-9FC5-EBBB-2C45-1514AF4C7782}"/>
              </a:ext>
            </a:extLst>
          </p:cNvPr>
          <p:cNvSpPr/>
          <p:nvPr/>
        </p:nvSpPr>
        <p:spPr>
          <a:xfrm>
            <a:off x="5227710" y="2445017"/>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7" name="TextBox 6">
            <a:extLst>
              <a:ext uri="{FF2B5EF4-FFF2-40B4-BE49-F238E27FC236}">
                <a16:creationId xmlns:a16="http://schemas.microsoft.com/office/drawing/2014/main" id="{C89377C4-FB67-019C-A3AE-CE76F5564BE7}"/>
              </a:ext>
            </a:extLst>
          </p:cNvPr>
          <p:cNvSpPr txBox="1"/>
          <p:nvPr/>
        </p:nvSpPr>
        <p:spPr>
          <a:xfrm>
            <a:off x="3782920" y="2341900"/>
            <a:ext cx="1390814" cy="459700"/>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MCLAZY</a:t>
            </a:r>
            <a:r>
              <a:rPr lang="en-US" sz="1000" dirty="0">
                <a:latin typeface="Monaco" pitchFamily="2" charset="77"/>
              </a:rPr>
              <a:t> </a:t>
            </a:r>
          </a:p>
          <a:p>
            <a:pPr algn="ctr"/>
            <a:r>
              <a:rPr lang="en-US" sz="1000" dirty="0">
                <a:latin typeface="Monaco" pitchFamily="2" charset="77"/>
              </a:rPr>
              <a:t>DEST, SRC, SIZE</a:t>
            </a:r>
            <a:endParaRPr lang="en-US" sz="1000" dirty="0">
              <a:solidFill>
                <a:srgbClr val="00B050"/>
              </a:solidFill>
              <a:latin typeface="Monaco" pitchFamily="2" charset="77"/>
            </a:endParaRPr>
          </a:p>
        </p:txBody>
      </p:sp>
      <p:sp>
        <p:nvSpPr>
          <p:cNvPr id="10" name="TextBox 9">
            <a:extLst>
              <a:ext uri="{FF2B5EF4-FFF2-40B4-BE49-F238E27FC236}">
                <a16:creationId xmlns:a16="http://schemas.microsoft.com/office/drawing/2014/main" id="{4F2ED9BD-0C62-EEC6-2B27-0B904D5AE94A}"/>
              </a:ext>
            </a:extLst>
          </p:cNvPr>
          <p:cNvSpPr txBox="1"/>
          <p:nvPr/>
        </p:nvSpPr>
        <p:spPr>
          <a:xfrm>
            <a:off x="3787403" y="2342535"/>
            <a:ext cx="1390814" cy="459700"/>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MCLAZY</a:t>
            </a:r>
            <a:r>
              <a:rPr lang="en-US" sz="1000" dirty="0">
                <a:latin typeface="Monaco" pitchFamily="2" charset="77"/>
              </a:rPr>
              <a:t> </a:t>
            </a:r>
          </a:p>
          <a:p>
            <a:pPr algn="ctr"/>
            <a:r>
              <a:rPr lang="en-US" sz="1000" dirty="0">
                <a:latin typeface="Monaco" pitchFamily="2" charset="77"/>
              </a:rPr>
              <a:t>DEST, SRC, SIZE</a:t>
            </a:r>
            <a:endParaRPr lang="en-US" sz="1000" dirty="0">
              <a:solidFill>
                <a:srgbClr val="00B050"/>
              </a:solidFill>
              <a:latin typeface="Monaco" pitchFamily="2" charset="77"/>
            </a:endParaRPr>
          </a:p>
        </p:txBody>
      </p:sp>
      <p:grpSp>
        <p:nvGrpSpPr>
          <p:cNvPr id="15" name="Group 14">
            <a:extLst>
              <a:ext uri="{FF2B5EF4-FFF2-40B4-BE49-F238E27FC236}">
                <a16:creationId xmlns:a16="http://schemas.microsoft.com/office/drawing/2014/main" id="{6485EF94-ECE1-2B55-2A33-CD4EFB75F5BD}"/>
              </a:ext>
            </a:extLst>
          </p:cNvPr>
          <p:cNvGrpSpPr/>
          <p:nvPr/>
        </p:nvGrpSpPr>
        <p:grpSpPr>
          <a:xfrm>
            <a:off x="5783751" y="3427592"/>
            <a:ext cx="1330930" cy="115718"/>
            <a:chOff x="6479157" y="4715908"/>
            <a:chExt cx="1330930" cy="115718"/>
          </a:xfrm>
        </p:grpSpPr>
        <p:sp>
          <p:nvSpPr>
            <p:cNvPr id="11" name="Rectangle 10">
              <a:extLst>
                <a:ext uri="{FF2B5EF4-FFF2-40B4-BE49-F238E27FC236}">
                  <a16:creationId xmlns:a16="http://schemas.microsoft.com/office/drawing/2014/main" id="{E77ED53D-5F5E-B622-30DA-4FB0900CEEF1}"/>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12" name="Rectangle 11">
              <a:extLst>
                <a:ext uri="{FF2B5EF4-FFF2-40B4-BE49-F238E27FC236}">
                  <a16:creationId xmlns:a16="http://schemas.microsoft.com/office/drawing/2014/main" id="{917F713B-C784-9801-C908-5B0E4AEDD072}"/>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13" name="Rectangle 12">
              <a:extLst>
                <a:ext uri="{FF2B5EF4-FFF2-40B4-BE49-F238E27FC236}">
                  <a16:creationId xmlns:a16="http://schemas.microsoft.com/office/drawing/2014/main" id="{48EBD817-B676-11D7-7D09-170953B9860C}"/>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14" name="Rectangle 13">
              <a:extLst>
                <a:ext uri="{FF2B5EF4-FFF2-40B4-BE49-F238E27FC236}">
                  <a16:creationId xmlns:a16="http://schemas.microsoft.com/office/drawing/2014/main" id="{7BC11A69-0CA1-7A0F-6306-E11C51649D57}"/>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grpSp>
        <p:nvGrpSpPr>
          <p:cNvPr id="16" name="Group 15">
            <a:extLst>
              <a:ext uri="{FF2B5EF4-FFF2-40B4-BE49-F238E27FC236}">
                <a16:creationId xmlns:a16="http://schemas.microsoft.com/office/drawing/2014/main" id="{395BAEF2-AF84-0FD1-18F7-16BA15509B9E}"/>
              </a:ext>
            </a:extLst>
          </p:cNvPr>
          <p:cNvGrpSpPr/>
          <p:nvPr/>
        </p:nvGrpSpPr>
        <p:grpSpPr>
          <a:xfrm>
            <a:off x="1790959" y="3428047"/>
            <a:ext cx="1330930" cy="115718"/>
            <a:chOff x="6479157" y="4715908"/>
            <a:chExt cx="1330930" cy="115718"/>
          </a:xfrm>
        </p:grpSpPr>
        <p:sp>
          <p:nvSpPr>
            <p:cNvPr id="17" name="Rectangle 16">
              <a:extLst>
                <a:ext uri="{FF2B5EF4-FFF2-40B4-BE49-F238E27FC236}">
                  <a16:creationId xmlns:a16="http://schemas.microsoft.com/office/drawing/2014/main" id="{389B3601-6AA7-A4FF-39DD-B797D19515EA}"/>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18" name="Rectangle 17">
              <a:extLst>
                <a:ext uri="{FF2B5EF4-FFF2-40B4-BE49-F238E27FC236}">
                  <a16:creationId xmlns:a16="http://schemas.microsoft.com/office/drawing/2014/main" id="{F6FDBE77-EFD7-C019-2DFD-902F8EABF396}"/>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19" name="Rectangle 18">
              <a:extLst>
                <a:ext uri="{FF2B5EF4-FFF2-40B4-BE49-F238E27FC236}">
                  <a16:creationId xmlns:a16="http://schemas.microsoft.com/office/drawing/2014/main" id="{7C1C84E1-7E7F-B248-4F40-E2433976C1B7}"/>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21" name="Rectangle 20">
              <a:extLst>
                <a:ext uri="{FF2B5EF4-FFF2-40B4-BE49-F238E27FC236}">
                  <a16:creationId xmlns:a16="http://schemas.microsoft.com/office/drawing/2014/main" id="{EE7BAE16-9B61-E95D-A3C9-3B6FE989279F}"/>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grpSp>
        <p:nvGrpSpPr>
          <p:cNvPr id="22" name="Group 21">
            <a:extLst>
              <a:ext uri="{FF2B5EF4-FFF2-40B4-BE49-F238E27FC236}">
                <a16:creationId xmlns:a16="http://schemas.microsoft.com/office/drawing/2014/main" id="{3B8C2B8B-9D99-92C1-7736-C30C5F2FD57A}"/>
              </a:ext>
            </a:extLst>
          </p:cNvPr>
          <p:cNvGrpSpPr/>
          <p:nvPr/>
        </p:nvGrpSpPr>
        <p:grpSpPr>
          <a:xfrm>
            <a:off x="1093492" y="3196154"/>
            <a:ext cx="566777" cy="694312"/>
            <a:chOff x="1063205" y="3116928"/>
            <a:chExt cx="566777" cy="694312"/>
          </a:xfrm>
        </p:grpSpPr>
        <p:sp>
          <p:nvSpPr>
            <p:cNvPr id="23" name="Rectangle 22">
              <a:extLst>
                <a:ext uri="{FF2B5EF4-FFF2-40B4-BE49-F238E27FC236}">
                  <a16:creationId xmlns:a16="http://schemas.microsoft.com/office/drawing/2014/main" id="{7D98C8D5-CAEA-1D68-EA6F-6136C7690C1B}"/>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EC1250-849D-4F02-7DBD-BF7B9211ABBF}"/>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F6D433C-95DF-CF35-B004-079D55B02E41}"/>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grpSp>
        <p:nvGrpSpPr>
          <p:cNvPr id="28" name="Group 27">
            <a:extLst>
              <a:ext uri="{FF2B5EF4-FFF2-40B4-BE49-F238E27FC236}">
                <a16:creationId xmlns:a16="http://schemas.microsoft.com/office/drawing/2014/main" id="{BB5F368F-C965-9B1B-97FD-A07C981259A1}"/>
              </a:ext>
            </a:extLst>
          </p:cNvPr>
          <p:cNvGrpSpPr/>
          <p:nvPr/>
        </p:nvGrpSpPr>
        <p:grpSpPr>
          <a:xfrm>
            <a:off x="7242303" y="3196154"/>
            <a:ext cx="566777" cy="694312"/>
            <a:chOff x="1063205" y="3116928"/>
            <a:chExt cx="566777" cy="694312"/>
          </a:xfrm>
        </p:grpSpPr>
        <p:sp>
          <p:nvSpPr>
            <p:cNvPr id="29" name="Rectangle 28">
              <a:extLst>
                <a:ext uri="{FF2B5EF4-FFF2-40B4-BE49-F238E27FC236}">
                  <a16:creationId xmlns:a16="http://schemas.microsoft.com/office/drawing/2014/main" id="{3F226215-D726-D393-9918-CE5BDB39F23A}"/>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C9BFEC-4D84-022E-CC76-AE7CF0360D0E}"/>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6913CB9-1E79-46D0-6B48-E4C351345D50}"/>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spTree>
    <p:extLst>
      <p:ext uri="{BB962C8B-B14F-4D97-AF65-F5344CB8AC3E}">
        <p14:creationId xmlns:p14="http://schemas.microsoft.com/office/powerpoint/2010/main" val="39489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88889E-6 2.96296E-6 L -0.18698 0.10957 " pathEditMode="relative" rAng="0" ptsTypes="AA">
                                      <p:cBhvr>
                                        <p:cTn id="11" dur="2000" fill="hold"/>
                                        <p:tgtEl>
                                          <p:spTgt spid="159"/>
                                        </p:tgtEl>
                                        <p:attrNameLst>
                                          <p:attrName>ppt_x</p:attrName>
                                          <p:attrName>ppt_y</p:attrName>
                                        </p:attrNameLst>
                                      </p:cBhvr>
                                      <p:rCtr x="-9340" y="5525"/>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2500"/>
                            </p:stCondLst>
                            <p:childTnLst>
                              <p:par>
                                <p:cTn id="20" presetID="42" presetClass="path" presetSubtype="0" accel="50000" decel="50000" fill="hold" grpId="1" nodeType="afterEffect">
                                  <p:stCondLst>
                                    <p:cond delay="0"/>
                                  </p:stCondLst>
                                  <p:childTnLst>
                                    <p:animMotion origin="layout" path="M 1.38889E-6 -3.95062E-6 L -0.15816 0.34846 " pathEditMode="relative" rAng="0" ptsTypes="AA">
                                      <p:cBhvr>
                                        <p:cTn id="21" dur="2000" fill="hold"/>
                                        <p:tgtEl>
                                          <p:spTgt spid="6"/>
                                        </p:tgtEl>
                                        <p:attrNameLst>
                                          <p:attrName>ppt_x</p:attrName>
                                          <p:attrName>ppt_y</p:attrName>
                                        </p:attrNameLst>
                                      </p:cBhvr>
                                      <p:rCtr x="-7917" y="17407"/>
                                    </p:animMotion>
                                  </p:childTnLst>
                                </p:cTn>
                              </p:par>
                            </p:childTnLst>
                          </p:cTn>
                        </p:par>
                        <p:par>
                          <p:cTn id="22" fill="hold">
                            <p:stCondLst>
                              <p:cond delay="4500"/>
                            </p:stCondLst>
                            <p:childTnLst>
                              <p:par>
                                <p:cTn id="23" presetID="1" presetClass="exit" presetSubtype="0" fill="hold" grpId="2" nodeType="after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2" nodeType="withEffect">
                                  <p:stCondLst>
                                    <p:cond delay="0"/>
                                  </p:stCondLst>
                                  <p:childTnLst>
                                    <p:set>
                                      <p:cBhvr>
                                        <p:cTn id="32" dur="1" fill="hold">
                                          <p:stCondLst>
                                            <p:cond delay="0"/>
                                          </p:stCondLst>
                                        </p:cTn>
                                        <p:tgtEl>
                                          <p:spTgt spid="159"/>
                                        </p:tgtEl>
                                        <p:attrNameLst>
                                          <p:attrName>style.visibility</p:attrName>
                                        </p:attrNameLst>
                                      </p:cBhvr>
                                      <p:to>
                                        <p:strVal val="hidden"/>
                                      </p:to>
                                    </p:set>
                                  </p:childTnLst>
                                </p:cTn>
                              </p:par>
                            </p:childTnLst>
                          </p:cTn>
                        </p:par>
                        <p:par>
                          <p:cTn id="33" fill="hold">
                            <p:stCondLst>
                              <p:cond delay="0"/>
                            </p:stCondLst>
                            <p:childTnLst>
                              <p:par>
                                <p:cTn id="34" presetID="50" presetClass="path" presetSubtype="0" accel="50000" decel="50000" fill="hold" grpId="1" nodeType="afterEffect">
                                  <p:stCondLst>
                                    <p:cond delay="0"/>
                                  </p:stCondLst>
                                  <p:childTnLst>
                                    <p:animMotion origin="layout" path="M 3.05556E-6 -0.0034 L -0.04775 -0.0034 C -0.0691 -0.0034 -0.09532 0.04907 -0.09532 0.09166 L -0.09532 0.18765 " pathEditMode="relative" rAng="0" ptsTypes="AAAA">
                                      <p:cBhvr>
                                        <p:cTn id="35" dur="2000" fill="hold"/>
                                        <p:tgtEl>
                                          <p:spTgt spid="7"/>
                                        </p:tgtEl>
                                        <p:attrNameLst>
                                          <p:attrName>ppt_x</p:attrName>
                                          <p:attrName>ppt_y</p:attrName>
                                        </p:attrNameLst>
                                      </p:cBhvr>
                                      <p:rCtr x="-4774" y="9537"/>
                                    </p:animMotion>
                                  </p:childTnLst>
                                </p:cTn>
                              </p:par>
                              <p:par>
                                <p:cTn id="36" presetID="50" presetClass="path" presetSubtype="0" accel="50000" decel="50000" fill="hold" grpId="1" nodeType="withEffect">
                                  <p:stCondLst>
                                    <p:cond delay="0"/>
                                  </p:stCondLst>
                                  <p:childTnLst>
                                    <p:animMotion origin="layout" path="M 2.22222E-6 -4.93827E-6 L 0.04687 -4.93827E-6 C 0.06805 -4.93827E-6 0.09392 0.05247 0.09392 0.09507 L 0.09392 0.19105 " pathEditMode="relative" rAng="0" ptsTypes="AAAA">
                                      <p:cBhvr>
                                        <p:cTn id="37" dur="2000" fill="hold"/>
                                        <p:tgtEl>
                                          <p:spTgt spid="10"/>
                                        </p:tgtEl>
                                        <p:attrNameLst>
                                          <p:attrName>ppt_x</p:attrName>
                                          <p:attrName>ppt_y</p:attrName>
                                        </p:attrNameLst>
                                      </p:cBhvr>
                                      <p:rCtr x="4688" y="9537"/>
                                    </p:animMotion>
                                  </p:childTnLst>
                                </p:cTn>
                              </p:par>
                            </p:childTnLst>
                          </p:cTn>
                        </p:par>
                        <p:par>
                          <p:cTn id="38" fill="hold">
                            <p:stCondLst>
                              <p:cond delay="2000"/>
                            </p:stCondLst>
                            <p:childTnLst>
                              <p:par>
                                <p:cTn id="39" presetID="10" presetClass="exit" presetSubtype="0" fill="hold" grpId="2"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59" grpId="2" animBg="1"/>
      <p:bldP spid="2" grpId="0" animBg="1"/>
      <p:bldP spid="6" grpId="0" animBg="1"/>
      <p:bldP spid="6" grpId="1" animBg="1"/>
      <p:bldP spid="6" grpId="2" animBg="1"/>
      <p:bldP spid="7" grpId="0" animBg="1"/>
      <p:bldP spid="7" grpId="1" animBg="1"/>
      <p:bldP spid="7" grpId="2" animBg="1"/>
      <p:bldP spid="10" grpId="0" animBg="1"/>
      <p:bldP spid="10" grpId="1" animBg="1"/>
      <p:bldP spid="1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operation: Read destination</a:t>
            </a:r>
            <a:endParaRPr lang="en-US" baseline="30000" dirty="0"/>
          </a:p>
        </p:txBody>
      </p:sp>
      <p:sp>
        <p:nvSpPr>
          <p:cNvPr id="2" name="Rounded Rectangle 1">
            <a:extLst>
              <a:ext uri="{FF2B5EF4-FFF2-40B4-BE49-F238E27FC236}">
                <a16:creationId xmlns:a16="http://schemas.microsoft.com/office/drawing/2014/main" id="{3CCEBD97-477F-D6F9-F4D9-B2EBF0103F2B}"/>
              </a:ext>
            </a:extLst>
          </p:cNvPr>
          <p:cNvSpPr/>
          <p:nvPr/>
        </p:nvSpPr>
        <p:spPr>
          <a:xfrm>
            <a:off x="231175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3" name="Rectangle 2">
            <a:extLst>
              <a:ext uri="{FF2B5EF4-FFF2-40B4-BE49-F238E27FC236}">
                <a16:creationId xmlns:a16="http://schemas.microsoft.com/office/drawing/2014/main" id="{7B25DE75-5458-5BDD-D945-9E1028F4BF2E}"/>
              </a:ext>
            </a:extLst>
          </p:cNvPr>
          <p:cNvSpPr/>
          <p:nvPr/>
        </p:nvSpPr>
        <p:spPr>
          <a:xfrm>
            <a:off x="2800198" y="2380298"/>
            <a:ext cx="3356260" cy="347155"/>
          </a:xfrm>
          <a:prstGeom prst="rect">
            <a:avLst/>
          </a:prstGeom>
          <a:gradFill>
            <a:gsLst>
              <a:gs pos="0">
                <a:srgbClr val="F8CECC"/>
              </a:gs>
              <a:gs pos="50000">
                <a:srgbClr val="FBE6E5"/>
              </a:gs>
              <a:gs pos="100000">
                <a:srgbClr val="FFFFFF"/>
              </a:gs>
            </a:gsLst>
            <a:lin ang="16200000" scaled="1"/>
          </a:gradFill>
          <a:ln w="5781" cap="flat">
            <a:solidFill>
              <a:srgbClr val="B85450"/>
            </a:solidFill>
            <a:prstDash val="solid"/>
            <a:miter/>
          </a:ln>
          <a:effectLst/>
        </p:spPr>
        <p:txBody>
          <a:bodyPr rtlCol="0" anchor="ctr"/>
          <a:lstStyle/>
          <a:p>
            <a:pPr algn="ctr"/>
            <a:r>
              <a:rPr lang="en-US" sz="1600" b="1" dirty="0"/>
              <a:t>Last-level $</a:t>
            </a:r>
          </a:p>
        </p:txBody>
      </p:sp>
      <p:sp>
        <p:nvSpPr>
          <p:cNvPr id="4" name="Rectangle 3">
            <a:extLst>
              <a:ext uri="{FF2B5EF4-FFF2-40B4-BE49-F238E27FC236}">
                <a16:creationId xmlns:a16="http://schemas.microsoft.com/office/drawing/2014/main" id="{EFE8D62E-998A-729D-D11A-35DFD3102A7D}"/>
              </a:ext>
            </a:extLst>
          </p:cNvPr>
          <p:cNvSpPr/>
          <p:nvPr/>
        </p:nvSpPr>
        <p:spPr>
          <a:xfrm>
            <a:off x="2311758" y="2906860"/>
            <a:ext cx="4339991" cy="289296"/>
          </a:xfrm>
          <a:prstGeom prst="rect">
            <a:avLst/>
          </a:prstGeom>
          <a:gradFill>
            <a:gsLst>
              <a:gs pos="0">
                <a:srgbClr val="D5E8D4"/>
              </a:gs>
              <a:gs pos="50000">
                <a:srgbClr val="EAF3E9"/>
              </a:gs>
              <a:gs pos="100000">
                <a:srgbClr val="FFFFFF"/>
              </a:gs>
            </a:gsLst>
            <a:lin ang="16200000" scaled="1"/>
          </a:gradFill>
          <a:ln w="964" cap="flat">
            <a:noFill/>
            <a:prstDash val="solid"/>
            <a:miter/>
          </a:ln>
          <a:effectLst/>
        </p:spPr>
        <p:txBody>
          <a:bodyPr rtlCol="0" anchor="ctr"/>
          <a:lstStyle/>
          <a:p>
            <a:pPr algn="ctr"/>
            <a:r>
              <a:rPr lang="en-US" sz="1600" b="1" dirty="0"/>
              <a:t>Interconnect</a:t>
            </a:r>
          </a:p>
        </p:txBody>
      </p:sp>
      <p:sp>
        <p:nvSpPr>
          <p:cNvPr id="6" name="Freeform 5">
            <a:extLst>
              <a:ext uri="{FF2B5EF4-FFF2-40B4-BE49-F238E27FC236}">
                <a16:creationId xmlns:a16="http://schemas.microsoft.com/office/drawing/2014/main" id="{762387C5-7A19-83E1-A35D-BD0DDFE6C8C1}"/>
              </a:ext>
            </a:extLst>
          </p:cNvPr>
          <p:cNvSpPr/>
          <p:nvPr/>
        </p:nvSpPr>
        <p:spPr>
          <a:xfrm>
            <a:off x="2311758" y="2906860"/>
            <a:ext cx="4339991" cy="289296"/>
          </a:xfrm>
          <a:custGeom>
            <a:avLst/>
            <a:gdLst>
              <a:gd name="connsiteX0" fmla="*/ 0 w 4339991"/>
              <a:gd name="connsiteY0" fmla="*/ 0 h 289296"/>
              <a:gd name="connsiteX1" fmla="*/ 4339992 w 4339991"/>
              <a:gd name="connsiteY1" fmla="*/ 0 h 289296"/>
              <a:gd name="connsiteX2" fmla="*/ 4339992 w 4339991"/>
              <a:gd name="connsiteY2" fmla="*/ 289296 h 289296"/>
              <a:gd name="connsiteX3" fmla="*/ 0 w 4339991"/>
              <a:gd name="connsiteY3" fmla="*/ 289296 h 289296"/>
            </a:gdLst>
            <a:ahLst/>
            <a:cxnLst>
              <a:cxn ang="0">
                <a:pos x="connsiteX0" y="connsiteY0"/>
              </a:cxn>
              <a:cxn ang="0">
                <a:pos x="connsiteX1" y="connsiteY1"/>
              </a:cxn>
              <a:cxn ang="0">
                <a:pos x="connsiteX2" y="connsiteY2"/>
              </a:cxn>
              <a:cxn ang="0">
                <a:pos x="connsiteX3" y="connsiteY3"/>
              </a:cxn>
            </a:cxnLst>
            <a:rect l="l" t="t" r="r" b="b"/>
            <a:pathLst>
              <a:path w="4339991" h="289296">
                <a:moveTo>
                  <a:pt x="0" y="0"/>
                </a:moveTo>
                <a:lnTo>
                  <a:pt x="4339992" y="0"/>
                </a:lnTo>
                <a:moveTo>
                  <a:pt x="4339992" y="289296"/>
                </a:moveTo>
                <a:lnTo>
                  <a:pt x="0" y="289296"/>
                </a:lnTo>
              </a:path>
            </a:pathLst>
          </a:custGeom>
          <a:noFill/>
          <a:ln w="5781" cap="sq">
            <a:solidFill>
              <a:srgbClr val="000000"/>
            </a:solidFill>
            <a:prstDash val="solid"/>
            <a:miter/>
          </a:ln>
          <a:effectLst/>
        </p:spPr>
        <p:txBody>
          <a:bodyPr rtlCol="0" anchor="ctr"/>
          <a:lstStyle/>
          <a:p>
            <a:endParaRPr lang="en-US"/>
          </a:p>
        </p:txBody>
      </p:sp>
      <p:sp>
        <p:nvSpPr>
          <p:cNvPr id="7" name="Rectangle 6">
            <a:extLst>
              <a:ext uri="{FF2B5EF4-FFF2-40B4-BE49-F238E27FC236}">
                <a16:creationId xmlns:a16="http://schemas.microsoft.com/office/drawing/2014/main" id="{4CC11B81-3DB4-3AA0-1E16-1398575683C3}"/>
              </a:ext>
            </a:extLst>
          </p:cNvPr>
          <p:cNvSpPr/>
          <p:nvPr/>
        </p:nvSpPr>
        <p:spPr>
          <a:xfrm>
            <a:off x="317975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8" name="Rectangle 7">
            <a:extLst>
              <a:ext uri="{FF2B5EF4-FFF2-40B4-BE49-F238E27FC236}">
                <a16:creationId xmlns:a16="http://schemas.microsoft.com/office/drawing/2014/main" id="{2F5B55C0-8B79-5CD2-96FF-E99ACF0C1154}"/>
              </a:ext>
            </a:extLst>
          </p:cNvPr>
          <p:cNvSpPr/>
          <p:nvPr/>
        </p:nvSpPr>
        <p:spPr>
          <a:xfrm>
            <a:off x="485788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9" name="Rectangle 8">
            <a:extLst>
              <a:ext uri="{FF2B5EF4-FFF2-40B4-BE49-F238E27FC236}">
                <a16:creationId xmlns:a16="http://schemas.microsoft.com/office/drawing/2014/main" id="{B314F952-0697-725D-B0C9-BFB5907B3EC9}"/>
              </a:ext>
            </a:extLst>
          </p:cNvPr>
          <p:cNvSpPr/>
          <p:nvPr/>
        </p:nvSpPr>
        <p:spPr>
          <a:xfrm>
            <a:off x="297722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0" name="Rectangle 9">
            <a:extLst>
              <a:ext uri="{FF2B5EF4-FFF2-40B4-BE49-F238E27FC236}">
                <a16:creationId xmlns:a16="http://schemas.microsoft.com/office/drawing/2014/main" id="{09066B78-04F2-A097-BE51-11D82DB8F946}"/>
              </a:ext>
            </a:extLst>
          </p:cNvPr>
          <p:cNvSpPr/>
          <p:nvPr/>
        </p:nvSpPr>
        <p:spPr>
          <a:xfrm>
            <a:off x="465535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1" name="Rounded Rectangle 10">
            <a:extLst>
              <a:ext uri="{FF2B5EF4-FFF2-40B4-BE49-F238E27FC236}">
                <a16:creationId xmlns:a16="http://schemas.microsoft.com/office/drawing/2014/main" id="{4F168758-8581-4629-F112-F613CDFC9B56}"/>
              </a:ext>
            </a:extLst>
          </p:cNvPr>
          <p:cNvSpPr/>
          <p:nvPr/>
        </p:nvSpPr>
        <p:spPr>
          <a:xfrm>
            <a:off x="398988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12" name="Rounded Rectangle 11">
            <a:extLst>
              <a:ext uri="{FF2B5EF4-FFF2-40B4-BE49-F238E27FC236}">
                <a16:creationId xmlns:a16="http://schemas.microsoft.com/office/drawing/2014/main" id="{E554013B-4F79-F132-3690-65E997CE2436}"/>
              </a:ext>
            </a:extLst>
          </p:cNvPr>
          <p:cNvSpPr/>
          <p:nvPr/>
        </p:nvSpPr>
        <p:spPr>
          <a:xfrm>
            <a:off x="566801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grpSp>
        <p:nvGrpSpPr>
          <p:cNvPr id="13" name="Group 12">
            <a:extLst>
              <a:ext uri="{FF2B5EF4-FFF2-40B4-BE49-F238E27FC236}">
                <a16:creationId xmlns:a16="http://schemas.microsoft.com/office/drawing/2014/main" id="{12CDDBAC-653A-6AD6-03F9-2979A3E2EF8D}"/>
              </a:ext>
            </a:extLst>
          </p:cNvPr>
          <p:cNvGrpSpPr/>
          <p:nvPr/>
        </p:nvGrpSpPr>
        <p:grpSpPr>
          <a:xfrm>
            <a:off x="5783751" y="3254016"/>
            <a:ext cx="1330930" cy="636451"/>
            <a:chOff x="5783751" y="3254016"/>
            <a:chExt cx="1330930" cy="636451"/>
          </a:xfrm>
        </p:grpSpPr>
        <p:sp>
          <p:nvSpPr>
            <p:cNvPr id="14" name="Rectangle 13">
              <a:extLst>
                <a:ext uri="{FF2B5EF4-FFF2-40B4-BE49-F238E27FC236}">
                  <a16:creationId xmlns:a16="http://schemas.microsoft.com/office/drawing/2014/main" id="{AE1107AE-2CF5-8E52-5C25-A1BBAA58BF19}"/>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15" name="Rectangle 14">
              <a:extLst>
                <a:ext uri="{FF2B5EF4-FFF2-40B4-BE49-F238E27FC236}">
                  <a16:creationId xmlns:a16="http://schemas.microsoft.com/office/drawing/2014/main" id="{B5BC8452-D68D-1BFD-AFDD-8354F276E63C}"/>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7517111F-C7E9-D5DE-5E20-F4140336349F}"/>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4E192791-660A-912D-2003-E4B774E632CA}"/>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8" name="Rectangle 17">
              <a:extLst>
                <a:ext uri="{FF2B5EF4-FFF2-40B4-BE49-F238E27FC236}">
                  <a16:creationId xmlns:a16="http://schemas.microsoft.com/office/drawing/2014/main" id="{70514AD4-A988-D5B7-4460-001C14295987}"/>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A584654F-B0AA-2239-FA1B-BE6A82CC2E26}"/>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C5365F3C-F139-2CEF-3727-DDE50C834433}"/>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23BF1DE-731D-FD12-9971-B07534BC71AF}"/>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2" name="Rectangle 21">
              <a:extLst>
                <a:ext uri="{FF2B5EF4-FFF2-40B4-BE49-F238E27FC236}">
                  <a16:creationId xmlns:a16="http://schemas.microsoft.com/office/drawing/2014/main" id="{56DD0618-0960-FC9D-144E-0A0C860D614A}"/>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239C25DE-F4DB-EB41-EBC7-583A4199CD9E}"/>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D72D3D19-EE44-9852-2107-AF2CE6625FED}"/>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A019EAB3-F63C-DE07-7DD8-290353EA8488}"/>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6" name="Rectangle 25">
              <a:extLst>
                <a:ext uri="{FF2B5EF4-FFF2-40B4-BE49-F238E27FC236}">
                  <a16:creationId xmlns:a16="http://schemas.microsoft.com/office/drawing/2014/main" id="{8D16C58E-7C6C-0063-C871-DA4D24871799}"/>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1BA4D5C5-6F37-7D5D-15A2-1F437F5C0789}"/>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D97A810C-E940-BED5-F38A-5147420AEE18}"/>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9" name="Rectangle 28">
              <a:extLst>
                <a:ext uri="{FF2B5EF4-FFF2-40B4-BE49-F238E27FC236}">
                  <a16:creationId xmlns:a16="http://schemas.microsoft.com/office/drawing/2014/main" id="{860F3251-BAD6-63CD-8FE9-1CC9473EDBBF}"/>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30" name="Rectangle 29">
              <a:extLst>
                <a:ext uri="{FF2B5EF4-FFF2-40B4-BE49-F238E27FC236}">
                  <a16:creationId xmlns:a16="http://schemas.microsoft.com/office/drawing/2014/main" id="{81294C4B-7F39-8EFA-64AE-739A923E9FBD}"/>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31" name="Elbow Connector 30">
            <a:extLst>
              <a:ext uri="{FF2B5EF4-FFF2-40B4-BE49-F238E27FC236}">
                <a16:creationId xmlns:a16="http://schemas.microsoft.com/office/drawing/2014/main" id="{467FB4AB-7F04-8D6B-215A-D7734BB7F9EF}"/>
              </a:ext>
            </a:extLst>
          </p:cNvPr>
          <p:cNvCxnSpPr>
            <a:stCxn id="2" idx="2"/>
            <a:endCxn id="3" idx="0"/>
          </p:cNvCxnSpPr>
          <p:nvPr/>
        </p:nvCxnSpPr>
        <p:spPr>
          <a:xfrm rot="16200000" flipH="1">
            <a:off x="3528172" y="1430141"/>
            <a:ext cx="225609" cy="1674704"/>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056DD11-E318-BE35-D36C-AE378E1B8F4D}"/>
              </a:ext>
            </a:extLst>
          </p:cNvPr>
          <p:cNvCxnSpPr>
            <a:stCxn id="11" idx="2"/>
            <a:endCxn id="3" idx="0"/>
          </p:cNvCxnSpPr>
          <p:nvPr/>
        </p:nvCxnSpPr>
        <p:spPr>
          <a:xfrm flipH="1">
            <a:off x="4478328" y="2154689"/>
            <a:ext cx="3426" cy="2256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D3B2EF55-0D7C-6A04-4CDE-FEE5D776BDF0}"/>
              </a:ext>
            </a:extLst>
          </p:cNvPr>
          <p:cNvCxnSpPr>
            <a:stCxn id="12" idx="2"/>
            <a:endCxn id="3" idx="0"/>
          </p:cNvCxnSpPr>
          <p:nvPr/>
        </p:nvCxnSpPr>
        <p:spPr>
          <a:xfrm rot="5400000">
            <a:off x="5206302" y="1426715"/>
            <a:ext cx="225609" cy="1681556"/>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336BBAB-4CB0-E26A-D8CB-CF94DC20EF9A}"/>
              </a:ext>
            </a:extLst>
          </p:cNvPr>
          <p:cNvCxnSpPr>
            <a:stCxn id="3" idx="2"/>
            <a:endCxn id="4" idx="0"/>
          </p:cNvCxnSpPr>
          <p:nvPr/>
        </p:nvCxnSpPr>
        <p:spPr>
          <a:xfrm>
            <a:off x="4478328" y="2727453"/>
            <a:ext cx="3426" cy="179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34">
            <a:extLst>
              <a:ext uri="{FF2B5EF4-FFF2-40B4-BE49-F238E27FC236}">
                <a16:creationId xmlns:a16="http://schemas.microsoft.com/office/drawing/2014/main" id="{A886A552-D246-3898-AF1E-92D1D589A98E}"/>
              </a:ext>
            </a:extLst>
          </p:cNvPr>
          <p:cNvCxnSpPr>
            <a:cxnSpLocks/>
            <a:stCxn id="4" idx="2"/>
            <a:endCxn id="7" idx="0"/>
          </p:cNvCxnSpPr>
          <p:nvPr/>
        </p:nvCxnSpPr>
        <p:spPr>
          <a:xfrm rot="5400000">
            <a:off x="3960966" y="2848946"/>
            <a:ext cx="173578" cy="867999"/>
          </a:xfrm>
          <a:prstGeom prst="bentConnector3">
            <a:avLst>
              <a:gd name="adj1" fmla="val 3511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6" name="Elbow Connector 35">
            <a:extLst>
              <a:ext uri="{FF2B5EF4-FFF2-40B4-BE49-F238E27FC236}">
                <a16:creationId xmlns:a16="http://schemas.microsoft.com/office/drawing/2014/main" id="{239A2BC9-6059-EE90-A8FE-FE3B71912374}"/>
              </a:ext>
            </a:extLst>
          </p:cNvPr>
          <p:cNvCxnSpPr>
            <a:cxnSpLocks/>
            <a:stCxn id="4" idx="2"/>
            <a:endCxn id="8" idx="0"/>
          </p:cNvCxnSpPr>
          <p:nvPr/>
        </p:nvCxnSpPr>
        <p:spPr>
          <a:xfrm rot="16200000" flipH="1">
            <a:off x="4800030" y="2877879"/>
            <a:ext cx="173578" cy="810131"/>
          </a:xfrm>
          <a:prstGeom prst="bentConnector3">
            <a:avLst>
              <a:gd name="adj1" fmla="val 35119"/>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7B0F32A8-012E-5119-8C1C-7C19BA2ED331}"/>
              </a:ext>
            </a:extLst>
          </p:cNvPr>
          <p:cNvGrpSpPr/>
          <p:nvPr/>
        </p:nvGrpSpPr>
        <p:grpSpPr>
          <a:xfrm>
            <a:off x="1790959" y="3254016"/>
            <a:ext cx="1330930" cy="636451"/>
            <a:chOff x="5783751" y="3254016"/>
            <a:chExt cx="1330930" cy="636451"/>
          </a:xfrm>
        </p:grpSpPr>
        <p:sp>
          <p:nvSpPr>
            <p:cNvPr id="38" name="Rectangle 37">
              <a:extLst>
                <a:ext uri="{FF2B5EF4-FFF2-40B4-BE49-F238E27FC236}">
                  <a16:creationId xmlns:a16="http://schemas.microsoft.com/office/drawing/2014/main" id="{A35B15B0-ED55-6DC4-73DA-34C2FDFF52A0}"/>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39" name="Rectangle 38">
              <a:extLst>
                <a:ext uri="{FF2B5EF4-FFF2-40B4-BE49-F238E27FC236}">
                  <a16:creationId xmlns:a16="http://schemas.microsoft.com/office/drawing/2014/main" id="{31EF4B60-B9BD-A908-B963-273B235FFDF5}"/>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0" name="Rectangle 39">
              <a:extLst>
                <a:ext uri="{FF2B5EF4-FFF2-40B4-BE49-F238E27FC236}">
                  <a16:creationId xmlns:a16="http://schemas.microsoft.com/office/drawing/2014/main" id="{1D7BDD8E-968D-D827-C5CE-D89F781D6655}"/>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1" name="Rectangle 40">
              <a:extLst>
                <a:ext uri="{FF2B5EF4-FFF2-40B4-BE49-F238E27FC236}">
                  <a16:creationId xmlns:a16="http://schemas.microsoft.com/office/drawing/2014/main" id="{D758D3F5-1907-66C0-8506-BE067E57C807}"/>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2" name="Rectangle 41">
              <a:extLst>
                <a:ext uri="{FF2B5EF4-FFF2-40B4-BE49-F238E27FC236}">
                  <a16:creationId xmlns:a16="http://schemas.microsoft.com/office/drawing/2014/main" id="{3E75A71D-39A3-CD41-7616-7F8FCEE8EF89}"/>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3" name="Rectangle 42">
              <a:extLst>
                <a:ext uri="{FF2B5EF4-FFF2-40B4-BE49-F238E27FC236}">
                  <a16:creationId xmlns:a16="http://schemas.microsoft.com/office/drawing/2014/main" id="{2FC7142F-7B3A-C3A2-0E72-785A265509E5}"/>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4" name="Rectangle 43">
              <a:extLst>
                <a:ext uri="{FF2B5EF4-FFF2-40B4-BE49-F238E27FC236}">
                  <a16:creationId xmlns:a16="http://schemas.microsoft.com/office/drawing/2014/main" id="{EE01974C-6BF5-541F-06AD-00A30AD55F55}"/>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5" name="Rectangle 44">
              <a:extLst>
                <a:ext uri="{FF2B5EF4-FFF2-40B4-BE49-F238E27FC236}">
                  <a16:creationId xmlns:a16="http://schemas.microsoft.com/office/drawing/2014/main" id="{93396A67-409C-BA66-3A2C-5DA5AE25C56D}"/>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6" name="Rectangle 45">
              <a:extLst>
                <a:ext uri="{FF2B5EF4-FFF2-40B4-BE49-F238E27FC236}">
                  <a16:creationId xmlns:a16="http://schemas.microsoft.com/office/drawing/2014/main" id="{29444769-0B4F-D61D-92BC-793D2108062F}"/>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7" name="Rectangle 46">
              <a:extLst>
                <a:ext uri="{FF2B5EF4-FFF2-40B4-BE49-F238E27FC236}">
                  <a16:creationId xmlns:a16="http://schemas.microsoft.com/office/drawing/2014/main" id="{1BC8CBC5-1E38-BCA4-53C8-813C84260087}"/>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8" name="Rectangle 47">
              <a:extLst>
                <a:ext uri="{FF2B5EF4-FFF2-40B4-BE49-F238E27FC236}">
                  <a16:creationId xmlns:a16="http://schemas.microsoft.com/office/drawing/2014/main" id="{9D0F7FFD-5407-2140-6498-C20CF74C8E28}"/>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9" name="Rectangle 48">
              <a:extLst>
                <a:ext uri="{FF2B5EF4-FFF2-40B4-BE49-F238E27FC236}">
                  <a16:creationId xmlns:a16="http://schemas.microsoft.com/office/drawing/2014/main" id="{14FFD8C9-7C2F-5298-1D4F-B604AD791C24}"/>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0" name="Rectangle 49">
              <a:extLst>
                <a:ext uri="{FF2B5EF4-FFF2-40B4-BE49-F238E27FC236}">
                  <a16:creationId xmlns:a16="http://schemas.microsoft.com/office/drawing/2014/main" id="{562801DA-03B4-686A-2646-F89FDB438436}"/>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1" name="Rectangle 50">
              <a:extLst>
                <a:ext uri="{FF2B5EF4-FFF2-40B4-BE49-F238E27FC236}">
                  <a16:creationId xmlns:a16="http://schemas.microsoft.com/office/drawing/2014/main" id="{ABA09F40-45B0-45C6-61A0-D1AC790AA65D}"/>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2" name="Rectangle 51">
              <a:extLst>
                <a:ext uri="{FF2B5EF4-FFF2-40B4-BE49-F238E27FC236}">
                  <a16:creationId xmlns:a16="http://schemas.microsoft.com/office/drawing/2014/main" id="{952F84E1-1743-5B26-46C1-08538B05205B}"/>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3" name="Rectangle 52">
              <a:extLst>
                <a:ext uri="{FF2B5EF4-FFF2-40B4-BE49-F238E27FC236}">
                  <a16:creationId xmlns:a16="http://schemas.microsoft.com/office/drawing/2014/main" id="{4590A52C-9F1B-D8CC-A0E3-F48056B69E12}"/>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4" name="Rectangle 53">
              <a:extLst>
                <a:ext uri="{FF2B5EF4-FFF2-40B4-BE49-F238E27FC236}">
                  <a16:creationId xmlns:a16="http://schemas.microsoft.com/office/drawing/2014/main" id="{012191A8-883B-73E4-83F7-06331BC655E6}"/>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55" name="Straight Arrow Connector 54">
            <a:extLst>
              <a:ext uri="{FF2B5EF4-FFF2-40B4-BE49-F238E27FC236}">
                <a16:creationId xmlns:a16="http://schemas.microsoft.com/office/drawing/2014/main" id="{3903A5A4-C5FE-21EB-508F-52F85CE8C1A7}"/>
              </a:ext>
            </a:extLst>
          </p:cNvPr>
          <p:cNvCxnSpPr>
            <a:stCxn id="7" idx="2"/>
            <a:endCxn id="9" idx="0"/>
          </p:cNvCxnSpPr>
          <p:nvPr/>
        </p:nvCxnSpPr>
        <p:spPr>
          <a:xfrm>
            <a:off x="361375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69898E3D-B6AF-E762-8042-8DF71F9D6371}"/>
              </a:ext>
            </a:extLst>
          </p:cNvPr>
          <p:cNvCxnSpPr>
            <a:stCxn id="8" idx="2"/>
            <a:endCxn id="10" idx="0"/>
          </p:cNvCxnSpPr>
          <p:nvPr/>
        </p:nvCxnSpPr>
        <p:spPr>
          <a:xfrm>
            <a:off x="529188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BF47DA07-9216-D671-F4A2-32015384822D}"/>
              </a:ext>
            </a:extLst>
          </p:cNvPr>
          <p:cNvSpPr/>
          <p:nvPr/>
        </p:nvSpPr>
        <p:spPr>
          <a:xfrm>
            <a:off x="3787355" y="4237623"/>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59" name="Rectangle 58">
            <a:extLst>
              <a:ext uri="{FF2B5EF4-FFF2-40B4-BE49-F238E27FC236}">
                <a16:creationId xmlns:a16="http://schemas.microsoft.com/office/drawing/2014/main" id="{2E29FDF8-5B2B-CFC8-4C57-1D78A2DACFE8}"/>
              </a:ext>
            </a:extLst>
          </p:cNvPr>
          <p:cNvSpPr/>
          <p:nvPr/>
        </p:nvSpPr>
        <p:spPr>
          <a:xfrm>
            <a:off x="5459176" y="4237622"/>
            <a:ext cx="462932" cy="173577"/>
          </a:xfrm>
          <a:prstGeom prst="rect">
            <a:avLst/>
          </a:prstGeom>
          <a:solidFill>
            <a:srgbClr val="6A00FF"/>
          </a:solidFill>
          <a:ln w="5781" cap="flat">
            <a:solidFill>
              <a:srgbClr val="3700CC"/>
            </a:solidFill>
            <a:prstDash val="solid"/>
            <a:miter/>
          </a:ln>
          <a:effectLst/>
        </p:spPr>
        <p:txBody>
          <a:bodyPr rtlCol="0" anchor="ctr"/>
          <a:lstStyle/>
          <a:p>
            <a:pPr algn="ctr"/>
            <a:r>
              <a:rPr lang="en-US" sz="1050" b="1" dirty="0">
                <a:solidFill>
                  <a:schemeClr val="accent3"/>
                </a:solidFill>
              </a:rPr>
              <a:t>DEST</a:t>
            </a:r>
          </a:p>
        </p:txBody>
      </p:sp>
      <p:grpSp>
        <p:nvGrpSpPr>
          <p:cNvPr id="60" name="Group 59">
            <a:extLst>
              <a:ext uri="{FF2B5EF4-FFF2-40B4-BE49-F238E27FC236}">
                <a16:creationId xmlns:a16="http://schemas.microsoft.com/office/drawing/2014/main" id="{E3CC3FF6-0988-CB06-C032-D72BE55A0447}"/>
              </a:ext>
            </a:extLst>
          </p:cNvPr>
          <p:cNvGrpSpPr/>
          <p:nvPr/>
        </p:nvGrpSpPr>
        <p:grpSpPr>
          <a:xfrm>
            <a:off x="5783751" y="3427592"/>
            <a:ext cx="1330930" cy="115718"/>
            <a:chOff x="6479157" y="4715908"/>
            <a:chExt cx="1330930" cy="115718"/>
          </a:xfrm>
        </p:grpSpPr>
        <p:sp>
          <p:nvSpPr>
            <p:cNvPr id="61" name="Rectangle 60">
              <a:extLst>
                <a:ext uri="{FF2B5EF4-FFF2-40B4-BE49-F238E27FC236}">
                  <a16:creationId xmlns:a16="http://schemas.microsoft.com/office/drawing/2014/main" id="{6084A182-B3F4-BF5E-0D57-AAB3DF0C043A}"/>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62" name="Rectangle 61">
              <a:extLst>
                <a:ext uri="{FF2B5EF4-FFF2-40B4-BE49-F238E27FC236}">
                  <a16:creationId xmlns:a16="http://schemas.microsoft.com/office/drawing/2014/main" id="{7B144E41-94D5-6E17-6E3B-70C42448CAA0}"/>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63" name="Rectangle 62">
              <a:extLst>
                <a:ext uri="{FF2B5EF4-FFF2-40B4-BE49-F238E27FC236}">
                  <a16:creationId xmlns:a16="http://schemas.microsoft.com/office/drawing/2014/main" id="{A779AF95-DED5-EF62-5497-FA8AD998850F}"/>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64" name="Rectangle 63">
              <a:extLst>
                <a:ext uri="{FF2B5EF4-FFF2-40B4-BE49-F238E27FC236}">
                  <a16:creationId xmlns:a16="http://schemas.microsoft.com/office/drawing/2014/main" id="{C5AD8969-F533-F0CE-6E29-F4CA7BECB1BB}"/>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grpSp>
        <p:nvGrpSpPr>
          <p:cNvPr id="65" name="Group 64">
            <a:extLst>
              <a:ext uri="{FF2B5EF4-FFF2-40B4-BE49-F238E27FC236}">
                <a16:creationId xmlns:a16="http://schemas.microsoft.com/office/drawing/2014/main" id="{E1165996-1069-F556-0637-4DBCDEC2D43C}"/>
              </a:ext>
            </a:extLst>
          </p:cNvPr>
          <p:cNvGrpSpPr/>
          <p:nvPr/>
        </p:nvGrpSpPr>
        <p:grpSpPr>
          <a:xfrm>
            <a:off x="1790959" y="3428047"/>
            <a:ext cx="1330930" cy="115718"/>
            <a:chOff x="6479157" y="4715908"/>
            <a:chExt cx="1330930" cy="115718"/>
          </a:xfrm>
        </p:grpSpPr>
        <p:sp>
          <p:nvSpPr>
            <p:cNvPr id="66" name="Rectangle 65">
              <a:extLst>
                <a:ext uri="{FF2B5EF4-FFF2-40B4-BE49-F238E27FC236}">
                  <a16:creationId xmlns:a16="http://schemas.microsoft.com/office/drawing/2014/main" id="{877198B6-39CB-F0C1-5FD4-46C7B3D5F8B0}"/>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67" name="Rectangle 66">
              <a:extLst>
                <a:ext uri="{FF2B5EF4-FFF2-40B4-BE49-F238E27FC236}">
                  <a16:creationId xmlns:a16="http://schemas.microsoft.com/office/drawing/2014/main" id="{1B055E21-95DC-FB46-8963-CE549123AE45}"/>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68" name="Rectangle 67">
              <a:extLst>
                <a:ext uri="{FF2B5EF4-FFF2-40B4-BE49-F238E27FC236}">
                  <a16:creationId xmlns:a16="http://schemas.microsoft.com/office/drawing/2014/main" id="{9B5330E5-CEB6-0F23-C1D3-6D3A3CD2BC30}"/>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69" name="Rectangle 68">
              <a:extLst>
                <a:ext uri="{FF2B5EF4-FFF2-40B4-BE49-F238E27FC236}">
                  <a16:creationId xmlns:a16="http://schemas.microsoft.com/office/drawing/2014/main" id="{6457557B-1A60-CD9B-022D-F0E1F4C838B0}"/>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sp>
        <p:nvSpPr>
          <p:cNvPr id="71" name="Rectangle 70">
            <a:extLst>
              <a:ext uri="{FF2B5EF4-FFF2-40B4-BE49-F238E27FC236}">
                <a16:creationId xmlns:a16="http://schemas.microsoft.com/office/drawing/2014/main" id="{5820052D-327E-B304-7AC1-C68DF0AA731E}"/>
              </a:ext>
            </a:extLst>
          </p:cNvPr>
          <p:cNvSpPr/>
          <p:nvPr/>
        </p:nvSpPr>
        <p:spPr>
          <a:xfrm>
            <a:off x="3382290" y="3497400"/>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DEST</a:t>
            </a:r>
            <a:endParaRPr lang="en-US" sz="1200" b="1" dirty="0">
              <a:solidFill>
                <a:schemeClr val="accent3"/>
              </a:solidFill>
            </a:endParaRPr>
          </a:p>
        </p:txBody>
      </p:sp>
      <p:sp>
        <p:nvSpPr>
          <p:cNvPr id="72" name="Rounded Rectangle 71">
            <a:extLst>
              <a:ext uri="{FF2B5EF4-FFF2-40B4-BE49-F238E27FC236}">
                <a16:creationId xmlns:a16="http://schemas.microsoft.com/office/drawing/2014/main" id="{CC1C2107-A51C-E5B9-6869-85ABEEBC4E92}"/>
              </a:ext>
            </a:extLst>
          </p:cNvPr>
          <p:cNvSpPr/>
          <p:nvPr/>
        </p:nvSpPr>
        <p:spPr>
          <a:xfrm>
            <a:off x="5725884" y="3196155"/>
            <a:ext cx="1468404" cy="752172"/>
          </a:xfrm>
          <a:prstGeom prst="roundRect">
            <a:avLst/>
          </a:prstGeom>
          <a:noFill/>
          <a:ln w="3810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F30A69B-C437-B064-5151-722D3274938D}"/>
              </a:ext>
            </a:extLst>
          </p:cNvPr>
          <p:cNvSpPr txBox="1"/>
          <p:nvPr/>
        </p:nvSpPr>
        <p:spPr>
          <a:xfrm>
            <a:off x="5664592" y="1836423"/>
            <a:ext cx="983731" cy="289441"/>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READ</a:t>
            </a:r>
            <a:r>
              <a:rPr lang="en-US" sz="1000" dirty="0">
                <a:latin typeface="Monaco" pitchFamily="2" charset="77"/>
              </a:rPr>
              <a:t> DEST</a:t>
            </a:r>
            <a:endParaRPr lang="en-US" sz="1000" dirty="0">
              <a:solidFill>
                <a:srgbClr val="00B050"/>
              </a:solidFill>
              <a:latin typeface="Monaco" pitchFamily="2" charset="77"/>
            </a:endParaRPr>
          </a:p>
        </p:txBody>
      </p:sp>
      <p:grpSp>
        <p:nvGrpSpPr>
          <p:cNvPr id="73" name="Group 72">
            <a:extLst>
              <a:ext uri="{FF2B5EF4-FFF2-40B4-BE49-F238E27FC236}">
                <a16:creationId xmlns:a16="http://schemas.microsoft.com/office/drawing/2014/main" id="{FFE54257-12FE-9696-DC18-1BF14230FC48}"/>
              </a:ext>
            </a:extLst>
          </p:cNvPr>
          <p:cNvGrpSpPr/>
          <p:nvPr/>
        </p:nvGrpSpPr>
        <p:grpSpPr>
          <a:xfrm>
            <a:off x="1093492" y="3196154"/>
            <a:ext cx="566777" cy="694312"/>
            <a:chOff x="1063205" y="3116928"/>
            <a:chExt cx="566777" cy="694312"/>
          </a:xfrm>
        </p:grpSpPr>
        <p:sp>
          <p:nvSpPr>
            <p:cNvPr id="74" name="Rectangle 73">
              <a:extLst>
                <a:ext uri="{FF2B5EF4-FFF2-40B4-BE49-F238E27FC236}">
                  <a16:creationId xmlns:a16="http://schemas.microsoft.com/office/drawing/2014/main" id="{80150978-5B64-B874-F355-F8882FAD68D0}"/>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26558A1-590E-AE7F-890F-223FE938988B}"/>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C4A22BF-8A39-C705-E414-2D7133773891}"/>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grpSp>
        <p:nvGrpSpPr>
          <p:cNvPr id="77" name="Group 76">
            <a:extLst>
              <a:ext uri="{FF2B5EF4-FFF2-40B4-BE49-F238E27FC236}">
                <a16:creationId xmlns:a16="http://schemas.microsoft.com/office/drawing/2014/main" id="{7CA5ABF3-60C8-E0DF-B902-B3E81838960B}"/>
              </a:ext>
            </a:extLst>
          </p:cNvPr>
          <p:cNvGrpSpPr/>
          <p:nvPr/>
        </p:nvGrpSpPr>
        <p:grpSpPr>
          <a:xfrm>
            <a:off x="7242303" y="3196154"/>
            <a:ext cx="566777" cy="694312"/>
            <a:chOff x="1063205" y="3116928"/>
            <a:chExt cx="566777" cy="694312"/>
          </a:xfrm>
        </p:grpSpPr>
        <p:sp>
          <p:nvSpPr>
            <p:cNvPr id="78" name="Rectangle 77">
              <a:extLst>
                <a:ext uri="{FF2B5EF4-FFF2-40B4-BE49-F238E27FC236}">
                  <a16:creationId xmlns:a16="http://schemas.microsoft.com/office/drawing/2014/main" id="{F1B84E79-9FCD-35DB-FEE5-0EB299AB0586}"/>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E04BB6-F724-3DCE-E8A3-D75ADA44E8ED}"/>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A871013D-1738-AB04-0A3B-97A74D8065DB}"/>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spTree>
    <p:extLst>
      <p:ext uri="{BB962C8B-B14F-4D97-AF65-F5344CB8AC3E}">
        <p14:creationId xmlns:p14="http://schemas.microsoft.com/office/powerpoint/2010/main" val="16401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3.88889E-6 4.81481E-6 L -0.09496 0.31481 " pathEditMode="relative" rAng="0" ptsTypes="AA">
                                      <p:cBhvr>
                                        <p:cTn id="10" dur="2000" fill="hold"/>
                                        <p:tgtEl>
                                          <p:spTgt spid="57"/>
                                        </p:tgtEl>
                                        <p:attrNameLst>
                                          <p:attrName>ppt_x</p:attrName>
                                          <p:attrName>ppt_y</p:attrName>
                                        </p:attrNameLst>
                                      </p:cBhvr>
                                      <p:rCtr x="-4757" y="1574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1"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barn(outVertical)">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grpId="3" nodeType="clickEffect">
                                  <p:stCondLst>
                                    <p:cond delay="0"/>
                                  </p:stCondLst>
                                  <p:childTnLst>
                                    <p:animMotion origin="layout" path="M -0.09496 0.31481 L -0.14409 0.23858 C -0.15434 0.22191 -0.16979 0.21265 -0.18593 0.21265 C -0.20416 0.21265 -0.21875 0.22191 -0.22916 0.23858 L -0.27812 0.31481 " pathEditMode="relative" rAng="0" ptsTypes="AAAAA">
                                      <p:cBhvr>
                                        <p:cTn id="19" dur="2000" fill="hold"/>
                                        <p:tgtEl>
                                          <p:spTgt spid="57"/>
                                        </p:tgtEl>
                                        <p:attrNameLst>
                                          <p:attrName>ppt_x</p:attrName>
                                          <p:attrName>ppt_y</p:attrName>
                                        </p:attrNameLst>
                                      </p:cBhvr>
                                      <p:rCtr x="-9167" y="-5123"/>
                                    </p:animMotion>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childTnLst>
                                    <p:animEffect transition="out" filter="fade">
                                      <p:cBhvr>
                                        <p:cTn id="23" dur="500"/>
                                        <p:tgtEl>
                                          <p:spTgt spid="57"/>
                                        </p:tgtEl>
                                      </p:cBhvr>
                                    </p:animEffect>
                                    <p:set>
                                      <p:cBhvr>
                                        <p:cTn id="24" dur="1" fill="hold">
                                          <p:stCondLst>
                                            <p:cond delay="499"/>
                                          </p:stCondLst>
                                        </p:cTn>
                                        <p:tgtEl>
                                          <p:spTgt spid="57"/>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1" nodeType="after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par>
                          <p:cTn id="28" fill="hold">
                            <p:stCondLst>
                              <p:cond delay="500"/>
                            </p:stCondLst>
                            <p:childTnLst>
                              <p:par>
                                <p:cTn id="29" presetID="0" presetClass="path" presetSubtype="0" accel="50000" decel="50000" fill="hold" grpId="2" nodeType="afterEffect">
                                  <p:stCondLst>
                                    <p:cond delay="0"/>
                                  </p:stCondLst>
                                  <p:childTnLst>
                                    <p:animMotion origin="layout" path="M 0 0 C 0.0309 -0.03889 0.06198 -0.07778 0.09913 -0.11173 C 0.13611 -0.14568 0.19184 -0.17037 0.22222 -0.20432 C 0.25261 -0.23827 0.26719 -0.27716 0.28177 -0.31574 " pathEditMode="relative" ptsTypes="AAAA">
                                      <p:cBhvr>
                                        <p:cTn id="30" dur="2000" fill="hold"/>
                                        <p:tgtEl>
                                          <p:spTgt spid="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p:bldP spid="71" grpId="2" animBg="1"/>
      <p:bldP spid="72" grpId="1" animBg="1"/>
      <p:bldP spid="57" grpId="0" animBg="1"/>
      <p:bldP spid="57" grpId="1" animBg="1"/>
      <p:bldP spid="57" grpId="2" animBg="1"/>
      <p:bldP spid="57"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questions</a:t>
            </a:r>
            <a:endParaRPr lang="en-US" baseline="30000" dirty="0"/>
          </a:p>
        </p:txBody>
      </p:sp>
      <p:sp>
        <p:nvSpPr>
          <p:cNvPr id="2" name="Text Placeholder 1">
            <a:extLst>
              <a:ext uri="{FF2B5EF4-FFF2-40B4-BE49-F238E27FC236}">
                <a16:creationId xmlns:a16="http://schemas.microsoft.com/office/drawing/2014/main" id="{A8C460FC-8331-C594-F1E9-28A96AE3D81D}"/>
              </a:ext>
            </a:extLst>
          </p:cNvPr>
          <p:cNvSpPr>
            <a:spLocks noGrp="1"/>
          </p:cNvSpPr>
          <p:nvPr>
            <p:ph type="body" sz="quarter" idx="11"/>
          </p:nvPr>
        </p:nvSpPr>
        <p:spPr/>
        <p:txBody>
          <a:bodyPr/>
          <a:lstStyle/>
          <a:p>
            <a:pPr marL="457200" indent="-457200">
              <a:lnSpc>
                <a:spcPct val="150000"/>
              </a:lnSpc>
              <a:buFont typeface="+mj-lt"/>
              <a:buAutoNum type="arabicPeriod"/>
            </a:pPr>
            <a:r>
              <a:rPr lang="en-US" sz="1800" dirty="0"/>
              <a:t>How much lower is (MC)</a:t>
            </a:r>
            <a:r>
              <a:rPr lang="en-US" sz="1800" baseline="30000" dirty="0"/>
              <a:t>2</a:t>
            </a:r>
            <a:r>
              <a:rPr lang="en-US" sz="1800" dirty="0"/>
              <a:t>’s copy overhead? </a:t>
            </a:r>
          </a:p>
          <a:p>
            <a:pPr marL="457200" indent="-457200">
              <a:lnSpc>
                <a:spcPct val="150000"/>
              </a:lnSpc>
              <a:buFont typeface="+mj-lt"/>
              <a:buAutoNum type="arabicPeriod"/>
            </a:pPr>
            <a:r>
              <a:rPr lang="en-US" sz="1800" dirty="0"/>
              <a:t>What is the impact of lazily copying data on access time?</a:t>
            </a:r>
          </a:p>
          <a:p>
            <a:pPr marL="457200" indent="-457200">
              <a:lnSpc>
                <a:spcPct val="150000"/>
              </a:lnSpc>
              <a:buFont typeface="+mj-lt"/>
              <a:buAutoNum type="arabicPeriod"/>
            </a:pPr>
            <a:r>
              <a:rPr lang="en-US" sz="1800" dirty="0"/>
              <a:t>What benefit could (MC)</a:t>
            </a:r>
            <a:r>
              <a:rPr lang="en-US" sz="1800" baseline="30000" dirty="0"/>
              <a:t>2</a:t>
            </a:r>
            <a:r>
              <a:rPr lang="en-US" sz="1800" dirty="0"/>
              <a:t> provide real workloads?</a:t>
            </a:r>
          </a:p>
          <a:p>
            <a:pPr marL="457200" indent="-457200">
              <a:lnSpc>
                <a:spcPct val="150000"/>
              </a:lnSpc>
              <a:buFont typeface="+mj-lt"/>
              <a:buAutoNum type="arabicPeriod"/>
            </a:pPr>
            <a:r>
              <a:rPr lang="en-US" sz="1800" dirty="0">
                <a:solidFill>
                  <a:schemeClr val="tx2">
                    <a:lumMod val="20000"/>
                    <a:lumOff val="80000"/>
                  </a:schemeClr>
                </a:solidFill>
              </a:rPr>
              <a:t>What are the sources of overhead for (MC)</a:t>
            </a:r>
            <a:r>
              <a:rPr lang="en-US" sz="1800" baseline="30000" dirty="0">
                <a:solidFill>
                  <a:schemeClr val="tx2">
                    <a:lumMod val="20000"/>
                    <a:lumOff val="80000"/>
                  </a:schemeClr>
                </a:solidFill>
              </a:rPr>
              <a:t>2</a:t>
            </a:r>
            <a:r>
              <a:rPr lang="en-US" sz="1800" dirty="0">
                <a:solidFill>
                  <a:schemeClr val="tx2">
                    <a:lumMod val="20000"/>
                    <a:lumOff val="80000"/>
                  </a:schemeClr>
                </a:solidFill>
              </a:rPr>
              <a:t>?</a:t>
            </a:r>
          </a:p>
          <a:p>
            <a:pPr marL="457200" indent="-457200">
              <a:lnSpc>
                <a:spcPct val="150000"/>
              </a:lnSpc>
              <a:buFont typeface="+mj-lt"/>
              <a:buAutoNum type="arabicPeriod"/>
            </a:pPr>
            <a:r>
              <a:rPr lang="en-US" sz="1800" dirty="0">
                <a:solidFill>
                  <a:schemeClr val="tx2">
                    <a:lumMod val="20000"/>
                    <a:lumOff val="80000"/>
                  </a:schemeClr>
                </a:solidFill>
              </a:rPr>
              <a:t>How do (MC)</a:t>
            </a:r>
            <a:r>
              <a:rPr lang="en-US" sz="1800" baseline="30000" dirty="0">
                <a:solidFill>
                  <a:schemeClr val="tx2">
                    <a:lumMod val="20000"/>
                    <a:lumOff val="80000"/>
                  </a:schemeClr>
                </a:solidFill>
              </a:rPr>
              <a:t>2</a:t>
            </a:r>
            <a:r>
              <a:rPr lang="en-US" sz="1800" dirty="0">
                <a:solidFill>
                  <a:schemeClr val="tx2">
                    <a:lumMod val="20000"/>
                    <a:lumOff val="80000"/>
                  </a:schemeClr>
                </a:solidFill>
              </a:rPr>
              <a:t>’s various parameters impact performance?</a:t>
            </a:r>
          </a:p>
        </p:txBody>
      </p:sp>
    </p:spTree>
    <p:extLst>
      <p:ext uri="{BB962C8B-B14F-4D97-AF65-F5344CB8AC3E}">
        <p14:creationId xmlns:p14="http://schemas.microsoft.com/office/powerpoint/2010/main" val="134948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GEM5 configuration</a:t>
            </a:r>
            <a:endParaRPr lang="en-US" baseline="30000" dirty="0"/>
          </a:p>
        </p:txBody>
      </p:sp>
      <p:graphicFrame>
        <p:nvGraphicFramePr>
          <p:cNvPr id="3" name="Table 2">
            <a:extLst>
              <a:ext uri="{FF2B5EF4-FFF2-40B4-BE49-F238E27FC236}">
                <a16:creationId xmlns:a16="http://schemas.microsoft.com/office/drawing/2014/main" id="{37949C55-88DF-D22D-BB21-9E54E8B9359C}"/>
              </a:ext>
            </a:extLst>
          </p:cNvPr>
          <p:cNvGraphicFramePr>
            <a:graphicFrameLocks noGrp="1"/>
          </p:cNvGraphicFramePr>
          <p:nvPr>
            <p:extLst>
              <p:ext uri="{D42A27DB-BD31-4B8C-83A1-F6EECF244321}">
                <p14:modId xmlns:p14="http://schemas.microsoft.com/office/powerpoint/2010/main" val="973364147"/>
              </p:ext>
            </p:extLst>
          </p:nvPr>
        </p:nvGraphicFramePr>
        <p:xfrm>
          <a:off x="1523999" y="1500691"/>
          <a:ext cx="6096001" cy="3059605"/>
        </p:xfrm>
        <a:graphic>
          <a:graphicData uri="http://schemas.openxmlformats.org/drawingml/2006/table">
            <a:tbl>
              <a:tblPr firstRow="1" bandRow="1">
                <a:tableStyleId>{5C22544A-7EE6-4342-B048-85BDC9FD1C3A}</a:tableStyleId>
              </a:tblPr>
              <a:tblGrid>
                <a:gridCol w="1335313">
                  <a:extLst>
                    <a:ext uri="{9D8B030D-6E8A-4147-A177-3AD203B41FA5}">
                      <a16:colId xmlns:a16="http://schemas.microsoft.com/office/drawing/2014/main" val="3764556401"/>
                    </a:ext>
                  </a:extLst>
                </a:gridCol>
                <a:gridCol w="188688">
                  <a:extLst>
                    <a:ext uri="{9D8B030D-6E8A-4147-A177-3AD203B41FA5}">
                      <a16:colId xmlns:a16="http://schemas.microsoft.com/office/drawing/2014/main" val="1167795715"/>
                    </a:ext>
                  </a:extLst>
                </a:gridCol>
                <a:gridCol w="1524000">
                  <a:extLst>
                    <a:ext uri="{9D8B030D-6E8A-4147-A177-3AD203B41FA5}">
                      <a16:colId xmlns:a16="http://schemas.microsoft.com/office/drawing/2014/main" val="1770132043"/>
                    </a:ext>
                  </a:extLst>
                </a:gridCol>
                <a:gridCol w="1524000">
                  <a:extLst>
                    <a:ext uri="{9D8B030D-6E8A-4147-A177-3AD203B41FA5}">
                      <a16:colId xmlns:a16="http://schemas.microsoft.com/office/drawing/2014/main" val="1917004774"/>
                    </a:ext>
                  </a:extLst>
                </a:gridCol>
                <a:gridCol w="1524000">
                  <a:extLst>
                    <a:ext uri="{9D8B030D-6E8A-4147-A177-3AD203B41FA5}">
                      <a16:colId xmlns:a16="http://schemas.microsoft.com/office/drawing/2014/main" val="1784902256"/>
                    </a:ext>
                  </a:extLst>
                </a:gridCol>
              </a:tblGrid>
              <a:tr h="356260">
                <a:tc gridSpan="5">
                  <a:txBody>
                    <a:bodyPr/>
                    <a:lstStyle/>
                    <a:p>
                      <a:pPr algn="ctr"/>
                      <a:r>
                        <a:rPr lang="en-US" dirty="0"/>
                        <a:t>Hardware</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56656487"/>
                  </a:ext>
                </a:extLst>
              </a:tr>
              <a:tr h="349793">
                <a:tc>
                  <a:txBody>
                    <a:bodyPr/>
                    <a:lstStyle/>
                    <a:p>
                      <a:pPr algn="ctr"/>
                      <a:r>
                        <a:rPr lang="en-US" sz="1600" dirty="0"/>
                        <a:t>CPUs</a:t>
                      </a:r>
                    </a:p>
                  </a:txBody>
                  <a:tcPr anchor="ctr"/>
                </a:tc>
                <a:tc gridSpan="2">
                  <a:txBody>
                    <a:bodyPr/>
                    <a:lstStyle/>
                    <a:p>
                      <a:pPr algn="ctr"/>
                      <a:r>
                        <a:rPr lang="en-US" sz="1600"/>
                        <a:t>8</a:t>
                      </a:r>
                      <a:endParaRPr lang="en-US" sz="1600" dirty="0"/>
                    </a:p>
                  </a:txBody>
                  <a:tcPr anchor="ctr"/>
                </a:tc>
                <a:tc hMerge="1">
                  <a:txBody>
                    <a:bodyPr/>
                    <a:lstStyle/>
                    <a:p>
                      <a:pPr algn="ctr"/>
                      <a:r>
                        <a:rPr lang="en-US" sz="1600" dirty="0"/>
                        <a:t>8</a:t>
                      </a:r>
                    </a:p>
                  </a:txBody>
                  <a:tcPr/>
                </a:tc>
                <a:tc>
                  <a:txBody>
                    <a:bodyPr/>
                    <a:lstStyle/>
                    <a:p>
                      <a:pPr algn="ctr"/>
                      <a:r>
                        <a:rPr lang="en-US" sz="1600" dirty="0"/>
                        <a:t>Clock speed</a:t>
                      </a:r>
                    </a:p>
                  </a:txBody>
                  <a:tcPr anchor="ctr"/>
                </a:tc>
                <a:tc>
                  <a:txBody>
                    <a:bodyPr/>
                    <a:lstStyle/>
                    <a:p>
                      <a:pPr algn="ctr"/>
                      <a:r>
                        <a:rPr lang="en-US" sz="1600" dirty="0"/>
                        <a:t>4 GHz</a:t>
                      </a:r>
                    </a:p>
                  </a:txBody>
                  <a:tcPr anchor="ctr"/>
                </a:tc>
                <a:extLst>
                  <a:ext uri="{0D108BD9-81ED-4DB2-BD59-A6C34878D82A}">
                    <a16:rowId xmlns:a16="http://schemas.microsoft.com/office/drawing/2014/main" val="3063208969"/>
                  </a:ext>
                </a:extLst>
              </a:tr>
              <a:tr h="564078">
                <a:tc>
                  <a:txBody>
                    <a:bodyPr/>
                    <a:lstStyle/>
                    <a:p>
                      <a:pPr algn="ctr"/>
                      <a:r>
                        <a:rPr lang="en-US" sz="1600" dirty="0"/>
                        <a:t>Private L1 cache</a:t>
                      </a:r>
                    </a:p>
                  </a:txBody>
                  <a:tcPr anchor="ctr"/>
                </a:tc>
                <a:tc gridSpan="2">
                  <a:txBody>
                    <a:bodyPr/>
                    <a:lstStyle/>
                    <a:p>
                      <a:pPr algn="ctr"/>
                      <a:r>
                        <a:rPr lang="en-US" sz="1600" dirty="0"/>
                        <a:t>64 KB/CPU, stride prefetcher</a:t>
                      </a:r>
                    </a:p>
                  </a:txBody>
                  <a:tcPr anchor="ctr"/>
                </a:tc>
                <a:tc hMerge="1">
                  <a:txBody>
                    <a:bodyPr/>
                    <a:lstStyle/>
                    <a:p>
                      <a:pPr algn="ctr"/>
                      <a:r>
                        <a:rPr lang="en-US" sz="1600" dirty="0"/>
                        <a:t>64 KB/CPU, stride prefetcher</a:t>
                      </a:r>
                    </a:p>
                  </a:txBody>
                  <a:tcPr/>
                </a:tc>
                <a:tc>
                  <a:txBody>
                    <a:bodyPr/>
                    <a:lstStyle/>
                    <a:p>
                      <a:pPr algn="ctr"/>
                      <a:r>
                        <a:rPr lang="en-US" sz="1600" dirty="0"/>
                        <a:t>Shared L2 cache</a:t>
                      </a:r>
                    </a:p>
                  </a:txBody>
                  <a:tcPr anchor="ctr"/>
                </a:tc>
                <a:tc>
                  <a:txBody>
                    <a:bodyPr/>
                    <a:lstStyle/>
                    <a:p>
                      <a:pPr algn="ctr"/>
                      <a:r>
                        <a:rPr lang="en-US" sz="1600" dirty="0"/>
                        <a:t>2 MB, stride prefetcher</a:t>
                      </a:r>
                    </a:p>
                  </a:txBody>
                  <a:tcPr anchor="ctr"/>
                </a:tc>
                <a:extLst>
                  <a:ext uri="{0D108BD9-81ED-4DB2-BD59-A6C34878D82A}">
                    <a16:rowId xmlns:a16="http://schemas.microsoft.com/office/drawing/2014/main" val="687738233"/>
                  </a:ext>
                </a:extLst>
              </a:tr>
              <a:tr h="349793">
                <a:tc>
                  <a:txBody>
                    <a:bodyPr/>
                    <a:lstStyle/>
                    <a:p>
                      <a:pPr algn="ctr"/>
                      <a:r>
                        <a:rPr lang="en-US" sz="1600" dirty="0"/>
                        <a:t>DRAM size</a:t>
                      </a:r>
                    </a:p>
                  </a:txBody>
                  <a:tcPr anchor="ctr"/>
                </a:tc>
                <a:tc gridSpan="2">
                  <a:txBody>
                    <a:bodyPr/>
                    <a:lstStyle/>
                    <a:p>
                      <a:pPr algn="ctr"/>
                      <a:r>
                        <a:rPr lang="en-US" sz="1600"/>
                        <a:t>3 GB</a:t>
                      </a:r>
                      <a:endParaRPr lang="en-US" sz="1600" dirty="0"/>
                    </a:p>
                  </a:txBody>
                  <a:tcPr anchor="ctr"/>
                </a:tc>
                <a:tc hMerge="1">
                  <a:txBody>
                    <a:bodyPr/>
                    <a:lstStyle/>
                    <a:p>
                      <a:pPr algn="ctr"/>
                      <a:r>
                        <a:rPr lang="en-US" sz="1600" dirty="0"/>
                        <a:t>3 GB</a:t>
                      </a:r>
                    </a:p>
                  </a:txBody>
                  <a:tcPr/>
                </a:tc>
                <a:tc>
                  <a:txBody>
                    <a:bodyPr/>
                    <a:lstStyle/>
                    <a:p>
                      <a:pPr algn="ctr"/>
                      <a:r>
                        <a:rPr lang="en-US" sz="1600" dirty="0"/>
                        <a:t>DRAM channels</a:t>
                      </a:r>
                    </a:p>
                  </a:txBody>
                  <a:tcPr anchor="ctr"/>
                </a:tc>
                <a:tc>
                  <a:txBody>
                    <a:bodyPr/>
                    <a:lstStyle/>
                    <a:p>
                      <a:pPr algn="ctr"/>
                      <a:r>
                        <a:rPr lang="en-US" sz="1600" dirty="0"/>
                        <a:t>2</a:t>
                      </a:r>
                    </a:p>
                  </a:txBody>
                  <a:tcPr anchor="ctr"/>
                </a:tc>
                <a:extLst>
                  <a:ext uri="{0D108BD9-81ED-4DB2-BD59-A6C34878D82A}">
                    <a16:rowId xmlns:a16="http://schemas.microsoft.com/office/drawing/2014/main" val="950688716"/>
                  </a:ext>
                </a:extLst>
              </a:tr>
              <a:tr h="349793">
                <a:tc>
                  <a:txBody>
                    <a:bodyPr/>
                    <a:lstStyle/>
                    <a:p>
                      <a:pPr algn="ctr"/>
                      <a:r>
                        <a:rPr lang="en-US" sz="1600" dirty="0"/>
                        <a:t>DRAM config.</a:t>
                      </a:r>
                    </a:p>
                  </a:txBody>
                  <a:tcPr anchor="ctr"/>
                </a:tc>
                <a:tc gridSpan="2">
                  <a:txBody>
                    <a:bodyPr/>
                    <a:lstStyle/>
                    <a:p>
                      <a:pPr algn="ctr"/>
                      <a:r>
                        <a:rPr lang="en-US" sz="1600"/>
                        <a:t>DDR4</a:t>
                      </a:r>
                      <a:endParaRPr lang="en-US" sz="1600" dirty="0"/>
                    </a:p>
                  </a:txBody>
                  <a:tcPr anchor="ctr"/>
                </a:tc>
                <a:tc hMerge="1">
                  <a:txBody>
                    <a:bodyPr/>
                    <a:lstStyle/>
                    <a:p>
                      <a:pPr algn="ctr"/>
                      <a:r>
                        <a:rPr lang="en-US" sz="1600" dirty="0"/>
                        <a:t>DDR4</a:t>
                      </a:r>
                    </a:p>
                  </a:txBody>
                  <a:tcPr/>
                </a:tc>
                <a:tc>
                  <a:txBody>
                    <a:bodyPr/>
                    <a:lstStyle/>
                    <a:p>
                      <a:pPr algn="ctr"/>
                      <a:r>
                        <a:rPr lang="en-US" sz="1600" dirty="0"/>
                        <a:t>BPQ size</a:t>
                      </a:r>
                    </a:p>
                  </a:txBody>
                  <a:tcPr anchor="ctr"/>
                </a:tc>
                <a:tc>
                  <a:txBody>
                    <a:bodyPr/>
                    <a:lstStyle/>
                    <a:p>
                      <a:pPr algn="ctr"/>
                      <a:r>
                        <a:rPr lang="en-US" sz="1600" dirty="0"/>
                        <a:t>8 entries</a:t>
                      </a:r>
                    </a:p>
                  </a:txBody>
                  <a:tcPr anchor="ctr"/>
                </a:tc>
                <a:extLst>
                  <a:ext uri="{0D108BD9-81ED-4DB2-BD59-A6C34878D82A}">
                    <a16:rowId xmlns:a16="http://schemas.microsoft.com/office/drawing/2014/main" val="3250740762"/>
                  </a:ext>
                </a:extLst>
              </a:tr>
              <a:tr h="349793">
                <a:tc>
                  <a:txBody>
                    <a:bodyPr/>
                    <a:lstStyle/>
                    <a:p>
                      <a:pPr algn="ctr"/>
                      <a:r>
                        <a:rPr lang="en-US" sz="1600" dirty="0"/>
                        <a:t>CTT entries</a:t>
                      </a:r>
                    </a:p>
                  </a:txBody>
                  <a:tcPr anchor="ctr"/>
                </a:tc>
                <a:tc gridSpan="2">
                  <a:txBody>
                    <a:bodyPr/>
                    <a:lstStyle/>
                    <a:p>
                      <a:pPr algn="ctr"/>
                      <a:r>
                        <a:rPr lang="en-US" sz="1600"/>
                        <a:t>2048</a:t>
                      </a:r>
                      <a:endParaRPr lang="en-US" sz="1600" dirty="0"/>
                    </a:p>
                  </a:txBody>
                  <a:tcPr anchor="ctr"/>
                </a:tc>
                <a:tc hMerge="1">
                  <a:txBody>
                    <a:bodyPr/>
                    <a:lstStyle/>
                    <a:p>
                      <a:pPr algn="ctr"/>
                      <a:r>
                        <a:rPr lang="en-US" sz="1600" dirty="0"/>
                        <a:t>64K</a:t>
                      </a:r>
                    </a:p>
                  </a:txBody>
                  <a:tcPr/>
                </a:tc>
                <a:tc>
                  <a:txBody>
                    <a:bodyPr/>
                    <a:lstStyle/>
                    <a:p>
                      <a:pPr algn="ctr"/>
                      <a:r>
                        <a:rPr lang="en-US" sz="1600" dirty="0"/>
                        <a:t>CTT latency</a:t>
                      </a:r>
                    </a:p>
                  </a:txBody>
                  <a:tcPr anchor="ctr"/>
                </a:tc>
                <a:tc>
                  <a:txBody>
                    <a:bodyPr/>
                    <a:lstStyle/>
                    <a:p>
                      <a:pPr algn="ctr"/>
                      <a:r>
                        <a:rPr lang="en-US" sz="1600" dirty="0"/>
                        <a:t>0.79 ns</a:t>
                      </a:r>
                    </a:p>
                  </a:txBody>
                  <a:tcPr anchor="ctr"/>
                </a:tc>
                <a:extLst>
                  <a:ext uri="{0D108BD9-81ED-4DB2-BD59-A6C34878D82A}">
                    <a16:rowId xmlns:a16="http://schemas.microsoft.com/office/drawing/2014/main" val="2159609805"/>
                  </a:ext>
                </a:extLst>
              </a:tr>
              <a:tr h="356260">
                <a:tc gridSpan="5">
                  <a:txBody>
                    <a:bodyPr/>
                    <a:lstStyle/>
                    <a:p>
                      <a:pPr algn="ctr"/>
                      <a:r>
                        <a:rPr lang="en-US" b="1" dirty="0">
                          <a:solidFill>
                            <a:schemeClr val="bg1"/>
                          </a:solidFill>
                        </a:rPr>
                        <a:t>Software</a:t>
                      </a:r>
                    </a:p>
                  </a:txBody>
                  <a:tcPr anchor="ctr">
                    <a:solidFill>
                      <a:schemeClr val="accent1"/>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7062901"/>
                  </a:ext>
                </a:extLst>
              </a:tr>
              <a:tr h="349793">
                <a:tc gridSpan="2">
                  <a:txBody>
                    <a:bodyPr/>
                    <a:lstStyle/>
                    <a:p>
                      <a:pPr algn="ctr"/>
                      <a:r>
                        <a:rPr lang="en-US" sz="1600" dirty="0"/>
                        <a:t>OS kernel</a:t>
                      </a:r>
                    </a:p>
                  </a:txBody>
                  <a:tcPr anchor="ctr"/>
                </a:tc>
                <a:tc hMerge="1">
                  <a:txBody>
                    <a:bodyPr/>
                    <a:lstStyle/>
                    <a:p>
                      <a:pPr algn="ctr"/>
                      <a:endParaRPr lang="en-US" sz="1600" dirty="0"/>
                    </a:p>
                  </a:txBody>
                  <a:tcPr/>
                </a:tc>
                <a:tc>
                  <a:txBody>
                    <a:bodyPr/>
                    <a:lstStyle/>
                    <a:p>
                      <a:pPr algn="ctr"/>
                      <a:r>
                        <a:rPr lang="en-US" sz="1600" dirty="0"/>
                        <a:t>Linux 5.7.0</a:t>
                      </a:r>
                    </a:p>
                  </a:txBody>
                  <a:tcPr anchor="ctr"/>
                </a:tc>
                <a:tc>
                  <a:txBody>
                    <a:bodyPr/>
                    <a:lstStyle/>
                    <a:p>
                      <a:pPr algn="ctr"/>
                      <a:r>
                        <a:rPr lang="en-US" sz="1600" dirty="0"/>
                        <a:t>Distribution</a:t>
                      </a:r>
                    </a:p>
                  </a:txBody>
                  <a:tcPr anchor="ctr"/>
                </a:tc>
                <a:tc>
                  <a:txBody>
                    <a:bodyPr/>
                    <a:lstStyle/>
                    <a:p>
                      <a:pPr algn="ctr"/>
                      <a:r>
                        <a:rPr lang="en-US" sz="1600" dirty="0"/>
                        <a:t>Ubuntu 20.04</a:t>
                      </a:r>
                    </a:p>
                  </a:txBody>
                  <a:tcPr anchor="ctr"/>
                </a:tc>
                <a:extLst>
                  <a:ext uri="{0D108BD9-81ED-4DB2-BD59-A6C34878D82A}">
                    <a16:rowId xmlns:a16="http://schemas.microsoft.com/office/drawing/2014/main" val="2579866174"/>
                  </a:ext>
                </a:extLst>
              </a:tr>
            </a:tbl>
          </a:graphicData>
        </a:graphic>
      </p:graphicFrame>
    </p:spTree>
    <p:extLst>
      <p:ext uri="{BB962C8B-B14F-4D97-AF65-F5344CB8AC3E}">
        <p14:creationId xmlns:p14="http://schemas.microsoft.com/office/powerpoint/2010/main" val="50538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Prior work comparison</a:t>
            </a:r>
            <a:endParaRPr lang="en-US" baseline="30000" dirty="0"/>
          </a:p>
        </p:txBody>
      </p:sp>
      <p:graphicFrame>
        <p:nvGraphicFramePr>
          <p:cNvPr id="4" name="Table 3">
            <a:extLst>
              <a:ext uri="{FF2B5EF4-FFF2-40B4-BE49-F238E27FC236}">
                <a16:creationId xmlns:a16="http://schemas.microsoft.com/office/drawing/2014/main" id="{4645EFC6-E01C-7F8C-71BD-BA3C9820A5CB}"/>
              </a:ext>
            </a:extLst>
          </p:cNvPr>
          <p:cNvGraphicFramePr>
            <a:graphicFrameLocks noGrp="1"/>
          </p:cNvGraphicFramePr>
          <p:nvPr>
            <p:extLst>
              <p:ext uri="{D42A27DB-BD31-4B8C-83A1-F6EECF244321}">
                <p14:modId xmlns:p14="http://schemas.microsoft.com/office/powerpoint/2010/main" val="1712075021"/>
              </p:ext>
            </p:extLst>
          </p:nvPr>
        </p:nvGraphicFramePr>
        <p:xfrm>
          <a:off x="1815359" y="1836674"/>
          <a:ext cx="5474693" cy="2200962"/>
        </p:xfrm>
        <a:graphic>
          <a:graphicData uri="http://schemas.openxmlformats.org/drawingml/2006/table">
            <a:tbl>
              <a:tblPr firstRow="1" bandRow="1">
                <a:tableStyleId>{5C22544A-7EE6-4342-B048-85BDC9FD1C3A}</a:tableStyleId>
              </a:tblPr>
              <a:tblGrid>
                <a:gridCol w="2805780">
                  <a:extLst>
                    <a:ext uri="{9D8B030D-6E8A-4147-A177-3AD203B41FA5}">
                      <a16:colId xmlns:a16="http://schemas.microsoft.com/office/drawing/2014/main" val="1061783845"/>
                    </a:ext>
                  </a:extLst>
                </a:gridCol>
                <a:gridCol w="2668913">
                  <a:extLst>
                    <a:ext uri="{9D8B030D-6E8A-4147-A177-3AD203B41FA5}">
                      <a16:colId xmlns:a16="http://schemas.microsoft.com/office/drawing/2014/main" val="3793583883"/>
                    </a:ext>
                  </a:extLst>
                </a:gridCol>
              </a:tblGrid>
              <a:tr h="398374">
                <a:tc>
                  <a:txBody>
                    <a:bodyPr/>
                    <a:lstStyle/>
                    <a:p>
                      <a:pPr algn="ctr"/>
                      <a:r>
                        <a:rPr lang="en-US" sz="1800" b="1" dirty="0"/>
                        <a:t>Prior work:</a:t>
                      </a:r>
                    </a:p>
                    <a:p>
                      <a:pPr algn="ctr"/>
                      <a:r>
                        <a:rPr lang="en-US" sz="1800" b="1" dirty="0" err="1"/>
                        <a:t>zIO</a:t>
                      </a:r>
                      <a:r>
                        <a:rPr lang="en-US" sz="1800" b="1" dirty="0"/>
                        <a:t> [1], OS-based COA</a:t>
                      </a:r>
                    </a:p>
                  </a:txBody>
                  <a:tcPr/>
                </a:tc>
                <a:tc>
                  <a:txBody>
                    <a:bodyPr/>
                    <a:lstStyle/>
                    <a:p>
                      <a:pPr algn="ctr"/>
                      <a:r>
                        <a:rPr lang="en-US" sz="1800" b="1" dirty="0"/>
                        <a:t>Our proposal:</a:t>
                      </a:r>
                    </a:p>
                    <a:p>
                      <a:pPr algn="ctr"/>
                      <a:r>
                        <a:rPr lang="en-US" sz="1800" b="1" dirty="0"/>
                        <a:t>(MC)</a:t>
                      </a:r>
                      <a:r>
                        <a:rPr lang="en-US" sz="1800" b="1" baseline="30000" dirty="0"/>
                        <a:t>2</a:t>
                      </a:r>
                      <a:r>
                        <a:rPr lang="en-US" sz="1800" b="1" baseline="0" dirty="0"/>
                        <a:t>, lazy copy</a:t>
                      </a:r>
                    </a:p>
                  </a:txBody>
                  <a:tcPr/>
                </a:tc>
                <a:extLst>
                  <a:ext uri="{0D108BD9-81ED-4DB2-BD59-A6C34878D82A}">
                    <a16:rowId xmlns:a16="http://schemas.microsoft.com/office/drawing/2014/main" val="2213619548"/>
                  </a:ext>
                </a:extLst>
              </a:tr>
              <a:tr h="214509">
                <a:tc>
                  <a:txBody>
                    <a:bodyPr/>
                    <a:lstStyle/>
                    <a:p>
                      <a:pPr algn="ctr"/>
                      <a:r>
                        <a:rPr lang="en-US" sz="1800" b="1" dirty="0"/>
                        <a:t>Software-based</a:t>
                      </a:r>
                    </a:p>
                  </a:txBody>
                  <a:tcPr/>
                </a:tc>
                <a:tc>
                  <a:txBody>
                    <a:bodyPr/>
                    <a:lstStyle/>
                    <a:p>
                      <a:pPr algn="ctr"/>
                      <a:r>
                        <a:rPr lang="en-US" sz="1800" b="1" dirty="0"/>
                        <a:t>Hardware-based</a:t>
                      </a:r>
                    </a:p>
                  </a:txBody>
                  <a:tcPr/>
                </a:tc>
                <a:extLst>
                  <a:ext uri="{0D108BD9-81ED-4DB2-BD59-A6C34878D82A}">
                    <a16:rowId xmlns:a16="http://schemas.microsoft.com/office/drawing/2014/main" val="893644759"/>
                  </a:ext>
                </a:extLst>
              </a:tr>
              <a:tr h="398374">
                <a:tc>
                  <a:txBody>
                    <a:bodyPr/>
                    <a:lstStyle/>
                    <a:p>
                      <a:pPr algn="ctr"/>
                      <a:r>
                        <a:rPr lang="en-US" sz="1800" b="1" dirty="0"/>
                        <a:t>Page-granularity</a:t>
                      </a:r>
                    </a:p>
                  </a:txBody>
                  <a:tcPr/>
                </a:tc>
                <a:tc>
                  <a:txBody>
                    <a:bodyPr/>
                    <a:lstStyle/>
                    <a:p>
                      <a:pPr algn="ctr"/>
                      <a:r>
                        <a:rPr lang="en-US" sz="1800" b="1" dirty="0" err="1"/>
                        <a:t>Cacheline</a:t>
                      </a:r>
                      <a:r>
                        <a:rPr lang="en-US" sz="1800" b="1" dirty="0"/>
                        <a:t>-granularity</a:t>
                      </a:r>
                    </a:p>
                  </a:txBody>
                  <a:tcPr/>
                </a:tc>
                <a:extLst>
                  <a:ext uri="{0D108BD9-81ED-4DB2-BD59-A6C34878D82A}">
                    <a16:rowId xmlns:a16="http://schemas.microsoft.com/office/drawing/2014/main" val="2472923468"/>
                  </a:ext>
                </a:extLst>
              </a:tr>
              <a:tr h="398374">
                <a:tc>
                  <a:txBody>
                    <a:bodyPr/>
                    <a:lstStyle/>
                    <a:p>
                      <a:pPr algn="ctr"/>
                      <a:r>
                        <a:rPr lang="en-US" sz="1800" b="1" dirty="0"/>
                        <a:t>Requires TLB shootdowns</a:t>
                      </a:r>
                    </a:p>
                  </a:txBody>
                  <a:tcPr/>
                </a:tc>
                <a:tc>
                  <a:txBody>
                    <a:bodyPr/>
                    <a:lstStyle/>
                    <a:p>
                      <a:pPr algn="ctr"/>
                      <a:r>
                        <a:rPr lang="en-US" sz="1800" b="1" dirty="0"/>
                        <a:t>No shootdowns required</a:t>
                      </a:r>
                    </a:p>
                  </a:txBody>
                  <a:tcPr/>
                </a:tc>
                <a:extLst>
                  <a:ext uri="{0D108BD9-81ED-4DB2-BD59-A6C34878D82A}">
                    <a16:rowId xmlns:a16="http://schemas.microsoft.com/office/drawing/2014/main" val="672749838"/>
                  </a:ext>
                </a:extLst>
              </a:tr>
              <a:tr h="398374">
                <a:tc>
                  <a:txBody>
                    <a:bodyPr/>
                    <a:lstStyle/>
                    <a:p>
                      <a:pPr algn="ctr"/>
                      <a:r>
                        <a:rPr lang="en-US" sz="1800" b="1" dirty="0"/>
                        <a:t>High access penalties</a:t>
                      </a:r>
                    </a:p>
                  </a:txBody>
                  <a:tcPr/>
                </a:tc>
                <a:tc>
                  <a:txBody>
                    <a:bodyPr/>
                    <a:lstStyle/>
                    <a:p>
                      <a:pPr algn="ctr"/>
                      <a:r>
                        <a:rPr lang="en-US" sz="1800" b="1" dirty="0"/>
                        <a:t>Minimal access penalties</a:t>
                      </a:r>
                    </a:p>
                  </a:txBody>
                  <a:tcPr/>
                </a:tc>
                <a:extLst>
                  <a:ext uri="{0D108BD9-81ED-4DB2-BD59-A6C34878D82A}">
                    <a16:rowId xmlns:a16="http://schemas.microsoft.com/office/drawing/2014/main" val="4224897259"/>
                  </a:ext>
                </a:extLst>
              </a:tr>
            </a:tbl>
          </a:graphicData>
        </a:graphic>
      </p:graphicFrame>
      <p:sp>
        <p:nvSpPr>
          <p:cNvPr id="6" name="TextBox 5">
            <a:extLst>
              <a:ext uri="{FF2B5EF4-FFF2-40B4-BE49-F238E27FC236}">
                <a16:creationId xmlns:a16="http://schemas.microsoft.com/office/drawing/2014/main" id="{A5BBD506-653E-7AB3-8C6A-6B8A91DBFF72}"/>
              </a:ext>
            </a:extLst>
          </p:cNvPr>
          <p:cNvSpPr txBox="1"/>
          <p:nvPr/>
        </p:nvSpPr>
        <p:spPr>
          <a:xfrm>
            <a:off x="3091306" y="4774168"/>
            <a:ext cx="2959593" cy="369332"/>
          </a:xfrm>
          <a:prstGeom prst="rect">
            <a:avLst/>
          </a:prstGeom>
          <a:noFill/>
        </p:spPr>
        <p:txBody>
          <a:bodyPr wrap="none" rtlCol="0">
            <a:spAutoFit/>
          </a:bodyPr>
          <a:lstStyle/>
          <a:p>
            <a:r>
              <a:rPr lang="en-US" dirty="0"/>
              <a:t>[1]</a:t>
            </a:r>
            <a:r>
              <a:rPr lang="en-US" sz="1800" dirty="0"/>
              <a:t> </a:t>
            </a:r>
            <a:r>
              <a:rPr lang="en-US" sz="1800" i="1" dirty="0"/>
              <a:t>T. </a:t>
            </a:r>
            <a:r>
              <a:rPr lang="en-US" sz="1800" i="1" dirty="0" err="1"/>
              <a:t>Stamler</a:t>
            </a:r>
            <a:r>
              <a:rPr lang="en-US" sz="1800" i="1" dirty="0"/>
              <a:t> et. al.,  ODSI ‘22</a:t>
            </a:r>
            <a:endParaRPr lang="en-US" i="1" dirty="0"/>
          </a:p>
        </p:txBody>
      </p:sp>
    </p:spTree>
    <p:extLst>
      <p:ext uri="{BB962C8B-B14F-4D97-AF65-F5344CB8AC3E}">
        <p14:creationId xmlns:p14="http://schemas.microsoft.com/office/powerpoint/2010/main" val="183514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Copy performance</a:t>
            </a:r>
            <a:endParaRPr lang="en-US" baseline="30000" dirty="0"/>
          </a:p>
        </p:txBody>
      </p:sp>
      <p:graphicFrame>
        <p:nvGraphicFramePr>
          <p:cNvPr id="3" name="Chart 2">
            <a:extLst>
              <a:ext uri="{FF2B5EF4-FFF2-40B4-BE49-F238E27FC236}">
                <a16:creationId xmlns:a16="http://schemas.microsoft.com/office/drawing/2014/main" id="{113B097E-A0F1-263D-B73F-4166452FDA75}"/>
              </a:ext>
            </a:extLst>
          </p:cNvPr>
          <p:cNvGraphicFramePr/>
          <p:nvPr>
            <p:extLst>
              <p:ext uri="{D42A27DB-BD31-4B8C-83A1-F6EECF244321}">
                <p14:modId xmlns:p14="http://schemas.microsoft.com/office/powerpoint/2010/main" val="2174106454"/>
              </p:ext>
            </p:extLst>
          </p:nvPr>
        </p:nvGraphicFramePr>
        <p:xfrm>
          <a:off x="1359877" y="1477108"/>
          <a:ext cx="6096000" cy="29994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56AEC29-86A2-606C-4C2F-DA91A531AB15}"/>
              </a:ext>
            </a:extLst>
          </p:cNvPr>
          <p:cNvSpPr txBox="1"/>
          <p:nvPr/>
        </p:nvSpPr>
        <p:spPr>
          <a:xfrm>
            <a:off x="7433256" y="2571750"/>
            <a:ext cx="761299" cy="369332"/>
          </a:xfrm>
          <a:prstGeom prst="rect">
            <a:avLst/>
          </a:prstGeom>
          <a:noFill/>
        </p:spPr>
        <p:txBody>
          <a:bodyPr wrap="none" rtlCol="0">
            <a:spAutoFit/>
          </a:bodyPr>
          <a:lstStyle/>
          <a:p>
            <a:pPr algn="ctr"/>
            <a:r>
              <a:rPr lang="en-US" b="1" dirty="0"/>
              <a:t>Faster</a:t>
            </a:r>
          </a:p>
        </p:txBody>
      </p:sp>
      <p:cxnSp>
        <p:nvCxnSpPr>
          <p:cNvPr id="6" name="Straight Arrow Connector 5">
            <a:extLst>
              <a:ext uri="{FF2B5EF4-FFF2-40B4-BE49-F238E27FC236}">
                <a16:creationId xmlns:a16="http://schemas.microsoft.com/office/drawing/2014/main" id="{78EAA2C1-F33D-FA67-74D7-7F0BFD860F85}"/>
              </a:ext>
            </a:extLst>
          </p:cNvPr>
          <p:cNvCxnSpPr>
            <a:cxnSpLocks/>
          </p:cNvCxnSpPr>
          <p:nvPr/>
        </p:nvCxnSpPr>
        <p:spPr>
          <a:xfrm flipH="1" flipV="1">
            <a:off x="7455876" y="2419760"/>
            <a:ext cx="1" cy="673311"/>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1C0CFFCC-8195-D14F-10B7-E695A2512859}"/>
              </a:ext>
            </a:extLst>
          </p:cNvPr>
          <p:cNvCxnSpPr>
            <a:cxnSpLocks/>
          </p:cNvCxnSpPr>
          <p:nvPr/>
        </p:nvCxnSpPr>
        <p:spPr>
          <a:xfrm flipV="1">
            <a:off x="7044836" y="2036566"/>
            <a:ext cx="0" cy="242602"/>
          </a:xfrm>
          <a:prstGeom prst="straightConnector1">
            <a:avLst/>
          </a:prstGeom>
          <a:ln>
            <a:solidFill>
              <a:schemeClr val="tx2"/>
            </a:solidFill>
            <a:headEnd type="triangle" w="med" len="med"/>
            <a:tailEnd type="diamond"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1983A6A-645D-2B44-CD6A-557A74559C1F}"/>
              </a:ext>
            </a:extLst>
          </p:cNvPr>
          <p:cNvSpPr txBox="1"/>
          <p:nvPr/>
        </p:nvSpPr>
        <p:spPr>
          <a:xfrm>
            <a:off x="7044836" y="1869649"/>
            <a:ext cx="701733" cy="523220"/>
          </a:xfrm>
          <a:prstGeom prst="rect">
            <a:avLst/>
          </a:prstGeom>
          <a:noFill/>
        </p:spPr>
        <p:txBody>
          <a:bodyPr wrap="square" rtlCol="0">
            <a:spAutoFit/>
          </a:bodyPr>
          <a:lstStyle/>
          <a:p>
            <a:pPr algn="ctr"/>
            <a:r>
              <a:rPr lang="en-US" sz="1400" b="1" dirty="0"/>
              <a:t>11x </a:t>
            </a:r>
          </a:p>
          <a:p>
            <a:pPr algn="ctr"/>
            <a:r>
              <a:rPr lang="en-US" sz="1400" b="1" dirty="0"/>
              <a:t>faster!</a:t>
            </a:r>
          </a:p>
        </p:txBody>
      </p:sp>
    </p:spTree>
    <p:extLst>
      <p:ext uri="{BB962C8B-B14F-4D97-AF65-F5344CB8AC3E}">
        <p14:creationId xmlns:p14="http://schemas.microsoft.com/office/powerpoint/2010/main" val="20953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7" dur="500"/>
                                        <p:tgtEl>
                                          <p:spTgt spid="3">
                                            <p:graphicEl>
                                              <a:chart seriesIdx="3" categoryIdx="-4" bldStep="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9"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Graphic spid="3" grpId="1" uiExpand="1">
        <p:bldSub>
          <a:bldChart bld="series"/>
        </p:bldSub>
      </p:bldGraphic>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Copy + access runtime</a:t>
            </a:r>
            <a:endParaRPr lang="en-US" baseline="30000" dirty="0"/>
          </a:p>
        </p:txBody>
      </p:sp>
      <p:graphicFrame>
        <p:nvGraphicFramePr>
          <p:cNvPr id="3" name="Chart 2">
            <a:extLst>
              <a:ext uri="{FF2B5EF4-FFF2-40B4-BE49-F238E27FC236}">
                <a16:creationId xmlns:a16="http://schemas.microsoft.com/office/drawing/2014/main" id="{33AC32BB-0070-51D7-1D05-F83D2FC14194}"/>
              </a:ext>
            </a:extLst>
          </p:cNvPr>
          <p:cNvGraphicFramePr/>
          <p:nvPr/>
        </p:nvGraphicFramePr>
        <p:xfrm>
          <a:off x="929419" y="1564572"/>
          <a:ext cx="7285161" cy="29994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5643556-71DC-CF54-7BAA-78A076A10C53}"/>
              </a:ext>
            </a:extLst>
          </p:cNvPr>
          <p:cNvSpPr txBox="1"/>
          <p:nvPr/>
        </p:nvSpPr>
        <p:spPr>
          <a:xfrm>
            <a:off x="8214580" y="2571750"/>
            <a:ext cx="761299" cy="369332"/>
          </a:xfrm>
          <a:prstGeom prst="rect">
            <a:avLst/>
          </a:prstGeom>
          <a:noFill/>
        </p:spPr>
        <p:txBody>
          <a:bodyPr wrap="none" rtlCol="0">
            <a:spAutoFit/>
          </a:bodyPr>
          <a:lstStyle/>
          <a:p>
            <a:pPr algn="ctr"/>
            <a:r>
              <a:rPr lang="en-US" b="1" dirty="0"/>
              <a:t>Faster</a:t>
            </a:r>
          </a:p>
        </p:txBody>
      </p:sp>
      <p:cxnSp>
        <p:nvCxnSpPr>
          <p:cNvPr id="7" name="Straight Arrow Connector 6">
            <a:extLst>
              <a:ext uri="{FF2B5EF4-FFF2-40B4-BE49-F238E27FC236}">
                <a16:creationId xmlns:a16="http://schemas.microsoft.com/office/drawing/2014/main" id="{2C89B08A-BEE5-0DF9-5018-47B18B9D2A56}"/>
              </a:ext>
            </a:extLst>
          </p:cNvPr>
          <p:cNvCxnSpPr>
            <a:cxnSpLocks/>
          </p:cNvCxnSpPr>
          <p:nvPr/>
        </p:nvCxnSpPr>
        <p:spPr>
          <a:xfrm flipH="1" flipV="1">
            <a:off x="8214580" y="2419760"/>
            <a:ext cx="1" cy="673311"/>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1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7" dur="500"/>
                                        <p:tgtEl>
                                          <p:spTgt spid="3">
                                            <p:graphicEl>
                                              <a:chart seriesIdx="3"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12" dur="500"/>
                                        <p:tgtEl>
                                          <p:spTgt spid="3">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Cicada transaction throughput</a:t>
            </a:r>
            <a:endParaRPr lang="en-US" baseline="30000" dirty="0"/>
          </a:p>
        </p:txBody>
      </p:sp>
      <p:pic>
        <p:nvPicPr>
          <p:cNvPr id="2" name="Picture 1">
            <a:extLst>
              <a:ext uri="{FF2B5EF4-FFF2-40B4-BE49-F238E27FC236}">
                <a16:creationId xmlns:a16="http://schemas.microsoft.com/office/drawing/2014/main" id="{34A96595-5EB9-7BB4-E42E-E2041C31D228}"/>
              </a:ext>
            </a:extLst>
          </p:cNvPr>
          <p:cNvPicPr>
            <a:picLocks noChangeAspect="1"/>
          </p:cNvPicPr>
          <p:nvPr/>
        </p:nvPicPr>
        <p:blipFill>
          <a:blip r:embed="rId3"/>
          <a:stretch>
            <a:fillRect/>
          </a:stretch>
        </p:blipFill>
        <p:spPr>
          <a:xfrm>
            <a:off x="1480479" y="1830389"/>
            <a:ext cx="6183041" cy="2402736"/>
          </a:xfrm>
          <a:prstGeom prst="rect">
            <a:avLst/>
          </a:prstGeom>
        </p:spPr>
      </p:pic>
      <p:sp>
        <p:nvSpPr>
          <p:cNvPr id="4" name="TextBox 3">
            <a:extLst>
              <a:ext uri="{FF2B5EF4-FFF2-40B4-BE49-F238E27FC236}">
                <a16:creationId xmlns:a16="http://schemas.microsoft.com/office/drawing/2014/main" id="{ED31C414-DAE5-7BB4-AFD0-1C30C629DA71}"/>
              </a:ext>
            </a:extLst>
          </p:cNvPr>
          <p:cNvSpPr txBox="1"/>
          <p:nvPr/>
        </p:nvSpPr>
        <p:spPr>
          <a:xfrm>
            <a:off x="7663520" y="2847091"/>
            <a:ext cx="761299" cy="369332"/>
          </a:xfrm>
          <a:prstGeom prst="rect">
            <a:avLst/>
          </a:prstGeom>
          <a:noFill/>
        </p:spPr>
        <p:txBody>
          <a:bodyPr wrap="none" rtlCol="0">
            <a:spAutoFit/>
          </a:bodyPr>
          <a:lstStyle/>
          <a:p>
            <a:pPr algn="ctr"/>
            <a:r>
              <a:rPr lang="en-US" b="1" dirty="0"/>
              <a:t>Faster</a:t>
            </a:r>
          </a:p>
        </p:txBody>
      </p:sp>
      <p:cxnSp>
        <p:nvCxnSpPr>
          <p:cNvPr id="6" name="Straight Arrow Connector 5">
            <a:extLst>
              <a:ext uri="{FF2B5EF4-FFF2-40B4-BE49-F238E27FC236}">
                <a16:creationId xmlns:a16="http://schemas.microsoft.com/office/drawing/2014/main" id="{476A757A-C656-3AB4-004F-EE5FA5790F9D}"/>
              </a:ext>
            </a:extLst>
          </p:cNvPr>
          <p:cNvCxnSpPr>
            <a:cxnSpLocks/>
          </p:cNvCxnSpPr>
          <p:nvPr/>
        </p:nvCxnSpPr>
        <p:spPr>
          <a:xfrm flipH="1" flipV="1">
            <a:off x="7663520" y="2695101"/>
            <a:ext cx="1" cy="6733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05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a:t>
            </a:r>
            <a:r>
              <a:rPr lang="en-US" dirty="0" err="1"/>
              <a:t>Protobuf</a:t>
            </a:r>
            <a:r>
              <a:rPr lang="en-US" dirty="0"/>
              <a:t> and MongoDB</a:t>
            </a:r>
            <a:endParaRPr lang="en-US" baseline="30000" dirty="0"/>
          </a:p>
        </p:txBody>
      </p:sp>
      <p:pic>
        <p:nvPicPr>
          <p:cNvPr id="7" name="Picture 6">
            <a:extLst>
              <a:ext uri="{FF2B5EF4-FFF2-40B4-BE49-F238E27FC236}">
                <a16:creationId xmlns:a16="http://schemas.microsoft.com/office/drawing/2014/main" id="{D28D272A-D7E3-B544-B831-B2534993A419}"/>
              </a:ext>
            </a:extLst>
          </p:cNvPr>
          <p:cNvPicPr>
            <a:picLocks noChangeAspect="1"/>
          </p:cNvPicPr>
          <p:nvPr/>
        </p:nvPicPr>
        <p:blipFill rotWithShape="1">
          <a:blip r:embed="rId3"/>
          <a:srcRect b="48817"/>
          <a:stretch/>
        </p:blipFill>
        <p:spPr>
          <a:xfrm>
            <a:off x="770046" y="2218660"/>
            <a:ext cx="3588525" cy="1499616"/>
          </a:xfrm>
          <a:prstGeom prst="rect">
            <a:avLst/>
          </a:prstGeom>
        </p:spPr>
      </p:pic>
      <p:cxnSp>
        <p:nvCxnSpPr>
          <p:cNvPr id="12" name="Straight Arrow Connector 11">
            <a:extLst>
              <a:ext uri="{FF2B5EF4-FFF2-40B4-BE49-F238E27FC236}">
                <a16:creationId xmlns:a16="http://schemas.microsoft.com/office/drawing/2014/main" id="{9D9ADF58-8C41-AD0B-DF0E-8255689EACBD}"/>
              </a:ext>
            </a:extLst>
          </p:cNvPr>
          <p:cNvCxnSpPr>
            <a:cxnSpLocks/>
          </p:cNvCxnSpPr>
          <p:nvPr/>
        </p:nvCxnSpPr>
        <p:spPr>
          <a:xfrm>
            <a:off x="2984585" y="2897026"/>
            <a:ext cx="793892" cy="0"/>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27F5CE1-5737-2AF6-0AD7-FA7E9D84CB6B}"/>
              </a:ext>
            </a:extLst>
          </p:cNvPr>
          <p:cNvSpPr txBox="1"/>
          <p:nvPr/>
        </p:nvSpPr>
        <p:spPr>
          <a:xfrm>
            <a:off x="2978258" y="2897026"/>
            <a:ext cx="800219" cy="261610"/>
          </a:xfrm>
          <a:prstGeom prst="rect">
            <a:avLst/>
          </a:prstGeom>
          <a:noFill/>
        </p:spPr>
        <p:txBody>
          <a:bodyPr wrap="none" rtlCol="0">
            <a:spAutoFit/>
          </a:bodyPr>
          <a:lstStyle/>
          <a:p>
            <a:pPr algn="ctr"/>
            <a:r>
              <a:rPr lang="en-US" sz="1100" b="1" dirty="0"/>
              <a:t>43% lower</a:t>
            </a:r>
          </a:p>
        </p:txBody>
      </p:sp>
      <p:pic>
        <p:nvPicPr>
          <p:cNvPr id="19" name="Picture 18">
            <a:extLst>
              <a:ext uri="{FF2B5EF4-FFF2-40B4-BE49-F238E27FC236}">
                <a16:creationId xmlns:a16="http://schemas.microsoft.com/office/drawing/2014/main" id="{4774849B-80FA-37D8-6B62-CA58E9BE91BC}"/>
              </a:ext>
            </a:extLst>
          </p:cNvPr>
          <p:cNvPicPr>
            <a:picLocks noChangeAspect="1"/>
          </p:cNvPicPr>
          <p:nvPr/>
        </p:nvPicPr>
        <p:blipFill rotWithShape="1">
          <a:blip r:embed="rId3"/>
          <a:srcRect t="53984"/>
          <a:stretch/>
        </p:blipFill>
        <p:spPr>
          <a:xfrm>
            <a:off x="4788307" y="2248396"/>
            <a:ext cx="3585649" cy="1347160"/>
          </a:xfrm>
          <a:prstGeom prst="rect">
            <a:avLst/>
          </a:prstGeom>
        </p:spPr>
      </p:pic>
      <p:cxnSp>
        <p:nvCxnSpPr>
          <p:cNvPr id="15" name="Straight Arrow Connector 14">
            <a:extLst>
              <a:ext uri="{FF2B5EF4-FFF2-40B4-BE49-F238E27FC236}">
                <a16:creationId xmlns:a16="http://schemas.microsoft.com/office/drawing/2014/main" id="{15A6CACD-7C17-C49D-C8D5-2135E5B6BF6E}"/>
              </a:ext>
            </a:extLst>
          </p:cNvPr>
          <p:cNvCxnSpPr>
            <a:cxnSpLocks/>
          </p:cNvCxnSpPr>
          <p:nvPr/>
        </p:nvCxnSpPr>
        <p:spPr>
          <a:xfrm>
            <a:off x="7346074" y="2879631"/>
            <a:ext cx="334066" cy="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383E387-B164-57C6-F730-0E8982850CA3}"/>
              </a:ext>
            </a:extLst>
          </p:cNvPr>
          <p:cNvSpPr txBox="1"/>
          <p:nvPr/>
        </p:nvSpPr>
        <p:spPr>
          <a:xfrm>
            <a:off x="7133089" y="2897026"/>
            <a:ext cx="800219" cy="261610"/>
          </a:xfrm>
          <a:prstGeom prst="rect">
            <a:avLst/>
          </a:prstGeom>
          <a:noFill/>
        </p:spPr>
        <p:txBody>
          <a:bodyPr wrap="square" rtlCol="0">
            <a:spAutoFit/>
          </a:bodyPr>
          <a:lstStyle/>
          <a:p>
            <a:pPr algn="ctr"/>
            <a:r>
              <a:rPr lang="en-US" sz="1100" b="1" dirty="0"/>
              <a:t>15% lower</a:t>
            </a:r>
          </a:p>
        </p:txBody>
      </p:sp>
      <p:grpSp>
        <p:nvGrpSpPr>
          <p:cNvPr id="6" name="Group 5">
            <a:extLst>
              <a:ext uri="{FF2B5EF4-FFF2-40B4-BE49-F238E27FC236}">
                <a16:creationId xmlns:a16="http://schemas.microsoft.com/office/drawing/2014/main" id="{E39C9A7A-EE46-4336-E418-25AA5501CA16}"/>
              </a:ext>
            </a:extLst>
          </p:cNvPr>
          <p:cNvGrpSpPr/>
          <p:nvPr/>
        </p:nvGrpSpPr>
        <p:grpSpPr>
          <a:xfrm>
            <a:off x="2123726" y="1849327"/>
            <a:ext cx="881164" cy="369332"/>
            <a:chOff x="1994609" y="3517227"/>
            <a:chExt cx="881164" cy="369332"/>
          </a:xfrm>
        </p:grpSpPr>
        <p:sp>
          <p:nvSpPr>
            <p:cNvPr id="2" name="TextBox 1">
              <a:extLst>
                <a:ext uri="{FF2B5EF4-FFF2-40B4-BE49-F238E27FC236}">
                  <a16:creationId xmlns:a16="http://schemas.microsoft.com/office/drawing/2014/main" id="{1AF77E01-B891-8ACA-A5D9-2975A99E9C0C}"/>
                </a:ext>
              </a:extLst>
            </p:cNvPr>
            <p:cNvSpPr txBox="1"/>
            <p:nvPr/>
          </p:nvSpPr>
          <p:spPr>
            <a:xfrm>
              <a:off x="2054541" y="3517227"/>
              <a:ext cx="761299" cy="369332"/>
            </a:xfrm>
            <a:prstGeom prst="rect">
              <a:avLst/>
            </a:prstGeom>
            <a:noFill/>
          </p:spPr>
          <p:txBody>
            <a:bodyPr wrap="none" rtlCol="0">
              <a:spAutoFit/>
            </a:bodyPr>
            <a:lstStyle/>
            <a:p>
              <a:pPr algn="ctr"/>
              <a:r>
                <a:rPr lang="en-US" b="1" dirty="0"/>
                <a:t>Faster</a:t>
              </a:r>
            </a:p>
          </p:txBody>
        </p:sp>
        <p:cxnSp>
          <p:nvCxnSpPr>
            <p:cNvPr id="3" name="Straight Arrow Connector 2">
              <a:extLst>
                <a:ext uri="{FF2B5EF4-FFF2-40B4-BE49-F238E27FC236}">
                  <a16:creationId xmlns:a16="http://schemas.microsoft.com/office/drawing/2014/main" id="{35512E18-8425-CAA5-0E9A-93BD8A8EEB7D}"/>
                </a:ext>
              </a:extLst>
            </p:cNvPr>
            <p:cNvCxnSpPr>
              <a:cxnSpLocks/>
            </p:cNvCxnSpPr>
            <p:nvPr/>
          </p:nvCxnSpPr>
          <p:spPr>
            <a:xfrm flipH="1">
              <a:off x="1994609" y="3863995"/>
              <a:ext cx="8811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8FAA01E4-EA58-FE64-16B6-FF0E7A323624}"/>
              </a:ext>
            </a:extLst>
          </p:cNvPr>
          <p:cNvGrpSpPr/>
          <p:nvPr/>
        </p:nvGrpSpPr>
        <p:grpSpPr>
          <a:xfrm>
            <a:off x="6140919" y="1849327"/>
            <a:ext cx="881164" cy="369332"/>
            <a:chOff x="1994609" y="3517227"/>
            <a:chExt cx="881164" cy="369332"/>
          </a:xfrm>
        </p:grpSpPr>
        <p:sp>
          <p:nvSpPr>
            <p:cNvPr id="9" name="TextBox 8">
              <a:extLst>
                <a:ext uri="{FF2B5EF4-FFF2-40B4-BE49-F238E27FC236}">
                  <a16:creationId xmlns:a16="http://schemas.microsoft.com/office/drawing/2014/main" id="{732AB28B-51C9-C735-7C54-12D14FA34069}"/>
                </a:ext>
              </a:extLst>
            </p:cNvPr>
            <p:cNvSpPr txBox="1"/>
            <p:nvPr/>
          </p:nvSpPr>
          <p:spPr>
            <a:xfrm>
              <a:off x="2054541" y="3517227"/>
              <a:ext cx="761299" cy="369332"/>
            </a:xfrm>
            <a:prstGeom prst="rect">
              <a:avLst/>
            </a:prstGeom>
            <a:noFill/>
          </p:spPr>
          <p:txBody>
            <a:bodyPr wrap="none" rtlCol="0">
              <a:spAutoFit/>
            </a:bodyPr>
            <a:lstStyle/>
            <a:p>
              <a:pPr algn="ctr"/>
              <a:r>
                <a:rPr lang="en-US" b="1" dirty="0"/>
                <a:t>Faster</a:t>
              </a:r>
            </a:p>
          </p:txBody>
        </p:sp>
        <p:cxnSp>
          <p:nvCxnSpPr>
            <p:cNvPr id="10" name="Straight Arrow Connector 9">
              <a:extLst>
                <a:ext uri="{FF2B5EF4-FFF2-40B4-BE49-F238E27FC236}">
                  <a16:creationId xmlns:a16="http://schemas.microsoft.com/office/drawing/2014/main" id="{66484735-285F-E213-FFF1-34E78DBF78A4}"/>
                </a:ext>
              </a:extLst>
            </p:cNvPr>
            <p:cNvCxnSpPr>
              <a:cxnSpLocks/>
            </p:cNvCxnSpPr>
            <p:nvPr/>
          </p:nvCxnSpPr>
          <p:spPr>
            <a:xfrm flipH="1">
              <a:off x="1994609" y="3863995"/>
              <a:ext cx="8811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0872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a:t>High overhead of memory copies</a:t>
            </a:r>
            <a:endParaRPr lang="en-US" dirty="0"/>
          </a:p>
        </p:txBody>
      </p:sp>
      <p:grpSp>
        <p:nvGrpSpPr>
          <p:cNvPr id="10" name="Group 9">
            <a:extLst>
              <a:ext uri="{FF2B5EF4-FFF2-40B4-BE49-F238E27FC236}">
                <a16:creationId xmlns:a16="http://schemas.microsoft.com/office/drawing/2014/main" id="{24208B31-8F59-52FC-3B12-7CD66FA6BD26}"/>
              </a:ext>
            </a:extLst>
          </p:cNvPr>
          <p:cNvGrpSpPr/>
          <p:nvPr/>
        </p:nvGrpSpPr>
        <p:grpSpPr>
          <a:xfrm>
            <a:off x="267158" y="1554894"/>
            <a:ext cx="4553520" cy="2609521"/>
            <a:chOff x="-495848" y="3379358"/>
            <a:chExt cx="10071865" cy="6013173"/>
          </a:xfrm>
        </p:grpSpPr>
        <p:pic>
          <p:nvPicPr>
            <p:cNvPr id="11" name="Picture 10">
              <a:extLst>
                <a:ext uri="{FF2B5EF4-FFF2-40B4-BE49-F238E27FC236}">
                  <a16:creationId xmlns:a16="http://schemas.microsoft.com/office/drawing/2014/main" id="{F60D46EC-D319-DFF4-64AB-BA4D0112CA22}"/>
                </a:ext>
              </a:extLst>
            </p:cNvPr>
            <p:cNvPicPr>
              <a:picLocks noChangeAspect="1"/>
            </p:cNvPicPr>
            <p:nvPr/>
          </p:nvPicPr>
          <p:blipFill>
            <a:blip r:embed="rId3"/>
            <a:stretch>
              <a:fillRect/>
            </a:stretch>
          </p:blipFill>
          <p:spPr>
            <a:xfrm>
              <a:off x="-495848" y="3379358"/>
              <a:ext cx="10071865" cy="4151376"/>
            </a:xfrm>
            <a:prstGeom prst="rect">
              <a:avLst/>
            </a:prstGeom>
          </p:spPr>
        </p:pic>
        <p:sp>
          <p:nvSpPr>
            <p:cNvPr id="12" name="TextBox 11">
              <a:extLst>
                <a:ext uri="{FF2B5EF4-FFF2-40B4-BE49-F238E27FC236}">
                  <a16:creationId xmlns:a16="http://schemas.microsoft.com/office/drawing/2014/main" id="{0D7A4D72-21D4-EDF8-BE5F-584C6D86FC32}"/>
                </a:ext>
              </a:extLst>
            </p:cNvPr>
            <p:cNvSpPr txBox="1"/>
            <p:nvPr/>
          </p:nvSpPr>
          <p:spPr>
            <a:xfrm>
              <a:off x="914496" y="7761335"/>
              <a:ext cx="6791562" cy="1631196"/>
            </a:xfrm>
            <a:prstGeom prst="rect">
              <a:avLst/>
            </a:prstGeom>
            <a:noFill/>
          </p:spPr>
          <p:txBody>
            <a:bodyPr wrap="none" rtlCol="0">
              <a:spAutoFit/>
            </a:bodyPr>
            <a:lstStyle/>
            <a:p>
              <a:pPr algn="ctr"/>
              <a:r>
                <a:rPr lang="en-US" sz="2000" b="1" dirty="0"/>
                <a:t>Google datacenter profiling</a:t>
              </a:r>
            </a:p>
            <a:p>
              <a:pPr algn="ctr"/>
              <a:r>
                <a:rPr lang="en-US" sz="2000" dirty="0"/>
                <a:t>[S. </a:t>
              </a:r>
              <a:r>
                <a:rPr lang="en-US" sz="2000" dirty="0" err="1"/>
                <a:t>Kanev</a:t>
              </a:r>
              <a:r>
                <a:rPr lang="en-US" sz="2000" dirty="0"/>
                <a:t> et. al.,  ISCA ‘15] </a:t>
              </a:r>
            </a:p>
          </p:txBody>
        </p:sp>
      </p:grpSp>
      <p:grpSp>
        <p:nvGrpSpPr>
          <p:cNvPr id="19" name="Group 18">
            <a:extLst>
              <a:ext uri="{FF2B5EF4-FFF2-40B4-BE49-F238E27FC236}">
                <a16:creationId xmlns:a16="http://schemas.microsoft.com/office/drawing/2014/main" id="{57F99E1D-CCFE-7471-D326-378065C261F4}"/>
              </a:ext>
            </a:extLst>
          </p:cNvPr>
          <p:cNvGrpSpPr/>
          <p:nvPr/>
        </p:nvGrpSpPr>
        <p:grpSpPr>
          <a:xfrm>
            <a:off x="4863149" y="1554894"/>
            <a:ext cx="3915480" cy="2609521"/>
            <a:chOff x="5022321" y="1720645"/>
            <a:chExt cx="3915480" cy="2609521"/>
          </a:xfrm>
        </p:grpSpPr>
        <p:sp>
          <p:nvSpPr>
            <p:cNvPr id="15" name="TextBox 14">
              <a:extLst>
                <a:ext uri="{FF2B5EF4-FFF2-40B4-BE49-F238E27FC236}">
                  <a16:creationId xmlns:a16="http://schemas.microsoft.com/office/drawing/2014/main" id="{6161737F-6F56-42EE-0218-966D8D5E50ED}"/>
                </a:ext>
              </a:extLst>
            </p:cNvPr>
            <p:cNvSpPr txBox="1"/>
            <p:nvPr/>
          </p:nvSpPr>
          <p:spPr>
            <a:xfrm>
              <a:off x="5138055" y="3622280"/>
              <a:ext cx="3695435" cy="707886"/>
            </a:xfrm>
            <a:prstGeom prst="rect">
              <a:avLst/>
            </a:prstGeom>
            <a:noFill/>
          </p:spPr>
          <p:txBody>
            <a:bodyPr wrap="none" rtlCol="0">
              <a:spAutoFit/>
            </a:bodyPr>
            <a:lstStyle/>
            <a:p>
              <a:pPr algn="ctr"/>
              <a:r>
                <a:rPr lang="en-US" sz="2000" b="1" dirty="0"/>
                <a:t>Meta microservice profiling</a:t>
              </a:r>
            </a:p>
            <a:p>
              <a:pPr algn="ctr"/>
              <a:r>
                <a:rPr lang="en-US" sz="2000" dirty="0"/>
                <a:t>[A. </a:t>
              </a:r>
              <a:r>
                <a:rPr lang="en-US" sz="2000" dirty="0" err="1"/>
                <a:t>Sriraman</a:t>
              </a:r>
              <a:r>
                <a:rPr lang="en-US" sz="2000" dirty="0"/>
                <a:t> et. al.,  ASPLOS ‘20] </a:t>
              </a:r>
            </a:p>
          </p:txBody>
        </p:sp>
        <p:grpSp>
          <p:nvGrpSpPr>
            <p:cNvPr id="18" name="Group 17">
              <a:extLst>
                <a:ext uri="{FF2B5EF4-FFF2-40B4-BE49-F238E27FC236}">
                  <a16:creationId xmlns:a16="http://schemas.microsoft.com/office/drawing/2014/main" id="{F1753E9A-96DF-8A59-133B-5BEC7E637A86}"/>
                </a:ext>
              </a:extLst>
            </p:cNvPr>
            <p:cNvGrpSpPr/>
            <p:nvPr/>
          </p:nvGrpSpPr>
          <p:grpSpPr>
            <a:xfrm>
              <a:off x="5022321" y="1720645"/>
              <a:ext cx="3915480" cy="1801562"/>
              <a:chOff x="2002208" y="1303493"/>
              <a:chExt cx="6330372" cy="3072118"/>
            </a:xfrm>
          </p:grpSpPr>
          <p:pic>
            <p:nvPicPr>
              <p:cNvPr id="16" name="Picture 15">
                <a:extLst>
                  <a:ext uri="{FF2B5EF4-FFF2-40B4-BE49-F238E27FC236}">
                    <a16:creationId xmlns:a16="http://schemas.microsoft.com/office/drawing/2014/main" id="{533FE6DA-DFD4-C589-6CE2-1F613C6559CD}"/>
                  </a:ext>
                </a:extLst>
              </p:cNvPr>
              <p:cNvPicPr>
                <a:picLocks noChangeAspect="1"/>
              </p:cNvPicPr>
              <p:nvPr/>
            </p:nvPicPr>
            <p:blipFill>
              <a:blip r:embed="rId4"/>
              <a:stretch>
                <a:fillRect/>
              </a:stretch>
            </p:blipFill>
            <p:spPr>
              <a:xfrm>
                <a:off x="2020680" y="1303493"/>
                <a:ext cx="6311900" cy="2476500"/>
              </a:xfrm>
              <a:prstGeom prst="rect">
                <a:avLst/>
              </a:prstGeom>
            </p:spPr>
          </p:pic>
          <p:pic>
            <p:nvPicPr>
              <p:cNvPr id="17" name="Picture 16">
                <a:extLst>
                  <a:ext uri="{FF2B5EF4-FFF2-40B4-BE49-F238E27FC236}">
                    <a16:creationId xmlns:a16="http://schemas.microsoft.com/office/drawing/2014/main" id="{B2DE85A4-E329-F2C1-9D7A-F091C32099C9}"/>
                  </a:ext>
                </a:extLst>
              </p:cNvPr>
              <p:cNvPicPr>
                <a:picLocks noChangeAspect="1"/>
              </p:cNvPicPr>
              <p:nvPr/>
            </p:nvPicPr>
            <p:blipFill>
              <a:blip r:embed="rId5"/>
              <a:stretch>
                <a:fillRect/>
              </a:stretch>
            </p:blipFill>
            <p:spPr>
              <a:xfrm>
                <a:off x="2002208" y="3702511"/>
                <a:ext cx="6311900" cy="673100"/>
              </a:xfrm>
              <a:prstGeom prst="rect">
                <a:avLst/>
              </a:prstGeom>
            </p:spPr>
          </p:pic>
        </p:grpSp>
      </p:grpSp>
      <p:sp>
        <p:nvSpPr>
          <p:cNvPr id="20" name="Rectangle 19">
            <a:extLst>
              <a:ext uri="{FF2B5EF4-FFF2-40B4-BE49-F238E27FC236}">
                <a16:creationId xmlns:a16="http://schemas.microsoft.com/office/drawing/2014/main" id="{F7EBBA2C-3F48-6DEB-B1A6-F5D2A15BE421}"/>
              </a:ext>
            </a:extLst>
          </p:cNvPr>
          <p:cNvSpPr/>
          <p:nvPr/>
        </p:nvSpPr>
        <p:spPr>
          <a:xfrm>
            <a:off x="4013414" y="1848836"/>
            <a:ext cx="692150" cy="184727"/>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57038A3-BEFF-4EA8-BD10-05F35A8ED5B9}"/>
              </a:ext>
            </a:extLst>
          </p:cNvPr>
          <p:cNvSpPr/>
          <p:nvPr/>
        </p:nvSpPr>
        <p:spPr>
          <a:xfrm>
            <a:off x="5040379" y="1554894"/>
            <a:ext cx="841946" cy="339641"/>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A0E9132-A4E9-62C0-8738-9F112341D4EC}"/>
              </a:ext>
            </a:extLst>
          </p:cNvPr>
          <p:cNvSpPr/>
          <p:nvPr/>
        </p:nvSpPr>
        <p:spPr>
          <a:xfrm>
            <a:off x="4013414" y="1848836"/>
            <a:ext cx="692150" cy="441337"/>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6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xit" presetSubtype="4" fill="hold" grpId="2" nodeType="withEffect">
                                  <p:stCondLst>
                                    <p:cond delay="0"/>
                                  </p:stCondLst>
                                  <p:childTnLst>
                                    <p:animEffect transition="out" filter="wipe(down)">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20" grpId="2" animBg="1"/>
      <p:bldP spid="23"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Summary</a:t>
            </a:r>
            <a:endParaRPr lang="en-US" baseline="30000" dirty="0"/>
          </a:p>
        </p:txBody>
      </p:sp>
      <p:sp>
        <p:nvSpPr>
          <p:cNvPr id="2" name="Text Placeholder 1">
            <a:extLst>
              <a:ext uri="{FF2B5EF4-FFF2-40B4-BE49-F238E27FC236}">
                <a16:creationId xmlns:a16="http://schemas.microsoft.com/office/drawing/2014/main" id="{89F8CE19-14E2-03E0-3E18-C320C325250F}"/>
              </a:ext>
            </a:extLst>
          </p:cNvPr>
          <p:cNvSpPr>
            <a:spLocks noGrp="1"/>
          </p:cNvSpPr>
          <p:nvPr>
            <p:ph type="body" sz="quarter" idx="11"/>
          </p:nvPr>
        </p:nvSpPr>
        <p:spPr>
          <a:xfrm>
            <a:off x="447922" y="1730667"/>
            <a:ext cx="8498853" cy="2365901"/>
          </a:xfrm>
        </p:spPr>
        <p:txBody>
          <a:bodyPr/>
          <a:lstStyle/>
          <a:p>
            <a:pPr>
              <a:lnSpc>
                <a:spcPct val="150000"/>
              </a:lnSpc>
            </a:pPr>
            <a:r>
              <a:rPr lang="en-US" sz="1600" dirty="0"/>
              <a:t>(MC)</a:t>
            </a:r>
            <a:r>
              <a:rPr lang="en-US" sz="1600" baseline="30000" dirty="0"/>
              <a:t>2</a:t>
            </a:r>
            <a:r>
              <a:rPr lang="en-US" sz="1600" dirty="0"/>
              <a:t>: a novel lazy copy mechanism at memory controller</a:t>
            </a:r>
          </a:p>
          <a:p>
            <a:pPr>
              <a:lnSpc>
                <a:spcPct val="150000"/>
              </a:lnSpc>
            </a:pPr>
            <a:r>
              <a:rPr lang="en-US" sz="1600" dirty="0"/>
              <a:t>Up to 11x faster than standard </a:t>
            </a:r>
            <a:r>
              <a:rPr lang="en-US" sz="1600" dirty="0" err="1"/>
              <a:t>memcpy</a:t>
            </a:r>
            <a:endParaRPr lang="en-US" sz="1600" dirty="0"/>
          </a:p>
          <a:p>
            <a:pPr>
              <a:lnSpc>
                <a:spcPct val="150000"/>
              </a:lnSpc>
            </a:pPr>
            <a:r>
              <a:rPr lang="en-US" sz="1600" dirty="0"/>
              <a:t>Provides benefits across many workloads:</a:t>
            </a:r>
          </a:p>
          <a:p>
            <a:pPr lvl="1"/>
            <a:r>
              <a:rPr lang="en-US" sz="1400" dirty="0"/>
              <a:t>43% speedup in a </a:t>
            </a:r>
            <a:r>
              <a:rPr lang="en-US" sz="1400" dirty="0" err="1"/>
              <a:t>Protobuf</a:t>
            </a:r>
            <a:r>
              <a:rPr lang="en-US" sz="1400" dirty="0"/>
              <a:t> benchmark</a:t>
            </a:r>
          </a:p>
          <a:p>
            <a:pPr lvl="1"/>
            <a:r>
              <a:rPr lang="en-US" sz="1400" dirty="0"/>
              <a:t>15% faster insertion operations in MongoDB</a:t>
            </a:r>
          </a:p>
          <a:p>
            <a:pPr lvl="1"/>
            <a:r>
              <a:rPr lang="en-US" sz="1400" dirty="0"/>
              <a:t>Up to 78% higher throughput for MVCC databases</a:t>
            </a:r>
            <a:endParaRPr lang="en-US" sz="1600" dirty="0"/>
          </a:p>
          <a:p>
            <a:pPr marL="0" indent="0" algn="ctr">
              <a:lnSpc>
                <a:spcPct val="250000"/>
              </a:lnSpc>
              <a:buNone/>
            </a:pPr>
            <a:r>
              <a:rPr lang="en-US" sz="1600" dirty="0"/>
              <a:t>Our code is available: </a:t>
            </a:r>
            <a:r>
              <a:rPr lang="en-US" sz="1600" dirty="0">
                <a:solidFill>
                  <a:srgbClr val="00B0F0"/>
                </a:solidFill>
                <a:hlinkClick r:id="rId3">
                  <a:extLst>
                    <a:ext uri="{A12FA001-AC4F-418D-AE19-62706E023703}">
                      <ahyp:hlinkClr xmlns:ahyp="http://schemas.microsoft.com/office/drawing/2018/hyperlinkcolor" val="tx"/>
                    </a:ext>
                  </a:extLst>
                </a:hlinkClick>
              </a:rPr>
              <a:t>https://github.com/AKKamath/MCSquare-ISCA24</a:t>
            </a:r>
            <a:endParaRPr lang="en-US" dirty="0">
              <a:solidFill>
                <a:srgbClr val="00B0F0"/>
              </a:solidFill>
            </a:endParaRPr>
          </a:p>
        </p:txBody>
      </p:sp>
      <p:pic>
        <p:nvPicPr>
          <p:cNvPr id="7" name="Graphic 6" descr="Sloth outline">
            <a:extLst>
              <a:ext uri="{FF2B5EF4-FFF2-40B4-BE49-F238E27FC236}">
                <a16:creationId xmlns:a16="http://schemas.microsoft.com/office/drawing/2014/main" id="{42E14C5E-92DE-E127-C5E6-AD8969B8BD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2497" y="2185463"/>
            <a:ext cx="1530626" cy="1530626"/>
          </a:xfrm>
          <a:prstGeom prst="rect">
            <a:avLst/>
          </a:prstGeom>
        </p:spPr>
      </p:pic>
      <p:sp>
        <p:nvSpPr>
          <p:cNvPr id="9" name="TextBox 8">
            <a:extLst>
              <a:ext uri="{FF2B5EF4-FFF2-40B4-BE49-F238E27FC236}">
                <a16:creationId xmlns:a16="http://schemas.microsoft.com/office/drawing/2014/main" id="{E45EAF52-98D6-FEE4-5A6E-7C05B01E608C}"/>
              </a:ext>
            </a:extLst>
          </p:cNvPr>
          <p:cNvSpPr txBox="1"/>
          <p:nvPr/>
        </p:nvSpPr>
        <p:spPr>
          <a:xfrm>
            <a:off x="7393669" y="1818304"/>
            <a:ext cx="1251368" cy="369332"/>
          </a:xfrm>
          <a:prstGeom prst="rect">
            <a:avLst/>
          </a:prstGeom>
          <a:noFill/>
        </p:spPr>
        <p:txBody>
          <a:bodyPr wrap="square" rtlCol="0">
            <a:spAutoFit/>
          </a:bodyPr>
          <a:lstStyle/>
          <a:p>
            <a:r>
              <a:rPr lang="en-US" b="1" dirty="0"/>
              <a:t>Thank you!</a:t>
            </a:r>
          </a:p>
        </p:txBody>
      </p:sp>
      <p:sp>
        <p:nvSpPr>
          <p:cNvPr id="10" name="Oval Callout 9">
            <a:extLst>
              <a:ext uri="{FF2B5EF4-FFF2-40B4-BE49-F238E27FC236}">
                <a16:creationId xmlns:a16="http://schemas.microsoft.com/office/drawing/2014/main" id="{BAEDBAD9-D15D-4CC2-C605-A08081067322}"/>
              </a:ext>
            </a:extLst>
          </p:cNvPr>
          <p:cNvSpPr/>
          <p:nvPr/>
        </p:nvSpPr>
        <p:spPr>
          <a:xfrm>
            <a:off x="7367810" y="1730667"/>
            <a:ext cx="1277227" cy="544606"/>
          </a:xfrm>
          <a:prstGeom prst="wedgeEllipseCallout">
            <a:avLst>
              <a:gd name="adj1" fmla="val -3611"/>
              <a:gd name="adj2" fmla="val 86818"/>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5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1BEC18-6ECD-0C09-7DDE-895940220907}"/>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273575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Copy + random access runtime</a:t>
            </a:r>
            <a:endParaRPr lang="en-US" baseline="30000" dirty="0"/>
          </a:p>
        </p:txBody>
      </p:sp>
      <p:graphicFrame>
        <p:nvGraphicFramePr>
          <p:cNvPr id="3" name="Chart 2">
            <a:extLst>
              <a:ext uri="{FF2B5EF4-FFF2-40B4-BE49-F238E27FC236}">
                <a16:creationId xmlns:a16="http://schemas.microsoft.com/office/drawing/2014/main" id="{33AC32BB-0070-51D7-1D05-F83D2FC14194}"/>
              </a:ext>
            </a:extLst>
          </p:cNvPr>
          <p:cNvGraphicFramePr/>
          <p:nvPr/>
        </p:nvGraphicFramePr>
        <p:xfrm>
          <a:off x="929419" y="1564572"/>
          <a:ext cx="7285161" cy="29994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50103A9-92CA-039D-F805-48FF9BAEFCA1}"/>
              </a:ext>
            </a:extLst>
          </p:cNvPr>
          <p:cNvSpPr txBox="1"/>
          <p:nvPr/>
        </p:nvSpPr>
        <p:spPr>
          <a:xfrm>
            <a:off x="8214580" y="2606488"/>
            <a:ext cx="839653" cy="369332"/>
          </a:xfrm>
          <a:prstGeom prst="rect">
            <a:avLst/>
          </a:prstGeom>
          <a:noFill/>
        </p:spPr>
        <p:txBody>
          <a:bodyPr wrap="none" rtlCol="0">
            <a:spAutoFit/>
          </a:bodyPr>
          <a:lstStyle/>
          <a:p>
            <a:pPr algn="ctr"/>
            <a:r>
              <a:rPr lang="en-US" b="1" dirty="0"/>
              <a:t>Slower</a:t>
            </a:r>
          </a:p>
        </p:txBody>
      </p:sp>
      <p:cxnSp>
        <p:nvCxnSpPr>
          <p:cNvPr id="4" name="Straight Arrow Connector 3">
            <a:extLst>
              <a:ext uri="{FF2B5EF4-FFF2-40B4-BE49-F238E27FC236}">
                <a16:creationId xmlns:a16="http://schemas.microsoft.com/office/drawing/2014/main" id="{A25C26D9-FC19-AE41-C8B0-285D885FDB10}"/>
              </a:ext>
            </a:extLst>
          </p:cNvPr>
          <p:cNvCxnSpPr>
            <a:cxnSpLocks/>
          </p:cNvCxnSpPr>
          <p:nvPr/>
        </p:nvCxnSpPr>
        <p:spPr>
          <a:xfrm flipH="1" flipV="1">
            <a:off x="8214580" y="2419760"/>
            <a:ext cx="1" cy="6733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06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2" dur="500"/>
                                        <p:tgtEl>
                                          <p:spTgt spid="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27" dur="500"/>
                                        <p:tgtEl>
                                          <p:spTgt spid="3">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32" dur="500"/>
                                        <p:tgtEl>
                                          <p:spTgt spid="3">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operation: Read source</a:t>
            </a:r>
            <a:endParaRPr lang="en-US" baseline="30000" dirty="0"/>
          </a:p>
        </p:txBody>
      </p:sp>
      <p:sp>
        <p:nvSpPr>
          <p:cNvPr id="2" name="Rounded Rectangle 1">
            <a:extLst>
              <a:ext uri="{FF2B5EF4-FFF2-40B4-BE49-F238E27FC236}">
                <a16:creationId xmlns:a16="http://schemas.microsoft.com/office/drawing/2014/main" id="{91A1747B-1769-559E-9C37-79271A0C88CC}"/>
              </a:ext>
            </a:extLst>
          </p:cNvPr>
          <p:cNvSpPr/>
          <p:nvPr/>
        </p:nvSpPr>
        <p:spPr>
          <a:xfrm>
            <a:off x="231175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3" name="Rectangle 2">
            <a:extLst>
              <a:ext uri="{FF2B5EF4-FFF2-40B4-BE49-F238E27FC236}">
                <a16:creationId xmlns:a16="http://schemas.microsoft.com/office/drawing/2014/main" id="{0F4B1E0F-E552-C8BC-902B-E8A4787B8547}"/>
              </a:ext>
            </a:extLst>
          </p:cNvPr>
          <p:cNvSpPr/>
          <p:nvPr/>
        </p:nvSpPr>
        <p:spPr>
          <a:xfrm>
            <a:off x="2800198" y="2380298"/>
            <a:ext cx="3356260" cy="347155"/>
          </a:xfrm>
          <a:prstGeom prst="rect">
            <a:avLst/>
          </a:prstGeom>
          <a:gradFill>
            <a:gsLst>
              <a:gs pos="0">
                <a:srgbClr val="F8CECC"/>
              </a:gs>
              <a:gs pos="50000">
                <a:srgbClr val="FBE6E5"/>
              </a:gs>
              <a:gs pos="100000">
                <a:srgbClr val="FFFFFF"/>
              </a:gs>
            </a:gsLst>
            <a:lin ang="16200000" scaled="1"/>
          </a:gradFill>
          <a:ln w="5781" cap="flat">
            <a:solidFill>
              <a:srgbClr val="B85450"/>
            </a:solidFill>
            <a:prstDash val="solid"/>
            <a:miter/>
          </a:ln>
          <a:effectLst/>
        </p:spPr>
        <p:txBody>
          <a:bodyPr rtlCol="0" anchor="ctr"/>
          <a:lstStyle/>
          <a:p>
            <a:pPr algn="ctr"/>
            <a:r>
              <a:rPr lang="en-US" sz="1600" b="1" dirty="0"/>
              <a:t>Last-level $</a:t>
            </a:r>
          </a:p>
        </p:txBody>
      </p:sp>
      <p:sp>
        <p:nvSpPr>
          <p:cNvPr id="4" name="Rectangle 3">
            <a:extLst>
              <a:ext uri="{FF2B5EF4-FFF2-40B4-BE49-F238E27FC236}">
                <a16:creationId xmlns:a16="http://schemas.microsoft.com/office/drawing/2014/main" id="{AB37FFD3-C98D-FE47-2078-D8DEA555E2DC}"/>
              </a:ext>
            </a:extLst>
          </p:cNvPr>
          <p:cNvSpPr/>
          <p:nvPr/>
        </p:nvSpPr>
        <p:spPr>
          <a:xfrm>
            <a:off x="2311758" y="2906860"/>
            <a:ext cx="4339991" cy="289296"/>
          </a:xfrm>
          <a:prstGeom prst="rect">
            <a:avLst/>
          </a:prstGeom>
          <a:gradFill>
            <a:gsLst>
              <a:gs pos="0">
                <a:srgbClr val="D5E8D4"/>
              </a:gs>
              <a:gs pos="50000">
                <a:srgbClr val="EAF3E9"/>
              </a:gs>
              <a:gs pos="100000">
                <a:srgbClr val="FFFFFF"/>
              </a:gs>
            </a:gsLst>
            <a:lin ang="16200000" scaled="1"/>
          </a:gradFill>
          <a:ln w="964" cap="flat">
            <a:noFill/>
            <a:prstDash val="solid"/>
            <a:miter/>
          </a:ln>
          <a:effectLst/>
        </p:spPr>
        <p:txBody>
          <a:bodyPr rtlCol="0" anchor="ctr"/>
          <a:lstStyle/>
          <a:p>
            <a:pPr algn="ctr"/>
            <a:r>
              <a:rPr lang="en-US" sz="1600" b="1" dirty="0"/>
              <a:t>Interconnect</a:t>
            </a:r>
          </a:p>
        </p:txBody>
      </p:sp>
      <p:sp>
        <p:nvSpPr>
          <p:cNvPr id="6" name="Freeform 5">
            <a:extLst>
              <a:ext uri="{FF2B5EF4-FFF2-40B4-BE49-F238E27FC236}">
                <a16:creationId xmlns:a16="http://schemas.microsoft.com/office/drawing/2014/main" id="{2A153F19-1CA2-EF72-954F-A62A58F9FBD0}"/>
              </a:ext>
            </a:extLst>
          </p:cNvPr>
          <p:cNvSpPr/>
          <p:nvPr/>
        </p:nvSpPr>
        <p:spPr>
          <a:xfrm>
            <a:off x="2311758" y="2906860"/>
            <a:ext cx="4339991" cy="289296"/>
          </a:xfrm>
          <a:custGeom>
            <a:avLst/>
            <a:gdLst>
              <a:gd name="connsiteX0" fmla="*/ 0 w 4339991"/>
              <a:gd name="connsiteY0" fmla="*/ 0 h 289296"/>
              <a:gd name="connsiteX1" fmla="*/ 4339992 w 4339991"/>
              <a:gd name="connsiteY1" fmla="*/ 0 h 289296"/>
              <a:gd name="connsiteX2" fmla="*/ 4339992 w 4339991"/>
              <a:gd name="connsiteY2" fmla="*/ 289296 h 289296"/>
              <a:gd name="connsiteX3" fmla="*/ 0 w 4339991"/>
              <a:gd name="connsiteY3" fmla="*/ 289296 h 289296"/>
            </a:gdLst>
            <a:ahLst/>
            <a:cxnLst>
              <a:cxn ang="0">
                <a:pos x="connsiteX0" y="connsiteY0"/>
              </a:cxn>
              <a:cxn ang="0">
                <a:pos x="connsiteX1" y="connsiteY1"/>
              </a:cxn>
              <a:cxn ang="0">
                <a:pos x="connsiteX2" y="connsiteY2"/>
              </a:cxn>
              <a:cxn ang="0">
                <a:pos x="connsiteX3" y="connsiteY3"/>
              </a:cxn>
            </a:cxnLst>
            <a:rect l="l" t="t" r="r" b="b"/>
            <a:pathLst>
              <a:path w="4339991" h="289296">
                <a:moveTo>
                  <a:pt x="0" y="0"/>
                </a:moveTo>
                <a:lnTo>
                  <a:pt x="4339992" y="0"/>
                </a:lnTo>
                <a:moveTo>
                  <a:pt x="4339992" y="289296"/>
                </a:moveTo>
                <a:lnTo>
                  <a:pt x="0" y="289296"/>
                </a:lnTo>
              </a:path>
            </a:pathLst>
          </a:custGeom>
          <a:noFill/>
          <a:ln w="5781" cap="sq">
            <a:solidFill>
              <a:srgbClr val="000000"/>
            </a:solidFill>
            <a:prstDash val="solid"/>
            <a:miter/>
          </a:ln>
          <a:effectLst/>
        </p:spPr>
        <p:txBody>
          <a:bodyPr rtlCol="0" anchor="ctr"/>
          <a:lstStyle/>
          <a:p>
            <a:endParaRPr lang="en-US"/>
          </a:p>
        </p:txBody>
      </p:sp>
      <p:sp>
        <p:nvSpPr>
          <p:cNvPr id="7" name="Rectangle 6">
            <a:extLst>
              <a:ext uri="{FF2B5EF4-FFF2-40B4-BE49-F238E27FC236}">
                <a16:creationId xmlns:a16="http://schemas.microsoft.com/office/drawing/2014/main" id="{D24192C3-3704-DE70-52D4-B7CB806682C6}"/>
              </a:ext>
            </a:extLst>
          </p:cNvPr>
          <p:cNvSpPr/>
          <p:nvPr/>
        </p:nvSpPr>
        <p:spPr>
          <a:xfrm>
            <a:off x="317975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8" name="Rectangle 7">
            <a:extLst>
              <a:ext uri="{FF2B5EF4-FFF2-40B4-BE49-F238E27FC236}">
                <a16:creationId xmlns:a16="http://schemas.microsoft.com/office/drawing/2014/main" id="{52E2CBA3-6D66-20DB-7CCF-F20234BEE31C}"/>
              </a:ext>
            </a:extLst>
          </p:cNvPr>
          <p:cNvSpPr/>
          <p:nvPr/>
        </p:nvSpPr>
        <p:spPr>
          <a:xfrm>
            <a:off x="485788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9" name="Rectangle 8">
            <a:extLst>
              <a:ext uri="{FF2B5EF4-FFF2-40B4-BE49-F238E27FC236}">
                <a16:creationId xmlns:a16="http://schemas.microsoft.com/office/drawing/2014/main" id="{7CDFD357-5058-91A5-632D-90BF1C215318}"/>
              </a:ext>
            </a:extLst>
          </p:cNvPr>
          <p:cNvSpPr/>
          <p:nvPr/>
        </p:nvSpPr>
        <p:spPr>
          <a:xfrm>
            <a:off x="297722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0" name="Rectangle 9">
            <a:extLst>
              <a:ext uri="{FF2B5EF4-FFF2-40B4-BE49-F238E27FC236}">
                <a16:creationId xmlns:a16="http://schemas.microsoft.com/office/drawing/2014/main" id="{FF965B50-EB4D-36A2-3939-6C489983846C}"/>
              </a:ext>
            </a:extLst>
          </p:cNvPr>
          <p:cNvSpPr/>
          <p:nvPr/>
        </p:nvSpPr>
        <p:spPr>
          <a:xfrm>
            <a:off x="465535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3" name="Rounded Rectangle 12">
            <a:extLst>
              <a:ext uri="{FF2B5EF4-FFF2-40B4-BE49-F238E27FC236}">
                <a16:creationId xmlns:a16="http://schemas.microsoft.com/office/drawing/2014/main" id="{EA8CC6AA-E399-726C-6C11-181C5E1297DB}"/>
              </a:ext>
            </a:extLst>
          </p:cNvPr>
          <p:cNvSpPr/>
          <p:nvPr/>
        </p:nvSpPr>
        <p:spPr>
          <a:xfrm>
            <a:off x="398988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14" name="Rounded Rectangle 13">
            <a:extLst>
              <a:ext uri="{FF2B5EF4-FFF2-40B4-BE49-F238E27FC236}">
                <a16:creationId xmlns:a16="http://schemas.microsoft.com/office/drawing/2014/main" id="{EE79CAA8-3102-83B0-D175-41236EE34A30}"/>
              </a:ext>
            </a:extLst>
          </p:cNvPr>
          <p:cNvSpPr/>
          <p:nvPr/>
        </p:nvSpPr>
        <p:spPr>
          <a:xfrm>
            <a:off x="566801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grpSp>
        <p:nvGrpSpPr>
          <p:cNvPr id="15" name="Group 14">
            <a:extLst>
              <a:ext uri="{FF2B5EF4-FFF2-40B4-BE49-F238E27FC236}">
                <a16:creationId xmlns:a16="http://schemas.microsoft.com/office/drawing/2014/main" id="{E1F8D6A3-88B6-7A56-83DC-72F70DE8548A}"/>
              </a:ext>
            </a:extLst>
          </p:cNvPr>
          <p:cNvGrpSpPr/>
          <p:nvPr/>
        </p:nvGrpSpPr>
        <p:grpSpPr>
          <a:xfrm>
            <a:off x="5783751" y="3254016"/>
            <a:ext cx="1330930" cy="636451"/>
            <a:chOff x="5783751" y="3254016"/>
            <a:chExt cx="1330930" cy="636451"/>
          </a:xfrm>
        </p:grpSpPr>
        <p:sp>
          <p:nvSpPr>
            <p:cNvPr id="16" name="Rectangle 15">
              <a:extLst>
                <a:ext uri="{FF2B5EF4-FFF2-40B4-BE49-F238E27FC236}">
                  <a16:creationId xmlns:a16="http://schemas.microsoft.com/office/drawing/2014/main" id="{4AE3D3F7-0AEA-0B6F-F9FF-6D91DB1FD546}"/>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17" name="Rectangle 16">
              <a:extLst>
                <a:ext uri="{FF2B5EF4-FFF2-40B4-BE49-F238E27FC236}">
                  <a16:creationId xmlns:a16="http://schemas.microsoft.com/office/drawing/2014/main" id="{03C9EBF3-60AB-4088-13D6-73A4E274174A}"/>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8" name="Rectangle 17">
              <a:extLst>
                <a:ext uri="{FF2B5EF4-FFF2-40B4-BE49-F238E27FC236}">
                  <a16:creationId xmlns:a16="http://schemas.microsoft.com/office/drawing/2014/main" id="{029A87BC-7B85-26CF-187E-F95CA825ACFE}"/>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C7F5A1C6-D91A-04DA-0627-1D00A7AE478B}"/>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89BE8766-8B7A-14D8-F118-509BF5D3DE69}"/>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14A35D0F-B9DD-D612-E158-4AF38BF6A89A}"/>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2" name="Rectangle 21">
              <a:extLst>
                <a:ext uri="{FF2B5EF4-FFF2-40B4-BE49-F238E27FC236}">
                  <a16:creationId xmlns:a16="http://schemas.microsoft.com/office/drawing/2014/main" id="{E925BA0E-369D-A156-D81E-33264F2F9E7E}"/>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186D7AE4-5F35-BC27-4FF2-516D2D90D53F}"/>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098FD6CD-92F5-DA1A-EBA6-7EFB6E164660}"/>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55203DE1-B14B-D5B8-5FD4-902B04AD27CC}"/>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6" name="Rectangle 25">
              <a:extLst>
                <a:ext uri="{FF2B5EF4-FFF2-40B4-BE49-F238E27FC236}">
                  <a16:creationId xmlns:a16="http://schemas.microsoft.com/office/drawing/2014/main" id="{47CE3022-12DA-24BA-D792-B0F0E656AE4E}"/>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B1376DAE-5552-D5C3-35B1-B6A1113CE0F2}"/>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6D0AD069-DE7A-3326-1574-A0E9B9EE297B}"/>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9" name="Rectangle 28">
              <a:extLst>
                <a:ext uri="{FF2B5EF4-FFF2-40B4-BE49-F238E27FC236}">
                  <a16:creationId xmlns:a16="http://schemas.microsoft.com/office/drawing/2014/main" id="{52E2271A-AAB2-6ED4-0FB0-0D3979127246}"/>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30" name="Rectangle 29">
              <a:extLst>
                <a:ext uri="{FF2B5EF4-FFF2-40B4-BE49-F238E27FC236}">
                  <a16:creationId xmlns:a16="http://schemas.microsoft.com/office/drawing/2014/main" id="{8EA70FB8-5D47-F05A-CEE7-4198652D6292}"/>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31" name="Rectangle 30">
              <a:extLst>
                <a:ext uri="{FF2B5EF4-FFF2-40B4-BE49-F238E27FC236}">
                  <a16:creationId xmlns:a16="http://schemas.microsoft.com/office/drawing/2014/main" id="{6733C705-7D83-DA0B-6A09-7C87288310F7}"/>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32" name="Rectangle 31">
              <a:extLst>
                <a:ext uri="{FF2B5EF4-FFF2-40B4-BE49-F238E27FC236}">
                  <a16:creationId xmlns:a16="http://schemas.microsoft.com/office/drawing/2014/main" id="{1DFAB624-6D51-F5BC-1D03-739747DC4283}"/>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33" name="Elbow Connector 32">
            <a:extLst>
              <a:ext uri="{FF2B5EF4-FFF2-40B4-BE49-F238E27FC236}">
                <a16:creationId xmlns:a16="http://schemas.microsoft.com/office/drawing/2014/main" id="{5424CA04-1EB1-9243-0180-6DA0E00F2774}"/>
              </a:ext>
            </a:extLst>
          </p:cNvPr>
          <p:cNvCxnSpPr>
            <a:stCxn id="2" idx="2"/>
            <a:endCxn id="3" idx="0"/>
          </p:cNvCxnSpPr>
          <p:nvPr/>
        </p:nvCxnSpPr>
        <p:spPr>
          <a:xfrm rot="16200000" flipH="1">
            <a:off x="3528172" y="1430141"/>
            <a:ext cx="225609" cy="1674704"/>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15810E1-2034-6B5C-4B15-5E54357D6550}"/>
              </a:ext>
            </a:extLst>
          </p:cNvPr>
          <p:cNvCxnSpPr>
            <a:stCxn id="13" idx="2"/>
            <a:endCxn id="3" idx="0"/>
          </p:cNvCxnSpPr>
          <p:nvPr/>
        </p:nvCxnSpPr>
        <p:spPr>
          <a:xfrm flipH="1">
            <a:off x="4478328" y="2154689"/>
            <a:ext cx="3426" cy="2256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34">
            <a:extLst>
              <a:ext uri="{FF2B5EF4-FFF2-40B4-BE49-F238E27FC236}">
                <a16:creationId xmlns:a16="http://schemas.microsoft.com/office/drawing/2014/main" id="{BAC774E3-5C22-8BB8-DDCD-A998A26AD3C1}"/>
              </a:ext>
            </a:extLst>
          </p:cNvPr>
          <p:cNvCxnSpPr>
            <a:stCxn id="14" idx="2"/>
            <a:endCxn id="3" idx="0"/>
          </p:cNvCxnSpPr>
          <p:nvPr/>
        </p:nvCxnSpPr>
        <p:spPr>
          <a:xfrm rot="5400000">
            <a:off x="5206302" y="1426715"/>
            <a:ext cx="225609" cy="1681556"/>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6096D5A-E05D-3686-7058-DF8B96F1E08F}"/>
              </a:ext>
            </a:extLst>
          </p:cNvPr>
          <p:cNvCxnSpPr>
            <a:stCxn id="3" idx="2"/>
            <a:endCxn id="4" idx="0"/>
          </p:cNvCxnSpPr>
          <p:nvPr/>
        </p:nvCxnSpPr>
        <p:spPr>
          <a:xfrm>
            <a:off x="4478328" y="2727453"/>
            <a:ext cx="3426" cy="179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7" name="Elbow Connector 36">
            <a:extLst>
              <a:ext uri="{FF2B5EF4-FFF2-40B4-BE49-F238E27FC236}">
                <a16:creationId xmlns:a16="http://schemas.microsoft.com/office/drawing/2014/main" id="{DFAC1823-5093-8932-E22F-A6CB52D9A489}"/>
              </a:ext>
            </a:extLst>
          </p:cNvPr>
          <p:cNvCxnSpPr>
            <a:cxnSpLocks/>
            <a:stCxn id="4" idx="2"/>
            <a:endCxn id="7" idx="0"/>
          </p:cNvCxnSpPr>
          <p:nvPr/>
        </p:nvCxnSpPr>
        <p:spPr>
          <a:xfrm rot="5400000">
            <a:off x="3960966" y="2848946"/>
            <a:ext cx="173578" cy="867999"/>
          </a:xfrm>
          <a:prstGeom prst="bentConnector3">
            <a:avLst>
              <a:gd name="adj1" fmla="val 3511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Elbow Connector 37">
            <a:extLst>
              <a:ext uri="{FF2B5EF4-FFF2-40B4-BE49-F238E27FC236}">
                <a16:creationId xmlns:a16="http://schemas.microsoft.com/office/drawing/2014/main" id="{D05A7D6C-17A3-4EAF-F7D9-20EF02B350CC}"/>
              </a:ext>
            </a:extLst>
          </p:cNvPr>
          <p:cNvCxnSpPr>
            <a:cxnSpLocks/>
            <a:stCxn id="4" idx="2"/>
            <a:endCxn id="8" idx="0"/>
          </p:cNvCxnSpPr>
          <p:nvPr/>
        </p:nvCxnSpPr>
        <p:spPr>
          <a:xfrm rot="16200000" flipH="1">
            <a:off x="4800030" y="2877879"/>
            <a:ext cx="173578" cy="810131"/>
          </a:xfrm>
          <a:prstGeom prst="bentConnector3">
            <a:avLst>
              <a:gd name="adj1" fmla="val 35119"/>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26315C5A-64D2-C764-0AA6-90066AF96957}"/>
              </a:ext>
            </a:extLst>
          </p:cNvPr>
          <p:cNvGrpSpPr/>
          <p:nvPr/>
        </p:nvGrpSpPr>
        <p:grpSpPr>
          <a:xfrm>
            <a:off x="1790959" y="3254016"/>
            <a:ext cx="1330930" cy="636451"/>
            <a:chOff x="5783751" y="3254016"/>
            <a:chExt cx="1330930" cy="636451"/>
          </a:xfrm>
        </p:grpSpPr>
        <p:sp>
          <p:nvSpPr>
            <p:cNvPr id="40" name="Rectangle 39">
              <a:extLst>
                <a:ext uri="{FF2B5EF4-FFF2-40B4-BE49-F238E27FC236}">
                  <a16:creationId xmlns:a16="http://schemas.microsoft.com/office/drawing/2014/main" id="{9ADE7275-8E9D-4F35-69FB-F92DDE2BB869}"/>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41" name="Rectangle 40">
              <a:extLst>
                <a:ext uri="{FF2B5EF4-FFF2-40B4-BE49-F238E27FC236}">
                  <a16:creationId xmlns:a16="http://schemas.microsoft.com/office/drawing/2014/main" id="{7D552D2B-104D-23D8-3775-4FCE02B890E6}"/>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2" name="Rectangle 41">
              <a:extLst>
                <a:ext uri="{FF2B5EF4-FFF2-40B4-BE49-F238E27FC236}">
                  <a16:creationId xmlns:a16="http://schemas.microsoft.com/office/drawing/2014/main" id="{E6BD9FB1-F947-1843-D261-4BE90EE48B14}"/>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3" name="Rectangle 42">
              <a:extLst>
                <a:ext uri="{FF2B5EF4-FFF2-40B4-BE49-F238E27FC236}">
                  <a16:creationId xmlns:a16="http://schemas.microsoft.com/office/drawing/2014/main" id="{BD0A921C-2D07-94F8-A6CA-56D3F640F91F}"/>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4" name="Rectangle 43">
              <a:extLst>
                <a:ext uri="{FF2B5EF4-FFF2-40B4-BE49-F238E27FC236}">
                  <a16:creationId xmlns:a16="http://schemas.microsoft.com/office/drawing/2014/main" id="{9A6D01E6-2F61-1C3D-A3C2-B06BE8124C4F}"/>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5" name="Rectangle 44">
              <a:extLst>
                <a:ext uri="{FF2B5EF4-FFF2-40B4-BE49-F238E27FC236}">
                  <a16:creationId xmlns:a16="http://schemas.microsoft.com/office/drawing/2014/main" id="{87C14242-FA84-9CE6-2822-E75123828087}"/>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6" name="Rectangle 45">
              <a:extLst>
                <a:ext uri="{FF2B5EF4-FFF2-40B4-BE49-F238E27FC236}">
                  <a16:creationId xmlns:a16="http://schemas.microsoft.com/office/drawing/2014/main" id="{C0C1DCCF-3357-8B07-A3A5-D321904BB89F}"/>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7" name="Rectangle 46">
              <a:extLst>
                <a:ext uri="{FF2B5EF4-FFF2-40B4-BE49-F238E27FC236}">
                  <a16:creationId xmlns:a16="http://schemas.microsoft.com/office/drawing/2014/main" id="{B2AC5B55-F504-2950-842C-9B1E9295BC46}"/>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8" name="Rectangle 47">
              <a:extLst>
                <a:ext uri="{FF2B5EF4-FFF2-40B4-BE49-F238E27FC236}">
                  <a16:creationId xmlns:a16="http://schemas.microsoft.com/office/drawing/2014/main" id="{10D3FC4B-002B-F454-6CDD-808F40C37743}"/>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9" name="Rectangle 48">
              <a:extLst>
                <a:ext uri="{FF2B5EF4-FFF2-40B4-BE49-F238E27FC236}">
                  <a16:creationId xmlns:a16="http://schemas.microsoft.com/office/drawing/2014/main" id="{2F68C118-D0DB-5A9E-DC87-4592876DC488}"/>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0" name="Rectangle 49">
              <a:extLst>
                <a:ext uri="{FF2B5EF4-FFF2-40B4-BE49-F238E27FC236}">
                  <a16:creationId xmlns:a16="http://schemas.microsoft.com/office/drawing/2014/main" id="{6587203C-AFDE-19AB-6EF4-7BE3AC1E8E6E}"/>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1" name="Rectangle 50">
              <a:extLst>
                <a:ext uri="{FF2B5EF4-FFF2-40B4-BE49-F238E27FC236}">
                  <a16:creationId xmlns:a16="http://schemas.microsoft.com/office/drawing/2014/main" id="{8CBDBB53-D586-44D5-992E-8AB6829A4FD1}"/>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2" name="Rectangle 51">
              <a:extLst>
                <a:ext uri="{FF2B5EF4-FFF2-40B4-BE49-F238E27FC236}">
                  <a16:creationId xmlns:a16="http://schemas.microsoft.com/office/drawing/2014/main" id="{45134415-7757-19E7-894F-9FC56CC065BA}"/>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3" name="Rectangle 52">
              <a:extLst>
                <a:ext uri="{FF2B5EF4-FFF2-40B4-BE49-F238E27FC236}">
                  <a16:creationId xmlns:a16="http://schemas.microsoft.com/office/drawing/2014/main" id="{879445D1-96A4-F6DC-F994-F5D16D0501EB}"/>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4" name="Rectangle 53">
              <a:extLst>
                <a:ext uri="{FF2B5EF4-FFF2-40B4-BE49-F238E27FC236}">
                  <a16:creationId xmlns:a16="http://schemas.microsoft.com/office/drawing/2014/main" id="{77DFBE5B-C4EF-C234-6222-38125017FBA1}"/>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5" name="Rectangle 54">
              <a:extLst>
                <a:ext uri="{FF2B5EF4-FFF2-40B4-BE49-F238E27FC236}">
                  <a16:creationId xmlns:a16="http://schemas.microsoft.com/office/drawing/2014/main" id="{9CBF2CA0-5BEF-3D86-9744-2A69B6D5716F}"/>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6" name="Rectangle 55">
              <a:extLst>
                <a:ext uri="{FF2B5EF4-FFF2-40B4-BE49-F238E27FC236}">
                  <a16:creationId xmlns:a16="http://schemas.microsoft.com/office/drawing/2014/main" id="{ED1287FB-B195-65AC-14B2-C8EA3B0B527E}"/>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57" name="Straight Arrow Connector 56">
            <a:extLst>
              <a:ext uri="{FF2B5EF4-FFF2-40B4-BE49-F238E27FC236}">
                <a16:creationId xmlns:a16="http://schemas.microsoft.com/office/drawing/2014/main" id="{1F0BBCC0-2F00-2557-04DB-E6932EEE0180}"/>
              </a:ext>
            </a:extLst>
          </p:cNvPr>
          <p:cNvCxnSpPr>
            <a:stCxn id="7" idx="2"/>
            <a:endCxn id="9" idx="0"/>
          </p:cNvCxnSpPr>
          <p:nvPr/>
        </p:nvCxnSpPr>
        <p:spPr>
          <a:xfrm>
            <a:off x="361375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A89F39A8-B4F1-7A3E-2440-E1DB65D7A916}"/>
              </a:ext>
            </a:extLst>
          </p:cNvPr>
          <p:cNvCxnSpPr>
            <a:stCxn id="8" idx="2"/>
            <a:endCxn id="10" idx="0"/>
          </p:cNvCxnSpPr>
          <p:nvPr/>
        </p:nvCxnSpPr>
        <p:spPr>
          <a:xfrm>
            <a:off x="529188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D6E72097-5FA6-10B0-1C41-9E996779417D}"/>
              </a:ext>
            </a:extLst>
          </p:cNvPr>
          <p:cNvSpPr txBox="1"/>
          <p:nvPr/>
        </p:nvSpPr>
        <p:spPr>
          <a:xfrm>
            <a:off x="5725884" y="1836317"/>
            <a:ext cx="867998" cy="289441"/>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READ</a:t>
            </a:r>
            <a:r>
              <a:rPr lang="en-US" sz="1000" dirty="0">
                <a:latin typeface="Monaco" pitchFamily="2" charset="77"/>
              </a:rPr>
              <a:t> SRC</a:t>
            </a:r>
            <a:endParaRPr lang="en-US" sz="1000" dirty="0">
              <a:solidFill>
                <a:srgbClr val="00B050"/>
              </a:solidFill>
              <a:latin typeface="Monaco" pitchFamily="2" charset="77"/>
            </a:endParaRPr>
          </a:p>
        </p:txBody>
      </p:sp>
      <p:sp>
        <p:nvSpPr>
          <p:cNvPr id="61" name="Rectangle 60">
            <a:extLst>
              <a:ext uri="{FF2B5EF4-FFF2-40B4-BE49-F238E27FC236}">
                <a16:creationId xmlns:a16="http://schemas.microsoft.com/office/drawing/2014/main" id="{5C8ACD52-B365-6A01-9355-E517F404F7EB}"/>
              </a:ext>
            </a:extLst>
          </p:cNvPr>
          <p:cNvSpPr/>
          <p:nvPr/>
        </p:nvSpPr>
        <p:spPr>
          <a:xfrm>
            <a:off x="3787355" y="4237623"/>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62" name="Rectangle 61">
            <a:extLst>
              <a:ext uri="{FF2B5EF4-FFF2-40B4-BE49-F238E27FC236}">
                <a16:creationId xmlns:a16="http://schemas.microsoft.com/office/drawing/2014/main" id="{6B0CAB48-0A6D-D2BD-21C1-4849AC7BB498}"/>
              </a:ext>
            </a:extLst>
          </p:cNvPr>
          <p:cNvSpPr/>
          <p:nvPr/>
        </p:nvSpPr>
        <p:spPr>
          <a:xfrm>
            <a:off x="5459176" y="4237622"/>
            <a:ext cx="462932" cy="173577"/>
          </a:xfrm>
          <a:prstGeom prst="rect">
            <a:avLst/>
          </a:prstGeom>
          <a:solidFill>
            <a:srgbClr val="6A00FF"/>
          </a:solidFill>
          <a:ln w="5781" cap="flat">
            <a:solidFill>
              <a:srgbClr val="3700CC"/>
            </a:solidFill>
            <a:prstDash val="solid"/>
            <a:miter/>
          </a:ln>
          <a:effectLst/>
        </p:spPr>
        <p:txBody>
          <a:bodyPr rtlCol="0" anchor="ctr"/>
          <a:lstStyle/>
          <a:p>
            <a:pPr algn="ctr"/>
            <a:r>
              <a:rPr lang="en-US" sz="1050" b="1" dirty="0">
                <a:solidFill>
                  <a:schemeClr val="accent3"/>
                </a:solidFill>
              </a:rPr>
              <a:t>DEST</a:t>
            </a:r>
          </a:p>
        </p:txBody>
      </p:sp>
      <p:grpSp>
        <p:nvGrpSpPr>
          <p:cNvPr id="66" name="Group 65">
            <a:extLst>
              <a:ext uri="{FF2B5EF4-FFF2-40B4-BE49-F238E27FC236}">
                <a16:creationId xmlns:a16="http://schemas.microsoft.com/office/drawing/2014/main" id="{52CFD049-6622-C842-FC2B-984EA7D63966}"/>
              </a:ext>
            </a:extLst>
          </p:cNvPr>
          <p:cNvGrpSpPr/>
          <p:nvPr/>
        </p:nvGrpSpPr>
        <p:grpSpPr>
          <a:xfrm>
            <a:off x="5783751" y="3427592"/>
            <a:ext cx="1330930" cy="115718"/>
            <a:chOff x="6479157" y="4715908"/>
            <a:chExt cx="1330930" cy="115718"/>
          </a:xfrm>
        </p:grpSpPr>
        <p:sp>
          <p:nvSpPr>
            <p:cNvPr id="67" name="Rectangle 66">
              <a:extLst>
                <a:ext uri="{FF2B5EF4-FFF2-40B4-BE49-F238E27FC236}">
                  <a16:creationId xmlns:a16="http://schemas.microsoft.com/office/drawing/2014/main" id="{78F95226-77BD-1CBA-5750-22432632039C}"/>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68" name="Rectangle 67">
              <a:extLst>
                <a:ext uri="{FF2B5EF4-FFF2-40B4-BE49-F238E27FC236}">
                  <a16:creationId xmlns:a16="http://schemas.microsoft.com/office/drawing/2014/main" id="{7314F297-A8B1-B6FB-FE9C-05ECA7172CD8}"/>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69" name="Rectangle 68">
              <a:extLst>
                <a:ext uri="{FF2B5EF4-FFF2-40B4-BE49-F238E27FC236}">
                  <a16:creationId xmlns:a16="http://schemas.microsoft.com/office/drawing/2014/main" id="{63605A29-239F-0C78-EB29-95F677BC6EF2}"/>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70" name="Rectangle 69">
              <a:extLst>
                <a:ext uri="{FF2B5EF4-FFF2-40B4-BE49-F238E27FC236}">
                  <a16:creationId xmlns:a16="http://schemas.microsoft.com/office/drawing/2014/main" id="{DDBD4112-09EF-0BF6-7F38-C586ECCD7DC5}"/>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grpSp>
        <p:nvGrpSpPr>
          <p:cNvPr id="71" name="Group 70">
            <a:extLst>
              <a:ext uri="{FF2B5EF4-FFF2-40B4-BE49-F238E27FC236}">
                <a16:creationId xmlns:a16="http://schemas.microsoft.com/office/drawing/2014/main" id="{31F33C4A-EBDC-9E6E-B5EC-7D2C2C7593A0}"/>
              </a:ext>
            </a:extLst>
          </p:cNvPr>
          <p:cNvGrpSpPr/>
          <p:nvPr/>
        </p:nvGrpSpPr>
        <p:grpSpPr>
          <a:xfrm>
            <a:off x="1790959" y="3428047"/>
            <a:ext cx="1330930" cy="115718"/>
            <a:chOff x="6479157" y="4715908"/>
            <a:chExt cx="1330930" cy="115718"/>
          </a:xfrm>
        </p:grpSpPr>
        <p:sp>
          <p:nvSpPr>
            <p:cNvPr id="72" name="Rectangle 71">
              <a:extLst>
                <a:ext uri="{FF2B5EF4-FFF2-40B4-BE49-F238E27FC236}">
                  <a16:creationId xmlns:a16="http://schemas.microsoft.com/office/drawing/2014/main" id="{8BCD5C8F-89AC-82E5-4EFB-E9033224E96D}"/>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73" name="Rectangle 72">
              <a:extLst>
                <a:ext uri="{FF2B5EF4-FFF2-40B4-BE49-F238E27FC236}">
                  <a16:creationId xmlns:a16="http://schemas.microsoft.com/office/drawing/2014/main" id="{7325A6A9-D08C-DF26-6478-B7F5E7BFB9F7}"/>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74" name="Rectangle 73">
              <a:extLst>
                <a:ext uri="{FF2B5EF4-FFF2-40B4-BE49-F238E27FC236}">
                  <a16:creationId xmlns:a16="http://schemas.microsoft.com/office/drawing/2014/main" id="{FBE047C7-DA10-B880-B3BA-08D064F70A89}"/>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75" name="Rectangle 74">
              <a:extLst>
                <a:ext uri="{FF2B5EF4-FFF2-40B4-BE49-F238E27FC236}">
                  <a16:creationId xmlns:a16="http://schemas.microsoft.com/office/drawing/2014/main" id="{03097800-D84B-5485-BE20-2E36398BA3F6}"/>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sp>
        <p:nvSpPr>
          <p:cNvPr id="76" name="Rectangle 75">
            <a:extLst>
              <a:ext uri="{FF2B5EF4-FFF2-40B4-BE49-F238E27FC236}">
                <a16:creationId xmlns:a16="http://schemas.microsoft.com/office/drawing/2014/main" id="{A9FB1592-93C1-7D49-4934-13C1E175B1E4}"/>
              </a:ext>
            </a:extLst>
          </p:cNvPr>
          <p:cNvSpPr/>
          <p:nvPr/>
        </p:nvSpPr>
        <p:spPr>
          <a:xfrm>
            <a:off x="3787355" y="4242844"/>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grpSp>
        <p:nvGrpSpPr>
          <p:cNvPr id="77" name="Group 76">
            <a:extLst>
              <a:ext uri="{FF2B5EF4-FFF2-40B4-BE49-F238E27FC236}">
                <a16:creationId xmlns:a16="http://schemas.microsoft.com/office/drawing/2014/main" id="{A67A902E-A65D-8EAC-7ECB-3B99299CF253}"/>
              </a:ext>
            </a:extLst>
          </p:cNvPr>
          <p:cNvGrpSpPr/>
          <p:nvPr/>
        </p:nvGrpSpPr>
        <p:grpSpPr>
          <a:xfrm>
            <a:off x="1093492" y="3196154"/>
            <a:ext cx="566777" cy="694312"/>
            <a:chOff x="1063205" y="3116928"/>
            <a:chExt cx="566777" cy="694312"/>
          </a:xfrm>
        </p:grpSpPr>
        <p:sp>
          <p:nvSpPr>
            <p:cNvPr id="78" name="Rectangle 77">
              <a:extLst>
                <a:ext uri="{FF2B5EF4-FFF2-40B4-BE49-F238E27FC236}">
                  <a16:creationId xmlns:a16="http://schemas.microsoft.com/office/drawing/2014/main" id="{A5A09DA2-A58D-1793-8B10-3993886AF16D}"/>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94BE5B4-EF87-3315-E894-A3630C514E7A}"/>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9714F933-4CE8-486C-F844-DDE2DD3BB802}"/>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grpSp>
        <p:nvGrpSpPr>
          <p:cNvPr id="81" name="Group 80">
            <a:extLst>
              <a:ext uri="{FF2B5EF4-FFF2-40B4-BE49-F238E27FC236}">
                <a16:creationId xmlns:a16="http://schemas.microsoft.com/office/drawing/2014/main" id="{E258F13D-D0AC-F83D-08CF-8CFA81DC3608}"/>
              </a:ext>
            </a:extLst>
          </p:cNvPr>
          <p:cNvGrpSpPr/>
          <p:nvPr/>
        </p:nvGrpSpPr>
        <p:grpSpPr>
          <a:xfrm>
            <a:off x="7242303" y="3196154"/>
            <a:ext cx="566777" cy="694312"/>
            <a:chOff x="1063205" y="3116928"/>
            <a:chExt cx="566777" cy="694312"/>
          </a:xfrm>
        </p:grpSpPr>
        <p:sp>
          <p:nvSpPr>
            <p:cNvPr id="82" name="Rectangle 81">
              <a:extLst>
                <a:ext uri="{FF2B5EF4-FFF2-40B4-BE49-F238E27FC236}">
                  <a16:creationId xmlns:a16="http://schemas.microsoft.com/office/drawing/2014/main" id="{563158A6-26A3-8103-5B73-4ABF15AACBA8}"/>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946B60F-65E4-3933-151A-7E26EA05B705}"/>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82CFB90E-7302-F4A5-1752-0CDD55E76028}"/>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spTree>
    <p:extLst>
      <p:ext uri="{BB962C8B-B14F-4D97-AF65-F5344CB8AC3E}">
        <p14:creationId xmlns:p14="http://schemas.microsoft.com/office/powerpoint/2010/main" val="16259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1.11111E-6 4.81481E-6 L -0.27847 0.31481 " pathEditMode="relative" rAng="0" ptsTypes="AA">
                                      <p:cBhvr>
                                        <p:cTn id="10" dur="2000" fill="hold"/>
                                        <p:tgtEl>
                                          <p:spTgt spid="59"/>
                                        </p:tgtEl>
                                        <p:attrNameLst>
                                          <p:attrName>ppt_x</p:attrName>
                                          <p:attrName>ppt_y</p:attrName>
                                        </p:attrNameLst>
                                      </p:cBhvr>
                                      <p:rCtr x="-13924" y="15741"/>
                                    </p:animMotion>
                                  </p:childTnLst>
                                </p:cTn>
                              </p:par>
                            </p:childTnLst>
                          </p:cTn>
                        </p:par>
                        <p:par>
                          <p:cTn id="11" fill="hold">
                            <p:stCondLst>
                              <p:cond delay="2500"/>
                            </p:stCondLst>
                            <p:childTnLst>
                              <p:par>
                                <p:cTn id="12" presetID="10" presetClass="exit" presetSubtype="0" fill="hold" grpId="2" nodeType="afterEffect">
                                  <p:stCondLst>
                                    <p:cond delay="0"/>
                                  </p:stCondLst>
                                  <p:childTnLst>
                                    <p:animEffect transition="out" filter="fade">
                                      <p:cBhvr>
                                        <p:cTn id="13" dur="500"/>
                                        <p:tgtEl>
                                          <p:spTgt spid="59"/>
                                        </p:tgtEl>
                                      </p:cBhvr>
                                    </p:animEffect>
                                    <p:set>
                                      <p:cBhvr>
                                        <p:cTn id="14" dur="1" fill="hold">
                                          <p:stCondLst>
                                            <p:cond delay="499"/>
                                          </p:stCondLst>
                                        </p:cTn>
                                        <p:tgtEl>
                                          <p:spTgt spid="59"/>
                                        </p:tgtEl>
                                        <p:attrNameLst>
                                          <p:attrName>style.visibility</p:attrName>
                                        </p:attrNameLst>
                                      </p:cBhvr>
                                      <p:to>
                                        <p:strVal val="hidden"/>
                                      </p:to>
                                    </p:set>
                                  </p:childTnLst>
                                </p:cTn>
                              </p:par>
                            </p:childTnLst>
                          </p:cTn>
                        </p:par>
                        <p:par>
                          <p:cTn id="15" fill="hold">
                            <p:stCondLst>
                              <p:cond delay="3000"/>
                            </p:stCondLst>
                            <p:childTnLst>
                              <p:par>
                                <p:cTn id="16" presetID="0" presetClass="path" presetSubtype="0" accel="50000" decel="50000" fill="hold" grpId="2" nodeType="afterEffect">
                                  <p:stCondLst>
                                    <p:cond delay="0"/>
                                  </p:stCondLst>
                                  <p:childTnLst>
                                    <p:animMotion origin="layout" path="M 0 0 C -0.02535 -0.04784 -0.05053 -0.09568 -0.04046 -0.13673 C -0.03056 -0.17809 0.02013 -0.21173 0.06024 -0.24723 C 0.10052 -0.28272 0.17152 -0.31482 0.20086 -0.35 C 0.23003 -0.38519 0.23281 -0.42192 0.23559 -0.45865 " pathEditMode="relative" ptsTypes="AAAAA">
                                      <p:cBhvr>
                                        <p:cTn id="17" dur="2000" fill="hold"/>
                                        <p:tgtEl>
                                          <p:spTgt spid="76"/>
                                        </p:tgtEl>
                                        <p:attrNameLst>
                                          <p:attrName>ppt_x</p:attrName>
                                          <p:attrName>ppt_y</p:attrName>
                                        </p:attrNameLst>
                                      </p:cBhvr>
                                    </p:animMotion>
                                  </p:childTnLst>
                                </p:cTn>
                              </p:par>
                            </p:childTnLst>
                          </p:cTn>
                        </p:par>
                        <p:par>
                          <p:cTn id="18" fill="hold">
                            <p:stCondLst>
                              <p:cond delay="5000"/>
                            </p:stCondLst>
                            <p:childTnLst>
                              <p:par>
                                <p:cTn id="19" presetID="10" presetClass="exit" presetSubtype="0" fill="hold" grpId="1" nodeType="afterEffect">
                                  <p:stCondLst>
                                    <p:cond delay="0"/>
                                  </p:stCondLst>
                                  <p:childTnLst>
                                    <p:animEffect transition="out" filter="fade">
                                      <p:cBhvr>
                                        <p:cTn id="20" dur="500"/>
                                        <p:tgtEl>
                                          <p:spTgt spid="76"/>
                                        </p:tgtEl>
                                      </p:cBhvr>
                                    </p:animEffect>
                                    <p:set>
                                      <p:cBhvr>
                                        <p:cTn id="21"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76" grpId="1" animBg="1"/>
      <p:bldP spid="7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operation: Write source</a:t>
            </a:r>
            <a:endParaRPr lang="en-US" baseline="30000" dirty="0"/>
          </a:p>
        </p:txBody>
      </p:sp>
      <p:sp>
        <p:nvSpPr>
          <p:cNvPr id="2" name="Rounded Rectangle 1">
            <a:extLst>
              <a:ext uri="{FF2B5EF4-FFF2-40B4-BE49-F238E27FC236}">
                <a16:creationId xmlns:a16="http://schemas.microsoft.com/office/drawing/2014/main" id="{C7D9DC37-8E6A-68D7-5A02-43E416487190}"/>
              </a:ext>
            </a:extLst>
          </p:cNvPr>
          <p:cNvSpPr/>
          <p:nvPr/>
        </p:nvSpPr>
        <p:spPr>
          <a:xfrm>
            <a:off x="231175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3" name="Rectangle 2">
            <a:extLst>
              <a:ext uri="{FF2B5EF4-FFF2-40B4-BE49-F238E27FC236}">
                <a16:creationId xmlns:a16="http://schemas.microsoft.com/office/drawing/2014/main" id="{9DCFBED9-4D89-B49E-E1A2-D17A4E9AD0C3}"/>
              </a:ext>
            </a:extLst>
          </p:cNvPr>
          <p:cNvSpPr/>
          <p:nvPr/>
        </p:nvSpPr>
        <p:spPr>
          <a:xfrm>
            <a:off x="2800198" y="2380298"/>
            <a:ext cx="3356260" cy="347155"/>
          </a:xfrm>
          <a:prstGeom prst="rect">
            <a:avLst/>
          </a:prstGeom>
          <a:gradFill>
            <a:gsLst>
              <a:gs pos="0">
                <a:srgbClr val="F8CECC"/>
              </a:gs>
              <a:gs pos="50000">
                <a:srgbClr val="FBE6E5"/>
              </a:gs>
              <a:gs pos="100000">
                <a:srgbClr val="FFFFFF"/>
              </a:gs>
            </a:gsLst>
            <a:lin ang="16200000" scaled="1"/>
          </a:gradFill>
          <a:ln w="5781" cap="flat">
            <a:solidFill>
              <a:srgbClr val="B85450"/>
            </a:solidFill>
            <a:prstDash val="solid"/>
            <a:miter/>
          </a:ln>
          <a:effectLst/>
        </p:spPr>
        <p:txBody>
          <a:bodyPr rtlCol="0" anchor="ctr"/>
          <a:lstStyle/>
          <a:p>
            <a:pPr algn="ctr"/>
            <a:r>
              <a:rPr lang="en-US" sz="1600" b="1" dirty="0"/>
              <a:t>Last-level $</a:t>
            </a:r>
          </a:p>
        </p:txBody>
      </p:sp>
      <p:sp>
        <p:nvSpPr>
          <p:cNvPr id="4" name="Rectangle 3">
            <a:extLst>
              <a:ext uri="{FF2B5EF4-FFF2-40B4-BE49-F238E27FC236}">
                <a16:creationId xmlns:a16="http://schemas.microsoft.com/office/drawing/2014/main" id="{FF53EAFA-E6F6-4608-DD11-89AAAB5146DE}"/>
              </a:ext>
            </a:extLst>
          </p:cNvPr>
          <p:cNvSpPr/>
          <p:nvPr/>
        </p:nvSpPr>
        <p:spPr>
          <a:xfrm>
            <a:off x="2311758" y="2906860"/>
            <a:ext cx="4339991" cy="289296"/>
          </a:xfrm>
          <a:prstGeom prst="rect">
            <a:avLst/>
          </a:prstGeom>
          <a:gradFill>
            <a:gsLst>
              <a:gs pos="0">
                <a:srgbClr val="D5E8D4"/>
              </a:gs>
              <a:gs pos="50000">
                <a:srgbClr val="EAF3E9"/>
              </a:gs>
              <a:gs pos="100000">
                <a:srgbClr val="FFFFFF"/>
              </a:gs>
            </a:gsLst>
            <a:lin ang="16200000" scaled="1"/>
          </a:gradFill>
          <a:ln w="964" cap="flat">
            <a:noFill/>
            <a:prstDash val="solid"/>
            <a:miter/>
          </a:ln>
          <a:effectLst/>
        </p:spPr>
        <p:txBody>
          <a:bodyPr rtlCol="0" anchor="ctr"/>
          <a:lstStyle/>
          <a:p>
            <a:pPr algn="ctr"/>
            <a:r>
              <a:rPr lang="en-US" sz="1600" b="1" dirty="0"/>
              <a:t>Interconnect</a:t>
            </a:r>
          </a:p>
        </p:txBody>
      </p:sp>
      <p:sp>
        <p:nvSpPr>
          <p:cNvPr id="6" name="Freeform 5">
            <a:extLst>
              <a:ext uri="{FF2B5EF4-FFF2-40B4-BE49-F238E27FC236}">
                <a16:creationId xmlns:a16="http://schemas.microsoft.com/office/drawing/2014/main" id="{58197FAE-A00F-D254-CCD5-65C6940E20F4}"/>
              </a:ext>
            </a:extLst>
          </p:cNvPr>
          <p:cNvSpPr/>
          <p:nvPr/>
        </p:nvSpPr>
        <p:spPr>
          <a:xfrm>
            <a:off x="2311758" y="2906860"/>
            <a:ext cx="4339991" cy="289296"/>
          </a:xfrm>
          <a:custGeom>
            <a:avLst/>
            <a:gdLst>
              <a:gd name="connsiteX0" fmla="*/ 0 w 4339991"/>
              <a:gd name="connsiteY0" fmla="*/ 0 h 289296"/>
              <a:gd name="connsiteX1" fmla="*/ 4339992 w 4339991"/>
              <a:gd name="connsiteY1" fmla="*/ 0 h 289296"/>
              <a:gd name="connsiteX2" fmla="*/ 4339992 w 4339991"/>
              <a:gd name="connsiteY2" fmla="*/ 289296 h 289296"/>
              <a:gd name="connsiteX3" fmla="*/ 0 w 4339991"/>
              <a:gd name="connsiteY3" fmla="*/ 289296 h 289296"/>
            </a:gdLst>
            <a:ahLst/>
            <a:cxnLst>
              <a:cxn ang="0">
                <a:pos x="connsiteX0" y="connsiteY0"/>
              </a:cxn>
              <a:cxn ang="0">
                <a:pos x="connsiteX1" y="connsiteY1"/>
              </a:cxn>
              <a:cxn ang="0">
                <a:pos x="connsiteX2" y="connsiteY2"/>
              </a:cxn>
              <a:cxn ang="0">
                <a:pos x="connsiteX3" y="connsiteY3"/>
              </a:cxn>
            </a:cxnLst>
            <a:rect l="l" t="t" r="r" b="b"/>
            <a:pathLst>
              <a:path w="4339991" h="289296">
                <a:moveTo>
                  <a:pt x="0" y="0"/>
                </a:moveTo>
                <a:lnTo>
                  <a:pt x="4339992" y="0"/>
                </a:lnTo>
                <a:moveTo>
                  <a:pt x="4339992" y="289296"/>
                </a:moveTo>
                <a:lnTo>
                  <a:pt x="0" y="289296"/>
                </a:lnTo>
              </a:path>
            </a:pathLst>
          </a:custGeom>
          <a:noFill/>
          <a:ln w="5781" cap="sq">
            <a:solidFill>
              <a:srgbClr val="000000"/>
            </a:solidFill>
            <a:prstDash val="solid"/>
            <a:miter/>
          </a:ln>
          <a:effectLst/>
        </p:spPr>
        <p:txBody>
          <a:bodyPr rtlCol="0" anchor="ctr"/>
          <a:lstStyle/>
          <a:p>
            <a:endParaRPr lang="en-US"/>
          </a:p>
        </p:txBody>
      </p:sp>
      <p:sp>
        <p:nvSpPr>
          <p:cNvPr id="7" name="Rectangle 6">
            <a:extLst>
              <a:ext uri="{FF2B5EF4-FFF2-40B4-BE49-F238E27FC236}">
                <a16:creationId xmlns:a16="http://schemas.microsoft.com/office/drawing/2014/main" id="{A7A26FBD-A8D0-7851-DCE2-E4FCC54A6046}"/>
              </a:ext>
            </a:extLst>
          </p:cNvPr>
          <p:cNvSpPr/>
          <p:nvPr/>
        </p:nvSpPr>
        <p:spPr>
          <a:xfrm>
            <a:off x="317975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8" name="Rectangle 7">
            <a:extLst>
              <a:ext uri="{FF2B5EF4-FFF2-40B4-BE49-F238E27FC236}">
                <a16:creationId xmlns:a16="http://schemas.microsoft.com/office/drawing/2014/main" id="{DC5B5F64-A681-9DA7-61DD-B11E6034A44D}"/>
              </a:ext>
            </a:extLst>
          </p:cNvPr>
          <p:cNvSpPr/>
          <p:nvPr/>
        </p:nvSpPr>
        <p:spPr>
          <a:xfrm>
            <a:off x="485788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9" name="Rectangle 8">
            <a:extLst>
              <a:ext uri="{FF2B5EF4-FFF2-40B4-BE49-F238E27FC236}">
                <a16:creationId xmlns:a16="http://schemas.microsoft.com/office/drawing/2014/main" id="{45D6487C-12C7-FAB7-6BFD-CBE201AE57A0}"/>
              </a:ext>
            </a:extLst>
          </p:cNvPr>
          <p:cNvSpPr/>
          <p:nvPr/>
        </p:nvSpPr>
        <p:spPr>
          <a:xfrm>
            <a:off x="297722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0" name="Rectangle 9">
            <a:extLst>
              <a:ext uri="{FF2B5EF4-FFF2-40B4-BE49-F238E27FC236}">
                <a16:creationId xmlns:a16="http://schemas.microsoft.com/office/drawing/2014/main" id="{6EF8E0F9-CDA8-036F-97A1-F473EB5EB6D5}"/>
              </a:ext>
            </a:extLst>
          </p:cNvPr>
          <p:cNvSpPr/>
          <p:nvPr/>
        </p:nvSpPr>
        <p:spPr>
          <a:xfrm>
            <a:off x="465535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1" name="Rounded Rectangle 10">
            <a:extLst>
              <a:ext uri="{FF2B5EF4-FFF2-40B4-BE49-F238E27FC236}">
                <a16:creationId xmlns:a16="http://schemas.microsoft.com/office/drawing/2014/main" id="{509ACB88-19F3-86B7-7CF1-299B858CA2FD}"/>
              </a:ext>
            </a:extLst>
          </p:cNvPr>
          <p:cNvSpPr/>
          <p:nvPr/>
        </p:nvSpPr>
        <p:spPr>
          <a:xfrm>
            <a:off x="398988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12" name="Rounded Rectangle 11">
            <a:extLst>
              <a:ext uri="{FF2B5EF4-FFF2-40B4-BE49-F238E27FC236}">
                <a16:creationId xmlns:a16="http://schemas.microsoft.com/office/drawing/2014/main" id="{8A8ABB86-61BE-F422-7C71-ED5EE9A92F66}"/>
              </a:ext>
            </a:extLst>
          </p:cNvPr>
          <p:cNvSpPr/>
          <p:nvPr/>
        </p:nvSpPr>
        <p:spPr>
          <a:xfrm>
            <a:off x="566801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grpSp>
        <p:nvGrpSpPr>
          <p:cNvPr id="13" name="Group 12">
            <a:extLst>
              <a:ext uri="{FF2B5EF4-FFF2-40B4-BE49-F238E27FC236}">
                <a16:creationId xmlns:a16="http://schemas.microsoft.com/office/drawing/2014/main" id="{89948D50-5E80-EBC2-FE99-E83EE686B67F}"/>
              </a:ext>
            </a:extLst>
          </p:cNvPr>
          <p:cNvGrpSpPr/>
          <p:nvPr/>
        </p:nvGrpSpPr>
        <p:grpSpPr>
          <a:xfrm>
            <a:off x="5783751" y="3254016"/>
            <a:ext cx="1330930" cy="636451"/>
            <a:chOff x="5783751" y="3254016"/>
            <a:chExt cx="1330930" cy="636451"/>
          </a:xfrm>
        </p:grpSpPr>
        <p:sp>
          <p:nvSpPr>
            <p:cNvPr id="14" name="Rectangle 13">
              <a:extLst>
                <a:ext uri="{FF2B5EF4-FFF2-40B4-BE49-F238E27FC236}">
                  <a16:creationId xmlns:a16="http://schemas.microsoft.com/office/drawing/2014/main" id="{23E9F6D0-37B6-79E5-8358-5AD9D6352421}"/>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15" name="Rectangle 14">
              <a:extLst>
                <a:ext uri="{FF2B5EF4-FFF2-40B4-BE49-F238E27FC236}">
                  <a16:creationId xmlns:a16="http://schemas.microsoft.com/office/drawing/2014/main" id="{2DC48903-E9D6-EC8B-50A4-AB7E9BC0157C}"/>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859A7647-8276-3899-BF26-78B29991B7C6}"/>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CAE6ACB8-567C-C909-2C69-8D096C8D8640}"/>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8" name="Rectangle 17">
              <a:extLst>
                <a:ext uri="{FF2B5EF4-FFF2-40B4-BE49-F238E27FC236}">
                  <a16:creationId xmlns:a16="http://schemas.microsoft.com/office/drawing/2014/main" id="{A0C34A7F-7025-122E-189A-E2420C1CCD57}"/>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453F164C-6189-FCE0-70FD-F6F9D14B37E8}"/>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8DD6897D-4FEE-CBB7-FE0C-2DB722CB891A}"/>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68788D53-E31C-86A5-F5F1-BD2677380FB7}"/>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2" name="Rectangle 21">
              <a:extLst>
                <a:ext uri="{FF2B5EF4-FFF2-40B4-BE49-F238E27FC236}">
                  <a16:creationId xmlns:a16="http://schemas.microsoft.com/office/drawing/2014/main" id="{D807CC3D-42B7-1070-F248-5E09A41C7275}"/>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A9FEAF5E-0D8F-1BC8-E614-1DB0F11D7D3D}"/>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F5B71A90-0E5F-733B-DC9A-E3579F9B4629}"/>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FF3B5364-69C8-C104-F859-424E7E4EA4D7}"/>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6" name="Rectangle 25">
              <a:extLst>
                <a:ext uri="{FF2B5EF4-FFF2-40B4-BE49-F238E27FC236}">
                  <a16:creationId xmlns:a16="http://schemas.microsoft.com/office/drawing/2014/main" id="{A4AB3BDC-3F1B-0AA2-FFDD-85725E67723E}"/>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1DA50366-3F80-16B8-0790-CA559027EF93}"/>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E1729291-AF8B-6A96-C47C-9D2FD86BC711}"/>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9" name="Rectangle 28">
              <a:extLst>
                <a:ext uri="{FF2B5EF4-FFF2-40B4-BE49-F238E27FC236}">
                  <a16:creationId xmlns:a16="http://schemas.microsoft.com/office/drawing/2014/main" id="{EDB35EAA-041B-EBB5-2744-887D95E618FB}"/>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30" name="Rectangle 29">
              <a:extLst>
                <a:ext uri="{FF2B5EF4-FFF2-40B4-BE49-F238E27FC236}">
                  <a16:creationId xmlns:a16="http://schemas.microsoft.com/office/drawing/2014/main" id="{6DBA1385-7F88-99C3-197A-F38386B94794}"/>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31" name="Elbow Connector 30">
            <a:extLst>
              <a:ext uri="{FF2B5EF4-FFF2-40B4-BE49-F238E27FC236}">
                <a16:creationId xmlns:a16="http://schemas.microsoft.com/office/drawing/2014/main" id="{AE2CED6F-E898-9EA5-AEFB-3BA9E81321AA}"/>
              </a:ext>
            </a:extLst>
          </p:cNvPr>
          <p:cNvCxnSpPr>
            <a:stCxn id="2" idx="2"/>
            <a:endCxn id="3" idx="0"/>
          </p:cNvCxnSpPr>
          <p:nvPr/>
        </p:nvCxnSpPr>
        <p:spPr>
          <a:xfrm rot="16200000" flipH="1">
            <a:off x="3528172" y="1430141"/>
            <a:ext cx="225609" cy="1674704"/>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C50FB537-0589-B47F-ECC9-AC65F2160421}"/>
              </a:ext>
            </a:extLst>
          </p:cNvPr>
          <p:cNvCxnSpPr>
            <a:stCxn id="11" idx="2"/>
            <a:endCxn id="3" idx="0"/>
          </p:cNvCxnSpPr>
          <p:nvPr/>
        </p:nvCxnSpPr>
        <p:spPr>
          <a:xfrm flipH="1">
            <a:off x="4478328" y="2154689"/>
            <a:ext cx="3426" cy="2256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9772285C-0530-86B8-2AA4-736DCE373EEB}"/>
              </a:ext>
            </a:extLst>
          </p:cNvPr>
          <p:cNvCxnSpPr>
            <a:stCxn id="12" idx="2"/>
            <a:endCxn id="3" idx="0"/>
          </p:cNvCxnSpPr>
          <p:nvPr/>
        </p:nvCxnSpPr>
        <p:spPr>
          <a:xfrm rot="5400000">
            <a:off x="5206302" y="1426715"/>
            <a:ext cx="225609" cy="1681556"/>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303281C-F99D-A968-BE66-3E7C6822CC0C}"/>
              </a:ext>
            </a:extLst>
          </p:cNvPr>
          <p:cNvCxnSpPr>
            <a:stCxn id="3" idx="2"/>
            <a:endCxn id="4" idx="0"/>
          </p:cNvCxnSpPr>
          <p:nvPr/>
        </p:nvCxnSpPr>
        <p:spPr>
          <a:xfrm>
            <a:off x="4478328" y="2727453"/>
            <a:ext cx="3426" cy="179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34">
            <a:extLst>
              <a:ext uri="{FF2B5EF4-FFF2-40B4-BE49-F238E27FC236}">
                <a16:creationId xmlns:a16="http://schemas.microsoft.com/office/drawing/2014/main" id="{6832133D-0CC6-BA46-9BAE-E6ABE89A0B8D}"/>
              </a:ext>
            </a:extLst>
          </p:cNvPr>
          <p:cNvCxnSpPr>
            <a:cxnSpLocks/>
            <a:stCxn id="4" idx="2"/>
            <a:endCxn id="7" idx="0"/>
          </p:cNvCxnSpPr>
          <p:nvPr/>
        </p:nvCxnSpPr>
        <p:spPr>
          <a:xfrm rot="5400000">
            <a:off x="3960966" y="2848946"/>
            <a:ext cx="173578" cy="867999"/>
          </a:xfrm>
          <a:prstGeom prst="bentConnector3">
            <a:avLst>
              <a:gd name="adj1" fmla="val 3511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6" name="Elbow Connector 35">
            <a:extLst>
              <a:ext uri="{FF2B5EF4-FFF2-40B4-BE49-F238E27FC236}">
                <a16:creationId xmlns:a16="http://schemas.microsoft.com/office/drawing/2014/main" id="{36C9AC87-AAEB-5088-1EBD-456D4F4D72BA}"/>
              </a:ext>
            </a:extLst>
          </p:cNvPr>
          <p:cNvCxnSpPr>
            <a:cxnSpLocks/>
            <a:stCxn id="4" idx="2"/>
            <a:endCxn id="8" idx="0"/>
          </p:cNvCxnSpPr>
          <p:nvPr/>
        </p:nvCxnSpPr>
        <p:spPr>
          <a:xfrm rot="16200000" flipH="1">
            <a:off x="4800030" y="2877879"/>
            <a:ext cx="173578" cy="810131"/>
          </a:xfrm>
          <a:prstGeom prst="bentConnector3">
            <a:avLst>
              <a:gd name="adj1" fmla="val 35119"/>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F555793-EB17-F373-8077-23F37283C8C2}"/>
              </a:ext>
            </a:extLst>
          </p:cNvPr>
          <p:cNvGrpSpPr/>
          <p:nvPr/>
        </p:nvGrpSpPr>
        <p:grpSpPr>
          <a:xfrm>
            <a:off x="1790959" y="3254016"/>
            <a:ext cx="1330930" cy="636451"/>
            <a:chOff x="5783751" y="3254016"/>
            <a:chExt cx="1330930" cy="636451"/>
          </a:xfrm>
        </p:grpSpPr>
        <p:sp>
          <p:nvSpPr>
            <p:cNvPr id="38" name="Rectangle 37">
              <a:extLst>
                <a:ext uri="{FF2B5EF4-FFF2-40B4-BE49-F238E27FC236}">
                  <a16:creationId xmlns:a16="http://schemas.microsoft.com/office/drawing/2014/main" id="{42730F70-E11E-A9D7-E9F3-37C982D086CC}"/>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39" name="Rectangle 38">
              <a:extLst>
                <a:ext uri="{FF2B5EF4-FFF2-40B4-BE49-F238E27FC236}">
                  <a16:creationId xmlns:a16="http://schemas.microsoft.com/office/drawing/2014/main" id="{2A01144E-E538-553D-E741-57A2B7928331}"/>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0" name="Rectangle 39">
              <a:extLst>
                <a:ext uri="{FF2B5EF4-FFF2-40B4-BE49-F238E27FC236}">
                  <a16:creationId xmlns:a16="http://schemas.microsoft.com/office/drawing/2014/main" id="{73705082-0C5B-8086-3691-CBE684392652}"/>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1" name="Rectangle 40">
              <a:extLst>
                <a:ext uri="{FF2B5EF4-FFF2-40B4-BE49-F238E27FC236}">
                  <a16:creationId xmlns:a16="http://schemas.microsoft.com/office/drawing/2014/main" id="{B9943A50-74A7-853B-C734-BC1E06E425AC}"/>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2" name="Rectangle 41">
              <a:extLst>
                <a:ext uri="{FF2B5EF4-FFF2-40B4-BE49-F238E27FC236}">
                  <a16:creationId xmlns:a16="http://schemas.microsoft.com/office/drawing/2014/main" id="{58512D29-77B3-310E-DF17-0C0FD3E43B5C}"/>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3" name="Rectangle 42">
              <a:extLst>
                <a:ext uri="{FF2B5EF4-FFF2-40B4-BE49-F238E27FC236}">
                  <a16:creationId xmlns:a16="http://schemas.microsoft.com/office/drawing/2014/main" id="{5C5223EA-0953-A534-EF7F-BD15A2CCD205}"/>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4" name="Rectangle 43">
              <a:extLst>
                <a:ext uri="{FF2B5EF4-FFF2-40B4-BE49-F238E27FC236}">
                  <a16:creationId xmlns:a16="http://schemas.microsoft.com/office/drawing/2014/main" id="{6122FF4B-7114-74CF-85E8-F6B508011691}"/>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5" name="Rectangle 44">
              <a:extLst>
                <a:ext uri="{FF2B5EF4-FFF2-40B4-BE49-F238E27FC236}">
                  <a16:creationId xmlns:a16="http://schemas.microsoft.com/office/drawing/2014/main" id="{D2CB8D3D-E926-D4FE-984A-C07F08002302}"/>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6" name="Rectangle 45">
              <a:extLst>
                <a:ext uri="{FF2B5EF4-FFF2-40B4-BE49-F238E27FC236}">
                  <a16:creationId xmlns:a16="http://schemas.microsoft.com/office/drawing/2014/main" id="{1ED1B712-7D41-09BE-9800-5AA3D32A2A44}"/>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7" name="Rectangle 46">
              <a:extLst>
                <a:ext uri="{FF2B5EF4-FFF2-40B4-BE49-F238E27FC236}">
                  <a16:creationId xmlns:a16="http://schemas.microsoft.com/office/drawing/2014/main" id="{48604F83-272B-F562-3C05-3F5B7F6B169D}"/>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8" name="Rectangle 47">
              <a:extLst>
                <a:ext uri="{FF2B5EF4-FFF2-40B4-BE49-F238E27FC236}">
                  <a16:creationId xmlns:a16="http://schemas.microsoft.com/office/drawing/2014/main" id="{A60AE85F-6837-4E12-F1C9-AE4EABBF7057}"/>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9" name="Rectangle 48">
              <a:extLst>
                <a:ext uri="{FF2B5EF4-FFF2-40B4-BE49-F238E27FC236}">
                  <a16:creationId xmlns:a16="http://schemas.microsoft.com/office/drawing/2014/main" id="{BB5DCC17-A380-B19B-1EEF-83F02FD6BD29}"/>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0" name="Rectangle 49">
              <a:extLst>
                <a:ext uri="{FF2B5EF4-FFF2-40B4-BE49-F238E27FC236}">
                  <a16:creationId xmlns:a16="http://schemas.microsoft.com/office/drawing/2014/main" id="{87E89D26-7123-4E50-4589-7FFB96D065A3}"/>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1" name="Rectangle 50">
              <a:extLst>
                <a:ext uri="{FF2B5EF4-FFF2-40B4-BE49-F238E27FC236}">
                  <a16:creationId xmlns:a16="http://schemas.microsoft.com/office/drawing/2014/main" id="{CC0D9CB4-37B6-7143-2A40-365DF07F7B36}"/>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2" name="Rectangle 51">
              <a:extLst>
                <a:ext uri="{FF2B5EF4-FFF2-40B4-BE49-F238E27FC236}">
                  <a16:creationId xmlns:a16="http://schemas.microsoft.com/office/drawing/2014/main" id="{906566B0-BF77-822D-074E-CD4776086B1E}"/>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3" name="Rectangle 52">
              <a:extLst>
                <a:ext uri="{FF2B5EF4-FFF2-40B4-BE49-F238E27FC236}">
                  <a16:creationId xmlns:a16="http://schemas.microsoft.com/office/drawing/2014/main" id="{E34A7445-FB29-0C8A-096B-5120A641A916}"/>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4" name="Rectangle 53">
              <a:extLst>
                <a:ext uri="{FF2B5EF4-FFF2-40B4-BE49-F238E27FC236}">
                  <a16:creationId xmlns:a16="http://schemas.microsoft.com/office/drawing/2014/main" id="{2D7A47B2-47EC-2949-B786-3DAD2EE8F240}"/>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55" name="Straight Arrow Connector 54">
            <a:extLst>
              <a:ext uri="{FF2B5EF4-FFF2-40B4-BE49-F238E27FC236}">
                <a16:creationId xmlns:a16="http://schemas.microsoft.com/office/drawing/2014/main" id="{E131DDA8-B7AE-0D8D-7A2F-C70209E8B4D2}"/>
              </a:ext>
            </a:extLst>
          </p:cNvPr>
          <p:cNvCxnSpPr>
            <a:stCxn id="7" idx="2"/>
            <a:endCxn id="9" idx="0"/>
          </p:cNvCxnSpPr>
          <p:nvPr/>
        </p:nvCxnSpPr>
        <p:spPr>
          <a:xfrm>
            <a:off x="361375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908301D0-1208-9ABE-DAEA-FD0259A036DC}"/>
              </a:ext>
            </a:extLst>
          </p:cNvPr>
          <p:cNvCxnSpPr>
            <a:stCxn id="8" idx="2"/>
            <a:endCxn id="10" idx="0"/>
          </p:cNvCxnSpPr>
          <p:nvPr/>
        </p:nvCxnSpPr>
        <p:spPr>
          <a:xfrm>
            <a:off x="529188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DF705416-3444-7E86-E378-929D41CF4E6C}"/>
              </a:ext>
            </a:extLst>
          </p:cNvPr>
          <p:cNvSpPr/>
          <p:nvPr/>
        </p:nvSpPr>
        <p:spPr>
          <a:xfrm>
            <a:off x="3787355" y="4237623"/>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58" name="Rectangle 57">
            <a:extLst>
              <a:ext uri="{FF2B5EF4-FFF2-40B4-BE49-F238E27FC236}">
                <a16:creationId xmlns:a16="http://schemas.microsoft.com/office/drawing/2014/main" id="{3BB43191-D15A-45B1-72CB-CE024B6532F6}"/>
              </a:ext>
            </a:extLst>
          </p:cNvPr>
          <p:cNvSpPr/>
          <p:nvPr/>
        </p:nvSpPr>
        <p:spPr>
          <a:xfrm>
            <a:off x="5459176" y="4237622"/>
            <a:ext cx="462932" cy="173577"/>
          </a:xfrm>
          <a:prstGeom prst="rect">
            <a:avLst/>
          </a:prstGeom>
          <a:solidFill>
            <a:srgbClr val="6A00FF"/>
          </a:solidFill>
          <a:ln w="5781" cap="flat">
            <a:solidFill>
              <a:srgbClr val="3700CC"/>
            </a:solidFill>
            <a:prstDash val="solid"/>
            <a:miter/>
          </a:ln>
          <a:effectLst/>
        </p:spPr>
        <p:txBody>
          <a:bodyPr rtlCol="0" anchor="ctr"/>
          <a:lstStyle/>
          <a:p>
            <a:pPr algn="ctr"/>
            <a:r>
              <a:rPr lang="en-US" sz="1050" b="1" dirty="0">
                <a:solidFill>
                  <a:schemeClr val="accent3"/>
                </a:solidFill>
              </a:rPr>
              <a:t>DEST</a:t>
            </a:r>
          </a:p>
        </p:txBody>
      </p:sp>
      <p:grpSp>
        <p:nvGrpSpPr>
          <p:cNvPr id="59" name="Group 58">
            <a:extLst>
              <a:ext uri="{FF2B5EF4-FFF2-40B4-BE49-F238E27FC236}">
                <a16:creationId xmlns:a16="http://schemas.microsoft.com/office/drawing/2014/main" id="{1A3F722E-032F-8222-CFDD-3B3D052C8B65}"/>
              </a:ext>
            </a:extLst>
          </p:cNvPr>
          <p:cNvGrpSpPr/>
          <p:nvPr/>
        </p:nvGrpSpPr>
        <p:grpSpPr>
          <a:xfrm>
            <a:off x="5783751" y="3427592"/>
            <a:ext cx="1330930" cy="115718"/>
            <a:chOff x="6479157" y="4715908"/>
            <a:chExt cx="1330930" cy="115718"/>
          </a:xfrm>
        </p:grpSpPr>
        <p:sp>
          <p:nvSpPr>
            <p:cNvPr id="60" name="Rectangle 59">
              <a:extLst>
                <a:ext uri="{FF2B5EF4-FFF2-40B4-BE49-F238E27FC236}">
                  <a16:creationId xmlns:a16="http://schemas.microsoft.com/office/drawing/2014/main" id="{0A67A4C5-3BD1-EF32-AE29-8BE33EC4EC93}"/>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61" name="Rectangle 60">
              <a:extLst>
                <a:ext uri="{FF2B5EF4-FFF2-40B4-BE49-F238E27FC236}">
                  <a16:creationId xmlns:a16="http://schemas.microsoft.com/office/drawing/2014/main" id="{4F1A41EC-662A-A525-BD62-DD6E998CF922}"/>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62" name="Rectangle 61">
              <a:extLst>
                <a:ext uri="{FF2B5EF4-FFF2-40B4-BE49-F238E27FC236}">
                  <a16:creationId xmlns:a16="http://schemas.microsoft.com/office/drawing/2014/main" id="{E880BE51-1AFF-70E8-3BF3-1F6C732193D4}"/>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63" name="Rectangle 62">
              <a:extLst>
                <a:ext uri="{FF2B5EF4-FFF2-40B4-BE49-F238E27FC236}">
                  <a16:creationId xmlns:a16="http://schemas.microsoft.com/office/drawing/2014/main" id="{8EADEB7F-532E-3F7A-0299-4AF662048AF9}"/>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grpSp>
        <p:nvGrpSpPr>
          <p:cNvPr id="64" name="Group 63">
            <a:extLst>
              <a:ext uri="{FF2B5EF4-FFF2-40B4-BE49-F238E27FC236}">
                <a16:creationId xmlns:a16="http://schemas.microsoft.com/office/drawing/2014/main" id="{0030D72C-95E2-69A1-A900-D13E07A638A8}"/>
              </a:ext>
            </a:extLst>
          </p:cNvPr>
          <p:cNvGrpSpPr/>
          <p:nvPr/>
        </p:nvGrpSpPr>
        <p:grpSpPr>
          <a:xfrm>
            <a:off x="1790959" y="3428047"/>
            <a:ext cx="1330930" cy="115718"/>
            <a:chOff x="6479157" y="4715908"/>
            <a:chExt cx="1330930" cy="115718"/>
          </a:xfrm>
        </p:grpSpPr>
        <p:sp>
          <p:nvSpPr>
            <p:cNvPr id="65" name="Rectangle 64">
              <a:extLst>
                <a:ext uri="{FF2B5EF4-FFF2-40B4-BE49-F238E27FC236}">
                  <a16:creationId xmlns:a16="http://schemas.microsoft.com/office/drawing/2014/main" id="{36DF278B-4022-A0E2-B183-49B22B576242}"/>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66" name="Rectangle 65">
              <a:extLst>
                <a:ext uri="{FF2B5EF4-FFF2-40B4-BE49-F238E27FC236}">
                  <a16:creationId xmlns:a16="http://schemas.microsoft.com/office/drawing/2014/main" id="{381763F2-F177-9513-3936-670707B60210}"/>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67" name="Rectangle 66">
              <a:extLst>
                <a:ext uri="{FF2B5EF4-FFF2-40B4-BE49-F238E27FC236}">
                  <a16:creationId xmlns:a16="http://schemas.microsoft.com/office/drawing/2014/main" id="{B99823F7-CF56-0A53-047C-6066F6E770F1}"/>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68" name="Rectangle 67">
              <a:extLst>
                <a:ext uri="{FF2B5EF4-FFF2-40B4-BE49-F238E27FC236}">
                  <a16:creationId xmlns:a16="http://schemas.microsoft.com/office/drawing/2014/main" id="{9E6058C6-E97C-CFC7-7D4C-957CB898DDC7}"/>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sp>
        <p:nvSpPr>
          <p:cNvPr id="71" name="TextBox 70">
            <a:extLst>
              <a:ext uri="{FF2B5EF4-FFF2-40B4-BE49-F238E27FC236}">
                <a16:creationId xmlns:a16="http://schemas.microsoft.com/office/drawing/2014/main" id="{22982342-0A71-16B7-DF2C-28BCD773F0E6}"/>
              </a:ext>
            </a:extLst>
          </p:cNvPr>
          <p:cNvSpPr txBox="1"/>
          <p:nvPr/>
        </p:nvSpPr>
        <p:spPr>
          <a:xfrm>
            <a:off x="5664592" y="1836423"/>
            <a:ext cx="983731" cy="289441"/>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WRITE</a:t>
            </a:r>
            <a:r>
              <a:rPr lang="en-US" sz="1000" dirty="0">
                <a:latin typeface="Monaco" pitchFamily="2" charset="77"/>
              </a:rPr>
              <a:t> </a:t>
            </a:r>
            <a:r>
              <a:rPr lang="en-US" sz="1000" b="1" dirty="0">
                <a:solidFill>
                  <a:srgbClr val="00B0F0"/>
                </a:solidFill>
                <a:latin typeface="Monaco" pitchFamily="2" charset="77"/>
              </a:rPr>
              <a:t>SRC</a:t>
            </a:r>
          </a:p>
        </p:txBody>
      </p:sp>
      <p:grpSp>
        <p:nvGrpSpPr>
          <p:cNvPr id="77" name="Group 76">
            <a:extLst>
              <a:ext uri="{FF2B5EF4-FFF2-40B4-BE49-F238E27FC236}">
                <a16:creationId xmlns:a16="http://schemas.microsoft.com/office/drawing/2014/main" id="{ED8B9463-B2F8-AA73-9ACB-C54A81875FFE}"/>
              </a:ext>
            </a:extLst>
          </p:cNvPr>
          <p:cNvGrpSpPr/>
          <p:nvPr/>
        </p:nvGrpSpPr>
        <p:grpSpPr>
          <a:xfrm>
            <a:off x="1093492" y="3196154"/>
            <a:ext cx="566777" cy="694312"/>
            <a:chOff x="1063205" y="3116928"/>
            <a:chExt cx="566777" cy="694312"/>
          </a:xfrm>
        </p:grpSpPr>
        <p:sp>
          <p:nvSpPr>
            <p:cNvPr id="73" name="Rectangle 72">
              <a:extLst>
                <a:ext uri="{FF2B5EF4-FFF2-40B4-BE49-F238E27FC236}">
                  <a16:creationId xmlns:a16="http://schemas.microsoft.com/office/drawing/2014/main" id="{B71168A1-E6C8-3271-EBDF-F995ADEA8A13}"/>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F0EBA477-A3E9-D781-5B98-69B86F7877C9}"/>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B1E696B0-F531-7517-6274-740F891EB0B1}"/>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grpSp>
        <p:nvGrpSpPr>
          <p:cNvPr id="78" name="Group 77">
            <a:extLst>
              <a:ext uri="{FF2B5EF4-FFF2-40B4-BE49-F238E27FC236}">
                <a16:creationId xmlns:a16="http://schemas.microsoft.com/office/drawing/2014/main" id="{A5EA3D9C-380E-A75D-3CB4-22DA6C27F05C}"/>
              </a:ext>
            </a:extLst>
          </p:cNvPr>
          <p:cNvGrpSpPr/>
          <p:nvPr/>
        </p:nvGrpSpPr>
        <p:grpSpPr>
          <a:xfrm>
            <a:off x="7242303" y="3196154"/>
            <a:ext cx="566777" cy="694312"/>
            <a:chOff x="1063205" y="3116928"/>
            <a:chExt cx="566777" cy="694312"/>
          </a:xfrm>
        </p:grpSpPr>
        <p:sp>
          <p:nvSpPr>
            <p:cNvPr id="79" name="Rectangle 78">
              <a:extLst>
                <a:ext uri="{FF2B5EF4-FFF2-40B4-BE49-F238E27FC236}">
                  <a16:creationId xmlns:a16="http://schemas.microsoft.com/office/drawing/2014/main" id="{FC528BA5-DFF6-A8E8-EA8B-C735F7976F56}"/>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08F2232-8764-D0D8-6D0E-ABC051B0D1D8}"/>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0022A49-16D1-0E79-1A28-A2C44136B294}"/>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sp>
        <p:nvSpPr>
          <p:cNvPr id="90" name="Rectangle 89">
            <a:extLst>
              <a:ext uri="{FF2B5EF4-FFF2-40B4-BE49-F238E27FC236}">
                <a16:creationId xmlns:a16="http://schemas.microsoft.com/office/drawing/2014/main" id="{690E158C-AEE9-ED95-895B-8553CBFCA082}"/>
              </a:ext>
            </a:extLst>
          </p:cNvPr>
          <p:cNvSpPr/>
          <p:nvPr/>
        </p:nvSpPr>
        <p:spPr>
          <a:xfrm>
            <a:off x="1092268" y="3407132"/>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B0F0"/>
                </a:solidFill>
              </a:rPr>
              <a:t>SRC</a:t>
            </a:r>
          </a:p>
        </p:txBody>
      </p:sp>
      <p:sp>
        <p:nvSpPr>
          <p:cNvPr id="91" name="Rounded Rectangle 90">
            <a:extLst>
              <a:ext uri="{FF2B5EF4-FFF2-40B4-BE49-F238E27FC236}">
                <a16:creationId xmlns:a16="http://schemas.microsoft.com/office/drawing/2014/main" id="{3B1C0DF0-295D-8C2F-6106-0760A073964B}"/>
              </a:ext>
            </a:extLst>
          </p:cNvPr>
          <p:cNvSpPr/>
          <p:nvPr/>
        </p:nvSpPr>
        <p:spPr>
          <a:xfrm>
            <a:off x="1711352" y="3196155"/>
            <a:ext cx="1468404" cy="752172"/>
          </a:xfrm>
          <a:prstGeom prst="roundRect">
            <a:avLst/>
          </a:prstGeom>
          <a:noFill/>
          <a:ln w="3810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A578A6B-B812-E931-6622-F80D89095114}"/>
              </a:ext>
            </a:extLst>
          </p:cNvPr>
          <p:cNvSpPr/>
          <p:nvPr/>
        </p:nvSpPr>
        <p:spPr>
          <a:xfrm>
            <a:off x="3382289" y="3518538"/>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94" name="Rectangle 93">
            <a:extLst>
              <a:ext uri="{FF2B5EF4-FFF2-40B4-BE49-F238E27FC236}">
                <a16:creationId xmlns:a16="http://schemas.microsoft.com/office/drawing/2014/main" id="{D7AB4EDF-4EDF-2E12-9634-A65A46F3F9E2}"/>
              </a:ext>
            </a:extLst>
          </p:cNvPr>
          <p:cNvSpPr/>
          <p:nvPr/>
        </p:nvSpPr>
        <p:spPr>
          <a:xfrm>
            <a:off x="5459176" y="4237622"/>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DEST</a:t>
            </a:r>
            <a:endParaRPr lang="en-US" sz="1200" b="1" dirty="0">
              <a:solidFill>
                <a:schemeClr val="accent3"/>
              </a:solidFill>
            </a:endParaRPr>
          </a:p>
        </p:txBody>
      </p:sp>
      <p:cxnSp>
        <p:nvCxnSpPr>
          <p:cNvPr id="96" name="Straight Connector 95">
            <a:extLst>
              <a:ext uri="{FF2B5EF4-FFF2-40B4-BE49-F238E27FC236}">
                <a16:creationId xmlns:a16="http://schemas.microsoft.com/office/drawing/2014/main" id="{9405CF27-97DB-F8E4-7C0E-60C6E77972EC}"/>
              </a:ext>
            </a:extLst>
          </p:cNvPr>
          <p:cNvCxnSpPr>
            <a:stCxn id="60" idx="1"/>
            <a:endCxn id="63" idx="3"/>
          </p:cNvCxnSpPr>
          <p:nvPr/>
        </p:nvCxnSpPr>
        <p:spPr>
          <a:xfrm>
            <a:off x="5783751" y="3485451"/>
            <a:ext cx="1330930" cy="0"/>
          </a:xfrm>
          <a:prstGeom prst="line">
            <a:avLst/>
          </a:prstGeom>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2510A32E-CBD6-965F-CB5D-765B5CA24AC5}"/>
              </a:ext>
            </a:extLst>
          </p:cNvPr>
          <p:cNvSpPr txBox="1"/>
          <p:nvPr/>
        </p:nvSpPr>
        <p:spPr>
          <a:xfrm>
            <a:off x="4771086" y="3456306"/>
            <a:ext cx="983731" cy="289441"/>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ACK DEST</a:t>
            </a:r>
            <a:endParaRPr lang="en-US" sz="1000" b="1" dirty="0">
              <a:solidFill>
                <a:srgbClr val="00B0F0"/>
              </a:solidFill>
              <a:latin typeface="Monaco" pitchFamily="2" charset="77"/>
            </a:endParaRPr>
          </a:p>
        </p:txBody>
      </p:sp>
      <p:cxnSp>
        <p:nvCxnSpPr>
          <p:cNvPr id="98" name="Straight Connector 97">
            <a:extLst>
              <a:ext uri="{FF2B5EF4-FFF2-40B4-BE49-F238E27FC236}">
                <a16:creationId xmlns:a16="http://schemas.microsoft.com/office/drawing/2014/main" id="{23AC5AEB-3AA2-C36F-8112-A5C606D27BDA}"/>
              </a:ext>
            </a:extLst>
          </p:cNvPr>
          <p:cNvCxnSpPr/>
          <p:nvPr/>
        </p:nvCxnSpPr>
        <p:spPr>
          <a:xfrm>
            <a:off x="1790959" y="3485451"/>
            <a:ext cx="1330930" cy="0"/>
          </a:xfrm>
          <a:prstGeom prst="line">
            <a:avLst/>
          </a:prstGeom>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CE8B4078-ECD2-09CE-BD65-8F01AE0EB5F9}"/>
              </a:ext>
            </a:extLst>
          </p:cNvPr>
          <p:cNvSpPr/>
          <p:nvPr/>
        </p:nvSpPr>
        <p:spPr>
          <a:xfrm>
            <a:off x="3382289" y="3525717"/>
            <a:ext cx="462932" cy="173577"/>
          </a:xfrm>
          <a:prstGeom prst="rect">
            <a:avLst/>
          </a:prstGeom>
          <a:solidFill>
            <a:srgbClr val="00B0F0"/>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Tree>
    <p:extLst>
      <p:ext uri="{BB962C8B-B14F-4D97-AF65-F5344CB8AC3E}">
        <p14:creationId xmlns:p14="http://schemas.microsoft.com/office/powerpoint/2010/main" val="3389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88889E-6 4.81481E-6 L -0.27812 0.31481 " pathEditMode="relative" rAng="0" ptsTypes="AA">
                                      <p:cBhvr>
                                        <p:cTn id="6" dur="2000" fill="hold"/>
                                        <p:tgtEl>
                                          <p:spTgt spid="71"/>
                                        </p:tgtEl>
                                        <p:attrNameLst>
                                          <p:attrName>ppt_x</p:attrName>
                                          <p:attrName>ppt_y</p:attrName>
                                        </p:attrNameLst>
                                      </p:cBhvr>
                                      <p:rCtr x="-13906" y="15741"/>
                                    </p:animMotion>
                                  </p:childTnLst>
                                </p:cTn>
                              </p:par>
                            </p:childTnLst>
                          </p:cTn>
                        </p:par>
                        <p:par>
                          <p:cTn id="7" fill="hold">
                            <p:stCondLst>
                              <p:cond delay="2000"/>
                            </p:stCondLst>
                            <p:childTnLst>
                              <p:par>
                                <p:cTn id="8" presetID="16" presetClass="entr" presetSubtype="37" fill="hold" grpId="0" nodeType="after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arn(outVertical)">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500"/>
                                        <p:tgtEl>
                                          <p:spTgt spid="71"/>
                                        </p:tgtEl>
                                      </p:cBhvr>
                                    </p:animEffect>
                                    <p:set>
                                      <p:cBhvr>
                                        <p:cTn id="15" dur="1" fill="hold">
                                          <p:stCondLst>
                                            <p:cond delay="499"/>
                                          </p:stCondLst>
                                        </p:cTn>
                                        <p:tgtEl>
                                          <p:spTgt spid="7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par>
                          <p:cTn id="26" fill="hold">
                            <p:stCondLst>
                              <p:cond delay="500"/>
                            </p:stCondLst>
                            <p:childTnLst>
                              <p:par>
                                <p:cTn id="27" presetID="37" presetClass="path" presetSubtype="0" accel="50000" decel="50000" fill="hold" grpId="1" nodeType="afterEffect">
                                  <p:stCondLst>
                                    <p:cond delay="0"/>
                                  </p:stCondLst>
                                  <p:childTnLst>
                                    <p:animMotion origin="layout" path="M 1.11111E-6 -0.00093 L 0.0493 -0.07686 C 0.05972 -0.09383 0.07517 -0.10309 0.09132 -0.10309 C 0.10972 -0.10309 0.12448 -0.09383 0.13489 -0.07686 L 0.18437 -0.00093 " pathEditMode="relative" rAng="0" ptsTypes="AAAAA">
                                      <p:cBhvr>
                                        <p:cTn id="28" dur="2000" fill="hold"/>
                                        <p:tgtEl>
                                          <p:spTgt spid="93"/>
                                        </p:tgtEl>
                                        <p:attrNameLst>
                                          <p:attrName>ppt_x</p:attrName>
                                          <p:attrName>ppt_y</p:attrName>
                                        </p:attrNameLst>
                                      </p:cBhvr>
                                      <p:rCtr x="9219" y="-5123"/>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2" nodeType="clickEffect">
                                  <p:stCondLst>
                                    <p:cond delay="0"/>
                                  </p:stCondLst>
                                  <p:childTnLst>
                                    <p:animMotion origin="layout" path="M 0.18437 -0.00093 L 0.22795 0.13642 " pathEditMode="relative" rAng="0" ptsTypes="AA">
                                      <p:cBhvr>
                                        <p:cTn id="32" dur="2000" fill="hold"/>
                                        <p:tgtEl>
                                          <p:spTgt spid="93"/>
                                        </p:tgtEl>
                                        <p:attrNameLst>
                                          <p:attrName>ppt_x</p:attrName>
                                          <p:attrName>ppt_y</p:attrName>
                                        </p:attrNameLst>
                                      </p:cBhvr>
                                      <p:rCtr x="2170" y="6852"/>
                                    </p:animMotion>
                                  </p:childTnLst>
                                </p:cTn>
                              </p:par>
                            </p:childTnLst>
                          </p:cTn>
                        </p:par>
                        <p:par>
                          <p:cTn id="33" fill="hold">
                            <p:stCondLst>
                              <p:cond delay="2000"/>
                            </p:stCondLst>
                            <p:childTnLst>
                              <p:par>
                                <p:cTn id="34" presetID="1" presetClass="exit" presetSubtype="0" fill="hold" grpId="3" nodeType="afterEffect">
                                  <p:stCondLst>
                                    <p:cond delay="0"/>
                                  </p:stCondLst>
                                  <p:childTnLst>
                                    <p:set>
                                      <p:cBhvr>
                                        <p:cTn id="35" dur="1" fill="hold">
                                          <p:stCondLst>
                                            <p:cond delay="0"/>
                                          </p:stCondLst>
                                        </p:cTn>
                                        <p:tgtEl>
                                          <p:spTgt spid="93"/>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childTnLst>
                                </p:cTn>
                              </p:par>
                            </p:childTnLst>
                          </p:cTn>
                        </p:par>
                        <p:par>
                          <p:cTn id="38" fill="hold">
                            <p:stCondLst>
                              <p:cond delay="2000"/>
                            </p:stCondLst>
                            <p:childTnLst>
                              <p:par>
                                <p:cTn id="39" presetID="1" presetClass="exit"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hidden"/>
                                      </p:to>
                                    </p:se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500"/>
                                        <p:tgtEl>
                                          <p:spTgt spid="9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childTnLst>
                          </p:cTn>
                        </p:par>
                        <p:par>
                          <p:cTn id="50" fill="hold">
                            <p:stCondLst>
                              <p:cond delay="500"/>
                            </p:stCondLst>
                            <p:childTnLst>
                              <p:par>
                                <p:cTn id="51" presetID="37" presetClass="path" presetSubtype="0" accel="50000" decel="50000" fill="hold" grpId="1" nodeType="afterEffect">
                                  <p:stCondLst>
                                    <p:cond delay="0"/>
                                  </p:stCondLst>
                                  <p:childTnLst>
                                    <p:animMotion origin="layout" path="M 0.00399 0 L -0.04497 -0.07438 C -0.05521 -0.09105 -0.07031 -0.1 -0.08629 -0.1 C -0.10452 -0.1 -0.11893 -0.09105 -0.12917 -0.07438 L -0.17778 0 " pathEditMode="relative" rAng="0" ptsTypes="AAAAA">
                                      <p:cBhvr>
                                        <p:cTn id="52" dur="2000" fill="hold"/>
                                        <p:tgtEl>
                                          <p:spTgt spid="97"/>
                                        </p:tgtEl>
                                        <p:attrNameLst>
                                          <p:attrName>ppt_x</p:attrName>
                                          <p:attrName>ppt_y</p:attrName>
                                        </p:attrNameLst>
                                      </p:cBhvr>
                                      <p:rCtr x="-9097" y="-5000"/>
                                    </p:animMotion>
                                  </p:childTnLst>
                                </p:cTn>
                              </p:par>
                            </p:childTnLst>
                          </p:cTn>
                        </p:par>
                        <p:par>
                          <p:cTn id="53" fill="hold">
                            <p:stCondLst>
                              <p:cond delay="2500"/>
                            </p:stCondLst>
                            <p:childTnLst>
                              <p:par>
                                <p:cTn id="54" presetID="10" presetClass="exit" presetSubtype="0" fill="hold" grpId="2" nodeType="afterEffect">
                                  <p:stCondLst>
                                    <p:cond delay="0"/>
                                  </p:stCondLst>
                                  <p:childTnLst>
                                    <p:animEffect transition="out" filter="fade">
                                      <p:cBhvr>
                                        <p:cTn id="55" dur="500"/>
                                        <p:tgtEl>
                                          <p:spTgt spid="97"/>
                                        </p:tgtEl>
                                      </p:cBhvr>
                                    </p:animEffect>
                                    <p:set>
                                      <p:cBhvr>
                                        <p:cTn id="56" dur="1" fill="hold">
                                          <p:stCondLst>
                                            <p:cond delay="499"/>
                                          </p:stCondLst>
                                        </p:cTn>
                                        <p:tgtEl>
                                          <p:spTgt spid="97"/>
                                        </p:tgtEl>
                                        <p:attrNameLst>
                                          <p:attrName>style.visibility</p:attrName>
                                        </p:attrNameLst>
                                      </p:cBhvr>
                                      <p:to>
                                        <p:strVal val="hidden"/>
                                      </p:to>
                                    </p:se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wipe(left)">
                                      <p:cBhvr>
                                        <p:cTn id="60" dur="500"/>
                                        <p:tgtEl>
                                          <p:spTgt spid="9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90"/>
                                        </p:tgtEl>
                                      </p:cBhvr>
                                    </p:animEffect>
                                    <p:set>
                                      <p:cBhvr>
                                        <p:cTn id="65" dur="1" fill="hold">
                                          <p:stCondLst>
                                            <p:cond delay="499"/>
                                          </p:stCondLst>
                                        </p:cTn>
                                        <p:tgtEl>
                                          <p:spTgt spid="90"/>
                                        </p:tgtEl>
                                        <p:attrNameLst>
                                          <p:attrName>style.visibility</p:attrName>
                                        </p:attrNameLst>
                                      </p:cBhvr>
                                      <p:to>
                                        <p:strVal val="hidden"/>
                                      </p:to>
                                    </p:se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childTnLst>
                          </p:cTn>
                        </p:par>
                        <p:par>
                          <p:cTn id="69" fill="hold">
                            <p:stCondLst>
                              <p:cond delay="500"/>
                            </p:stCondLst>
                            <p:childTnLst>
                              <p:par>
                                <p:cTn id="70" presetID="42" presetClass="path" presetSubtype="0" accel="50000" decel="50000" fill="hold" grpId="1" nodeType="afterEffect">
                                  <p:stCondLst>
                                    <p:cond delay="0"/>
                                  </p:stCondLst>
                                  <p:childTnLst>
                                    <p:animMotion origin="layout" path="M 1.11111E-6 -4.93827E-7 L 0.04444 0.13827 " pathEditMode="relative" rAng="0" ptsTypes="AA">
                                      <p:cBhvr>
                                        <p:cTn id="71" dur="2000" fill="hold"/>
                                        <p:tgtEl>
                                          <p:spTgt spid="99"/>
                                        </p:tgtEl>
                                        <p:attrNameLst>
                                          <p:attrName>ppt_x</p:attrName>
                                          <p:attrName>ppt_y</p:attrName>
                                        </p:attrNameLst>
                                      </p:cBhvr>
                                      <p:rCtr x="2222" y="6914"/>
                                    </p:animMotion>
                                  </p:childTnLst>
                                </p:cTn>
                              </p:par>
                            </p:childTnLst>
                          </p:cTn>
                        </p:par>
                        <p:par>
                          <p:cTn id="72" fill="hold">
                            <p:stCondLst>
                              <p:cond delay="2500"/>
                            </p:stCondLst>
                            <p:childTnLst>
                              <p:par>
                                <p:cTn id="73" presetID="1" presetClass="exit" presetSubtype="0" fill="hold" grpId="0" nodeType="afterEffect">
                                  <p:stCondLst>
                                    <p:cond delay="0"/>
                                  </p:stCondLst>
                                  <p:childTnLst>
                                    <p:set>
                                      <p:cBhvr>
                                        <p:cTn id="74"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71" grpId="1" animBg="1"/>
      <p:bldP spid="71" grpId="2" animBg="1"/>
      <p:bldP spid="90" grpId="0" animBg="1"/>
      <p:bldP spid="90" grpId="1" animBg="1"/>
      <p:bldP spid="91" grpId="0" animBg="1"/>
      <p:bldP spid="91" grpId="1" animBg="1"/>
      <p:bldP spid="93" grpId="0" animBg="1"/>
      <p:bldP spid="93" grpId="1" animBg="1"/>
      <p:bldP spid="93" grpId="2" animBg="1"/>
      <p:bldP spid="93" grpId="3" animBg="1"/>
      <p:bldP spid="94" grpId="0" animBg="1"/>
      <p:bldP spid="97" grpId="0" animBg="1"/>
      <p:bldP spid="97" grpId="1" animBg="1"/>
      <p:bldP spid="97" grpId="2" animBg="1"/>
      <p:bldP spid="99" grpId="0" animBg="1"/>
      <p:bldP spid="9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operation: Write destination</a:t>
            </a:r>
            <a:endParaRPr lang="en-US" baseline="30000" dirty="0"/>
          </a:p>
        </p:txBody>
      </p:sp>
      <p:sp>
        <p:nvSpPr>
          <p:cNvPr id="2" name="Rounded Rectangle 1">
            <a:extLst>
              <a:ext uri="{FF2B5EF4-FFF2-40B4-BE49-F238E27FC236}">
                <a16:creationId xmlns:a16="http://schemas.microsoft.com/office/drawing/2014/main" id="{9D4FD943-AA82-34F2-1B77-CFDD40DA95D4}"/>
              </a:ext>
            </a:extLst>
          </p:cNvPr>
          <p:cNvSpPr/>
          <p:nvPr/>
        </p:nvSpPr>
        <p:spPr>
          <a:xfrm>
            <a:off x="231175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3" name="Rectangle 2">
            <a:extLst>
              <a:ext uri="{FF2B5EF4-FFF2-40B4-BE49-F238E27FC236}">
                <a16:creationId xmlns:a16="http://schemas.microsoft.com/office/drawing/2014/main" id="{9F7DED9B-120C-1CCE-0C47-EFC37642B116}"/>
              </a:ext>
            </a:extLst>
          </p:cNvPr>
          <p:cNvSpPr/>
          <p:nvPr/>
        </p:nvSpPr>
        <p:spPr>
          <a:xfrm>
            <a:off x="2800198" y="2380298"/>
            <a:ext cx="3356260" cy="347155"/>
          </a:xfrm>
          <a:prstGeom prst="rect">
            <a:avLst/>
          </a:prstGeom>
          <a:gradFill>
            <a:gsLst>
              <a:gs pos="0">
                <a:srgbClr val="F8CECC"/>
              </a:gs>
              <a:gs pos="50000">
                <a:srgbClr val="FBE6E5"/>
              </a:gs>
              <a:gs pos="100000">
                <a:srgbClr val="FFFFFF"/>
              </a:gs>
            </a:gsLst>
            <a:lin ang="16200000" scaled="1"/>
          </a:gradFill>
          <a:ln w="5781" cap="flat">
            <a:solidFill>
              <a:srgbClr val="B85450"/>
            </a:solidFill>
            <a:prstDash val="solid"/>
            <a:miter/>
          </a:ln>
          <a:effectLst/>
        </p:spPr>
        <p:txBody>
          <a:bodyPr rtlCol="0" anchor="ctr"/>
          <a:lstStyle/>
          <a:p>
            <a:pPr algn="ctr"/>
            <a:r>
              <a:rPr lang="en-US" sz="1600" b="1" dirty="0"/>
              <a:t>Last-level $</a:t>
            </a:r>
          </a:p>
        </p:txBody>
      </p:sp>
      <p:sp>
        <p:nvSpPr>
          <p:cNvPr id="4" name="Rectangle 3">
            <a:extLst>
              <a:ext uri="{FF2B5EF4-FFF2-40B4-BE49-F238E27FC236}">
                <a16:creationId xmlns:a16="http://schemas.microsoft.com/office/drawing/2014/main" id="{ACDABCA2-C404-908C-E075-15E07A0AEBB4}"/>
              </a:ext>
            </a:extLst>
          </p:cNvPr>
          <p:cNvSpPr/>
          <p:nvPr/>
        </p:nvSpPr>
        <p:spPr>
          <a:xfrm>
            <a:off x="2311758" y="2906860"/>
            <a:ext cx="4339991" cy="289296"/>
          </a:xfrm>
          <a:prstGeom prst="rect">
            <a:avLst/>
          </a:prstGeom>
          <a:gradFill>
            <a:gsLst>
              <a:gs pos="0">
                <a:srgbClr val="D5E8D4"/>
              </a:gs>
              <a:gs pos="50000">
                <a:srgbClr val="EAF3E9"/>
              </a:gs>
              <a:gs pos="100000">
                <a:srgbClr val="FFFFFF"/>
              </a:gs>
            </a:gsLst>
            <a:lin ang="16200000" scaled="1"/>
          </a:gradFill>
          <a:ln w="964" cap="flat">
            <a:noFill/>
            <a:prstDash val="solid"/>
            <a:miter/>
          </a:ln>
          <a:effectLst/>
        </p:spPr>
        <p:txBody>
          <a:bodyPr rtlCol="0" anchor="ctr"/>
          <a:lstStyle/>
          <a:p>
            <a:pPr algn="ctr"/>
            <a:r>
              <a:rPr lang="en-US" sz="1600" b="1" dirty="0"/>
              <a:t>Interconnect</a:t>
            </a:r>
          </a:p>
        </p:txBody>
      </p:sp>
      <p:sp>
        <p:nvSpPr>
          <p:cNvPr id="6" name="Freeform 5">
            <a:extLst>
              <a:ext uri="{FF2B5EF4-FFF2-40B4-BE49-F238E27FC236}">
                <a16:creationId xmlns:a16="http://schemas.microsoft.com/office/drawing/2014/main" id="{2C501EBE-C9AE-D090-9181-27A114CECEF9}"/>
              </a:ext>
            </a:extLst>
          </p:cNvPr>
          <p:cNvSpPr/>
          <p:nvPr/>
        </p:nvSpPr>
        <p:spPr>
          <a:xfrm>
            <a:off x="2311758" y="2906860"/>
            <a:ext cx="4339991" cy="289296"/>
          </a:xfrm>
          <a:custGeom>
            <a:avLst/>
            <a:gdLst>
              <a:gd name="connsiteX0" fmla="*/ 0 w 4339991"/>
              <a:gd name="connsiteY0" fmla="*/ 0 h 289296"/>
              <a:gd name="connsiteX1" fmla="*/ 4339992 w 4339991"/>
              <a:gd name="connsiteY1" fmla="*/ 0 h 289296"/>
              <a:gd name="connsiteX2" fmla="*/ 4339992 w 4339991"/>
              <a:gd name="connsiteY2" fmla="*/ 289296 h 289296"/>
              <a:gd name="connsiteX3" fmla="*/ 0 w 4339991"/>
              <a:gd name="connsiteY3" fmla="*/ 289296 h 289296"/>
            </a:gdLst>
            <a:ahLst/>
            <a:cxnLst>
              <a:cxn ang="0">
                <a:pos x="connsiteX0" y="connsiteY0"/>
              </a:cxn>
              <a:cxn ang="0">
                <a:pos x="connsiteX1" y="connsiteY1"/>
              </a:cxn>
              <a:cxn ang="0">
                <a:pos x="connsiteX2" y="connsiteY2"/>
              </a:cxn>
              <a:cxn ang="0">
                <a:pos x="connsiteX3" y="connsiteY3"/>
              </a:cxn>
            </a:cxnLst>
            <a:rect l="l" t="t" r="r" b="b"/>
            <a:pathLst>
              <a:path w="4339991" h="289296">
                <a:moveTo>
                  <a:pt x="0" y="0"/>
                </a:moveTo>
                <a:lnTo>
                  <a:pt x="4339992" y="0"/>
                </a:lnTo>
                <a:moveTo>
                  <a:pt x="4339992" y="289296"/>
                </a:moveTo>
                <a:lnTo>
                  <a:pt x="0" y="289296"/>
                </a:lnTo>
              </a:path>
            </a:pathLst>
          </a:custGeom>
          <a:noFill/>
          <a:ln w="5781" cap="sq">
            <a:solidFill>
              <a:srgbClr val="000000"/>
            </a:solidFill>
            <a:prstDash val="solid"/>
            <a:miter/>
          </a:ln>
          <a:effectLst/>
        </p:spPr>
        <p:txBody>
          <a:bodyPr rtlCol="0" anchor="ctr"/>
          <a:lstStyle/>
          <a:p>
            <a:endParaRPr lang="en-US"/>
          </a:p>
        </p:txBody>
      </p:sp>
      <p:sp>
        <p:nvSpPr>
          <p:cNvPr id="7" name="Rectangle 6">
            <a:extLst>
              <a:ext uri="{FF2B5EF4-FFF2-40B4-BE49-F238E27FC236}">
                <a16:creationId xmlns:a16="http://schemas.microsoft.com/office/drawing/2014/main" id="{8D8C6810-5E6E-6BCE-3051-672EEAE55257}"/>
              </a:ext>
            </a:extLst>
          </p:cNvPr>
          <p:cNvSpPr/>
          <p:nvPr/>
        </p:nvSpPr>
        <p:spPr>
          <a:xfrm>
            <a:off x="317975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8" name="Rectangle 7">
            <a:extLst>
              <a:ext uri="{FF2B5EF4-FFF2-40B4-BE49-F238E27FC236}">
                <a16:creationId xmlns:a16="http://schemas.microsoft.com/office/drawing/2014/main" id="{ABE0CFB8-8D7B-4ED3-F25E-B1C507DD9581}"/>
              </a:ext>
            </a:extLst>
          </p:cNvPr>
          <p:cNvSpPr/>
          <p:nvPr/>
        </p:nvSpPr>
        <p:spPr>
          <a:xfrm>
            <a:off x="4857886" y="3369734"/>
            <a:ext cx="867998" cy="462874"/>
          </a:xfrm>
          <a:prstGeom prst="rect">
            <a:avLst/>
          </a:prstGeom>
          <a:solidFill>
            <a:srgbClr val="FFFFFF"/>
          </a:solidFill>
          <a:ln w="5781" cap="flat">
            <a:solidFill>
              <a:srgbClr val="000000"/>
            </a:solidFill>
            <a:prstDash val="solid"/>
            <a:miter/>
          </a:ln>
          <a:effectLst/>
        </p:spPr>
        <p:txBody>
          <a:bodyPr rtlCol="0" anchor="ctr"/>
          <a:lstStyle/>
          <a:p>
            <a:pPr algn="ctr"/>
            <a:r>
              <a:rPr lang="en-US" sz="1200" b="1" dirty="0"/>
              <a:t>Memory controller</a:t>
            </a:r>
          </a:p>
        </p:txBody>
      </p:sp>
      <p:sp>
        <p:nvSpPr>
          <p:cNvPr id="9" name="Rectangle 8">
            <a:extLst>
              <a:ext uri="{FF2B5EF4-FFF2-40B4-BE49-F238E27FC236}">
                <a16:creationId xmlns:a16="http://schemas.microsoft.com/office/drawing/2014/main" id="{43F0B129-2205-DEBE-68DA-87671EA0C36B}"/>
              </a:ext>
            </a:extLst>
          </p:cNvPr>
          <p:cNvSpPr/>
          <p:nvPr/>
        </p:nvSpPr>
        <p:spPr>
          <a:xfrm>
            <a:off x="297722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0" name="Rectangle 9">
            <a:extLst>
              <a:ext uri="{FF2B5EF4-FFF2-40B4-BE49-F238E27FC236}">
                <a16:creationId xmlns:a16="http://schemas.microsoft.com/office/drawing/2014/main" id="{52F8FECE-6BCF-0C9B-B738-28F20E86250E}"/>
              </a:ext>
            </a:extLst>
          </p:cNvPr>
          <p:cNvSpPr/>
          <p:nvPr/>
        </p:nvSpPr>
        <p:spPr>
          <a:xfrm>
            <a:off x="4655353" y="3948327"/>
            <a:ext cx="1273064" cy="462874"/>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1600" b="1" dirty="0"/>
              <a:t>Memory</a:t>
            </a:r>
          </a:p>
        </p:txBody>
      </p:sp>
      <p:sp>
        <p:nvSpPr>
          <p:cNvPr id="11" name="Rounded Rectangle 10">
            <a:extLst>
              <a:ext uri="{FF2B5EF4-FFF2-40B4-BE49-F238E27FC236}">
                <a16:creationId xmlns:a16="http://schemas.microsoft.com/office/drawing/2014/main" id="{B674834B-09A6-3BFD-08E7-07AEE764E129}"/>
              </a:ext>
            </a:extLst>
          </p:cNvPr>
          <p:cNvSpPr/>
          <p:nvPr/>
        </p:nvSpPr>
        <p:spPr>
          <a:xfrm>
            <a:off x="398988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sp>
        <p:nvSpPr>
          <p:cNvPr id="12" name="Rounded Rectangle 11">
            <a:extLst>
              <a:ext uri="{FF2B5EF4-FFF2-40B4-BE49-F238E27FC236}">
                <a16:creationId xmlns:a16="http://schemas.microsoft.com/office/drawing/2014/main" id="{D489A42F-1C75-F75D-5B92-2D54515300FC}"/>
              </a:ext>
            </a:extLst>
          </p:cNvPr>
          <p:cNvSpPr/>
          <p:nvPr/>
        </p:nvSpPr>
        <p:spPr>
          <a:xfrm>
            <a:off x="5668018" y="1807534"/>
            <a:ext cx="983731" cy="347155"/>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1600" b="1" dirty="0"/>
              <a:t>Core</a:t>
            </a:r>
          </a:p>
        </p:txBody>
      </p:sp>
      <p:grpSp>
        <p:nvGrpSpPr>
          <p:cNvPr id="13" name="Group 12">
            <a:extLst>
              <a:ext uri="{FF2B5EF4-FFF2-40B4-BE49-F238E27FC236}">
                <a16:creationId xmlns:a16="http://schemas.microsoft.com/office/drawing/2014/main" id="{80563B82-CF19-B122-0645-C7CE238E1DFD}"/>
              </a:ext>
            </a:extLst>
          </p:cNvPr>
          <p:cNvGrpSpPr/>
          <p:nvPr/>
        </p:nvGrpSpPr>
        <p:grpSpPr>
          <a:xfrm>
            <a:off x="5783751" y="3254016"/>
            <a:ext cx="1330930" cy="636451"/>
            <a:chOff x="5783751" y="3254016"/>
            <a:chExt cx="1330930" cy="636451"/>
          </a:xfrm>
        </p:grpSpPr>
        <p:sp>
          <p:nvSpPr>
            <p:cNvPr id="14" name="Rectangle 13">
              <a:extLst>
                <a:ext uri="{FF2B5EF4-FFF2-40B4-BE49-F238E27FC236}">
                  <a16:creationId xmlns:a16="http://schemas.microsoft.com/office/drawing/2014/main" id="{C43501B8-AEE8-506F-6660-EA856E701E2F}"/>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15" name="Rectangle 14">
              <a:extLst>
                <a:ext uri="{FF2B5EF4-FFF2-40B4-BE49-F238E27FC236}">
                  <a16:creationId xmlns:a16="http://schemas.microsoft.com/office/drawing/2014/main" id="{58E7068E-8EA0-B3BF-68A0-A359075DCE2A}"/>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BBBA54CF-AFF9-6529-5788-C5FA64239FC1}"/>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325FBE06-2530-7502-4E81-3C1E5DE0E081}"/>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8" name="Rectangle 17">
              <a:extLst>
                <a:ext uri="{FF2B5EF4-FFF2-40B4-BE49-F238E27FC236}">
                  <a16:creationId xmlns:a16="http://schemas.microsoft.com/office/drawing/2014/main" id="{4DC3020D-940A-266B-577B-6FEF5AC5B129}"/>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B392FDA6-180A-C3CF-F39C-B127F693EF4B}"/>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2869D18D-C8D8-1F2A-A62C-B94845534629}"/>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94E9B355-1BAA-6A29-8E87-FD4430C1914C}"/>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2" name="Rectangle 21">
              <a:extLst>
                <a:ext uri="{FF2B5EF4-FFF2-40B4-BE49-F238E27FC236}">
                  <a16:creationId xmlns:a16="http://schemas.microsoft.com/office/drawing/2014/main" id="{10D6AC80-60F3-64FC-9777-DD53C62AA899}"/>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8CCDE4A4-BE0F-1699-F746-22AE343EBF6C}"/>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4" name="Rectangle 23">
              <a:extLst>
                <a:ext uri="{FF2B5EF4-FFF2-40B4-BE49-F238E27FC236}">
                  <a16:creationId xmlns:a16="http://schemas.microsoft.com/office/drawing/2014/main" id="{6DA897BD-BF0F-1BFE-EBDA-68955B419277}"/>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C4A49EF8-11BB-81F8-FE34-F7F91A16EFCE}"/>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6" name="Rectangle 25">
              <a:extLst>
                <a:ext uri="{FF2B5EF4-FFF2-40B4-BE49-F238E27FC236}">
                  <a16:creationId xmlns:a16="http://schemas.microsoft.com/office/drawing/2014/main" id="{6E923074-FC0F-4201-E3F4-591B5D0660A0}"/>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35CE994F-F36D-2A18-E1C8-83D55C10B593}"/>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289BD35D-16F9-F04A-61E1-4FE838CF4F6D}"/>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29" name="Rectangle 28">
              <a:extLst>
                <a:ext uri="{FF2B5EF4-FFF2-40B4-BE49-F238E27FC236}">
                  <a16:creationId xmlns:a16="http://schemas.microsoft.com/office/drawing/2014/main" id="{663098F7-EF97-2972-32CD-28926BCDD829}"/>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30" name="Rectangle 29">
              <a:extLst>
                <a:ext uri="{FF2B5EF4-FFF2-40B4-BE49-F238E27FC236}">
                  <a16:creationId xmlns:a16="http://schemas.microsoft.com/office/drawing/2014/main" id="{5DD4F4FC-6DFB-152F-2889-BEBA07C57A53}"/>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31" name="Elbow Connector 30">
            <a:extLst>
              <a:ext uri="{FF2B5EF4-FFF2-40B4-BE49-F238E27FC236}">
                <a16:creationId xmlns:a16="http://schemas.microsoft.com/office/drawing/2014/main" id="{50C94B29-45AF-DEA9-6259-774595866E69}"/>
              </a:ext>
            </a:extLst>
          </p:cNvPr>
          <p:cNvCxnSpPr>
            <a:stCxn id="2" idx="2"/>
            <a:endCxn id="3" idx="0"/>
          </p:cNvCxnSpPr>
          <p:nvPr/>
        </p:nvCxnSpPr>
        <p:spPr>
          <a:xfrm rot="16200000" flipH="1">
            <a:off x="3528172" y="1430141"/>
            <a:ext cx="225609" cy="1674704"/>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471F322-BA44-6F4C-77AA-DE25E661016C}"/>
              </a:ext>
            </a:extLst>
          </p:cNvPr>
          <p:cNvCxnSpPr>
            <a:stCxn id="11" idx="2"/>
            <a:endCxn id="3" idx="0"/>
          </p:cNvCxnSpPr>
          <p:nvPr/>
        </p:nvCxnSpPr>
        <p:spPr>
          <a:xfrm flipH="1">
            <a:off x="4478328" y="2154689"/>
            <a:ext cx="3426" cy="2256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35DFF8B8-54AF-D9E4-FCBE-EC2F2C97CA42}"/>
              </a:ext>
            </a:extLst>
          </p:cNvPr>
          <p:cNvCxnSpPr>
            <a:stCxn id="12" idx="2"/>
            <a:endCxn id="3" idx="0"/>
          </p:cNvCxnSpPr>
          <p:nvPr/>
        </p:nvCxnSpPr>
        <p:spPr>
          <a:xfrm rot="5400000">
            <a:off x="5206302" y="1426715"/>
            <a:ext cx="225609" cy="1681556"/>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76FBF5D-EABB-68F0-072A-D8782BFDEEAD}"/>
              </a:ext>
            </a:extLst>
          </p:cNvPr>
          <p:cNvCxnSpPr>
            <a:stCxn id="3" idx="2"/>
            <a:endCxn id="4" idx="0"/>
          </p:cNvCxnSpPr>
          <p:nvPr/>
        </p:nvCxnSpPr>
        <p:spPr>
          <a:xfrm>
            <a:off x="4478328" y="2727453"/>
            <a:ext cx="3426" cy="179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34">
            <a:extLst>
              <a:ext uri="{FF2B5EF4-FFF2-40B4-BE49-F238E27FC236}">
                <a16:creationId xmlns:a16="http://schemas.microsoft.com/office/drawing/2014/main" id="{7DA2124A-A878-F70B-CFCE-9464D236E040}"/>
              </a:ext>
            </a:extLst>
          </p:cNvPr>
          <p:cNvCxnSpPr>
            <a:cxnSpLocks/>
            <a:stCxn id="4" idx="2"/>
            <a:endCxn id="7" idx="0"/>
          </p:cNvCxnSpPr>
          <p:nvPr/>
        </p:nvCxnSpPr>
        <p:spPr>
          <a:xfrm rot="5400000">
            <a:off x="3960966" y="2848946"/>
            <a:ext cx="173578" cy="867999"/>
          </a:xfrm>
          <a:prstGeom prst="bentConnector3">
            <a:avLst>
              <a:gd name="adj1" fmla="val 3511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6" name="Elbow Connector 35">
            <a:extLst>
              <a:ext uri="{FF2B5EF4-FFF2-40B4-BE49-F238E27FC236}">
                <a16:creationId xmlns:a16="http://schemas.microsoft.com/office/drawing/2014/main" id="{743C89E0-685A-2013-F4C9-0C38A87287F2}"/>
              </a:ext>
            </a:extLst>
          </p:cNvPr>
          <p:cNvCxnSpPr>
            <a:cxnSpLocks/>
            <a:stCxn id="4" idx="2"/>
            <a:endCxn id="8" idx="0"/>
          </p:cNvCxnSpPr>
          <p:nvPr/>
        </p:nvCxnSpPr>
        <p:spPr>
          <a:xfrm rot="16200000" flipH="1">
            <a:off x="4800030" y="2877879"/>
            <a:ext cx="173578" cy="810131"/>
          </a:xfrm>
          <a:prstGeom prst="bentConnector3">
            <a:avLst>
              <a:gd name="adj1" fmla="val 35119"/>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19978C4E-0CC1-D363-506D-1001994F3468}"/>
              </a:ext>
            </a:extLst>
          </p:cNvPr>
          <p:cNvGrpSpPr/>
          <p:nvPr/>
        </p:nvGrpSpPr>
        <p:grpSpPr>
          <a:xfrm>
            <a:off x="1790959" y="3254016"/>
            <a:ext cx="1330930" cy="636451"/>
            <a:chOff x="5783751" y="3254016"/>
            <a:chExt cx="1330930" cy="636451"/>
          </a:xfrm>
        </p:grpSpPr>
        <p:sp>
          <p:nvSpPr>
            <p:cNvPr id="38" name="Rectangle 37">
              <a:extLst>
                <a:ext uri="{FF2B5EF4-FFF2-40B4-BE49-F238E27FC236}">
                  <a16:creationId xmlns:a16="http://schemas.microsoft.com/office/drawing/2014/main" id="{A0797E58-7FA8-B21F-5432-347F79661BB1}"/>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050" b="1" dirty="0"/>
                <a:t>Copy Tracking Table</a:t>
              </a:r>
            </a:p>
          </p:txBody>
        </p:sp>
        <p:sp>
          <p:nvSpPr>
            <p:cNvPr id="39" name="Rectangle 38">
              <a:extLst>
                <a:ext uri="{FF2B5EF4-FFF2-40B4-BE49-F238E27FC236}">
                  <a16:creationId xmlns:a16="http://schemas.microsoft.com/office/drawing/2014/main" id="{EC863979-4997-EBC1-C978-449CA9B1C3B7}"/>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0" name="Rectangle 39">
              <a:extLst>
                <a:ext uri="{FF2B5EF4-FFF2-40B4-BE49-F238E27FC236}">
                  <a16:creationId xmlns:a16="http://schemas.microsoft.com/office/drawing/2014/main" id="{4F4260AF-81B1-1D39-3C70-BB06BD5B81DC}"/>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1" name="Rectangle 40">
              <a:extLst>
                <a:ext uri="{FF2B5EF4-FFF2-40B4-BE49-F238E27FC236}">
                  <a16:creationId xmlns:a16="http://schemas.microsoft.com/office/drawing/2014/main" id="{CF730D21-E70A-5E86-190E-4EB17536F13D}"/>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2" name="Rectangle 41">
              <a:extLst>
                <a:ext uri="{FF2B5EF4-FFF2-40B4-BE49-F238E27FC236}">
                  <a16:creationId xmlns:a16="http://schemas.microsoft.com/office/drawing/2014/main" id="{B49531A1-7A72-2F87-31CC-BF9242F89831}"/>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3" name="Rectangle 42">
              <a:extLst>
                <a:ext uri="{FF2B5EF4-FFF2-40B4-BE49-F238E27FC236}">
                  <a16:creationId xmlns:a16="http://schemas.microsoft.com/office/drawing/2014/main" id="{D47A5629-9A4F-0A12-C958-12F03C53AF5B}"/>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4" name="Rectangle 43">
              <a:extLst>
                <a:ext uri="{FF2B5EF4-FFF2-40B4-BE49-F238E27FC236}">
                  <a16:creationId xmlns:a16="http://schemas.microsoft.com/office/drawing/2014/main" id="{5EED4CD4-BE2F-231F-FF4B-82EFC18F1847}"/>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5" name="Rectangle 44">
              <a:extLst>
                <a:ext uri="{FF2B5EF4-FFF2-40B4-BE49-F238E27FC236}">
                  <a16:creationId xmlns:a16="http://schemas.microsoft.com/office/drawing/2014/main" id="{096DD237-9BF5-A051-D1AD-6AE8A9119F93}"/>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6" name="Rectangle 45">
              <a:extLst>
                <a:ext uri="{FF2B5EF4-FFF2-40B4-BE49-F238E27FC236}">
                  <a16:creationId xmlns:a16="http://schemas.microsoft.com/office/drawing/2014/main" id="{C144791A-15DE-6AB9-94AB-B9208A0CECE9}"/>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7" name="Rectangle 46">
              <a:extLst>
                <a:ext uri="{FF2B5EF4-FFF2-40B4-BE49-F238E27FC236}">
                  <a16:creationId xmlns:a16="http://schemas.microsoft.com/office/drawing/2014/main" id="{5D5C7518-224B-EB96-1778-0E7FB486E4CB}"/>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8" name="Rectangle 47">
              <a:extLst>
                <a:ext uri="{FF2B5EF4-FFF2-40B4-BE49-F238E27FC236}">
                  <a16:creationId xmlns:a16="http://schemas.microsoft.com/office/drawing/2014/main" id="{0EA9F80C-EC47-3D1A-2EB5-AE1C6A13B87F}"/>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49" name="Rectangle 48">
              <a:extLst>
                <a:ext uri="{FF2B5EF4-FFF2-40B4-BE49-F238E27FC236}">
                  <a16:creationId xmlns:a16="http://schemas.microsoft.com/office/drawing/2014/main" id="{CA4E3E0B-376F-26C8-4888-DCDBEFEBCB8C}"/>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0" name="Rectangle 49">
              <a:extLst>
                <a:ext uri="{FF2B5EF4-FFF2-40B4-BE49-F238E27FC236}">
                  <a16:creationId xmlns:a16="http://schemas.microsoft.com/office/drawing/2014/main" id="{6244A393-DD57-2EEB-9E7B-25498B014801}"/>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1" name="Rectangle 50">
              <a:extLst>
                <a:ext uri="{FF2B5EF4-FFF2-40B4-BE49-F238E27FC236}">
                  <a16:creationId xmlns:a16="http://schemas.microsoft.com/office/drawing/2014/main" id="{B502B6AA-6C08-7E0A-9ED4-3229E36CDAB3}"/>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2" name="Rectangle 51">
              <a:extLst>
                <a:ext uri="{FF2B5EF4-FFF2-40B4-BE49-F238E27FC236}">
                  <a16:creationId xmlns:a16="http://schemas.microsoft.com/office/drawing/2014/main" id="{18251B0F-8F88-C7BE-1EE6-AB9A7D14DF51}"/>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3" name="Rectangle 52">
              <a:extLst>
                <a:ext uri="{FF2B5EF4-FFF2-40B4-BE49-F238E27FC236}">
                  <a16:creationId xmlns:a16="http://schemas.microsoft.com/office/drawing/2014/main" id="{03645758-2D7B-7AFC-EA2F-F8E60D5465AD}"/>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a:p>
          </p:txBody>
        </p:sp>
        <p:sp>
          <p:nvSpPr>
            <p:cNvPr id="54" name="Rectangle 53">
              <a:extLst>
                <a:ext uri="{FF2B5EF4-FFF2-40B4-BE49-F238E27FC236}">
                  <a16:creationId xmlns:a16="http://schemas.microsoft.com/office/drawing/2014/main" id="{852D4D50-A8E5-FF3D-F99D-AE2D7FB2B62E}"/>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a:p>
          </p:txBody>
        </p:sp>
      </p:grpSp>
      <p:cxnSp>
        <p:nvCxnSpPr>
          <p:cNvPr id="55" name="Straight Arrow Connector 54">
            <a:extLst>
              <a:ext uri="{FF2B5EF4-FFF2-40B4-BE49-F238E27FC236}">
                <a16:creationId xmlns:a16="http://schemas.microsoft.com/office/drawing/2014/main" id="{B7743610-F153-26E8-CF1A-C0BD584CDD07}"/>
              </a:ext>
            </a:extLst>
          </p:cNvPr>
          <p:cNvCxnSpPr>
            <a:stCxn id="7" idx="2"/>
            <a:endCxn id="9" idx="0"/>
          </p:cNvCxnSpPr>
          <p:nvPr/>
        </p:nvCxnSpPr>
        <p:spPr>
          <a:xfrm>
            <a:off x="361375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373DC88F-7E18-A861-9590-23B4FCBB847C}"/>
              </a:ext>
            </a:extLst>
          </p:cNvPr>
          <p:cNvCxnSpPr>
            <a:stCxn id="8" idx="2"/>
            <a:endCxn id="10" idx="0"/>
          </p:cNvCxnSpPr>
          <p:nvPr/>
        </p:nvCxnSpPr>
        <p:spPr>
          <a:xfrm>
            <a:off x="5291885" y="3832608"/>
            <a:ext cx="0" cy="1157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569378E4-7EEA-26D9-EAA6-3C70085C9AD2}"/>
              </a:ext>
            </a:extLst>
          </p:cNvPr>
          <p:cNvSpPr/>
          <p:nvPr/>
        </p:nvSpPr>
        <p:spPr>
          <a:xfrm>
            <a:off x="3787355" y="4237623"/>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sp>
        <p:nvSpPr>
          <p:cNvPr id="59" name="Rectangle 58">
            <a:extLst>
              <a:ext uri="{FF2B5EF4-FFF2-40B4-BE49-F238E27FC236}">
                <a16:creationId xmlns:a16="http://schemas.microsoft.com/office/drawing/2014/main" id="{4A2A8021-1408-7476-4AB3-C97C35AD6FDA}"/>
              </a:ext>
            </a:extLst>
          </p:cNvPr>
          <p:cNvSpPr/>
          <p:nvPr/>
        </p:nvSpPr>
        <p:spPr>
          <a:xfrm>
            <a:off x="5459176" y="4237622"/>
            <a:ext cx="462932" cy="173577"/>
          </a:xfrm>
          <a:prstGeom prst="rect">
            <a:avLst/>
          </a:prstGeom>
          <a:solidFill>
            <a:srgbClr val="6A00FF"/>
          </a:solidFill>
          <a:ln w="5781" cap="flat">
            <a:solidFill>
              <a:srgbClr val="3700CC"/>
            </a:solidFill>
            <a:prstDash val="solid"/>
            <a:miter/>
          </a:ln>
          <a:effectLst/>
        </p:spPr>
        <p:txBody>
          <a:bodyPr rtlCol="0" anchor="ctr"/>
          <a:lstStyle/>
          <a:p>
            <a:pPr algn="ctr"/>
            <a:r>
              <a:rPr lang="en-US" sz="1050" b="1" dirty="0">
                <a:solidFill>
                  <a:schemeClr val="accent3"/>
                </a:solidFill>
              </a:rPr>
              <a:t>DEST</a:t>
            </a:r>
          </a:p>
        </p:txBody>
      </p:sp>
      <p:grpSp>
        <p:nvGrpSpPr>
          <p:cNvPr id="60" name="Group 59">
            <a:extLst>
              <a:ext uri="{FF2B5EF4-FFF2-40B4-BE49-F238E27FC236}">
                <a16:creationId xmlns:a16="http://schemas.microsoft.com/office/drawing/2014/main" id="{EBDEF01D-E238-0FA4-7C13-DCF4EBE6AE07}"/>
              </a:ext>
            </a:extLst>
          </p:cNvPr>
          <p:cNvGrpSpPr/>
          <p:nvPr/>
        </p:nvGrpSpPr>
        <p:grpSpPr>
          <a:xfrm>
            <a:off x="5783751" y="3427592"/>
            <a:ext cx="1330930" cy="115718"/>
            <a:chOff x="6479157" y="4715908"/>
            <a:chExt cx="1330930" cy="115718"/>
          </a:xfrm>
        </p:grpSpPr>
        <p:sp>
          <p:nvSpPr>
            <p:cNvPr id="61" name="Rectangle 60">
              <a:extLst>
                <a:ext uri="{FF2B5EF4-FFF2-40B4-BE49-F238E27FC236}">
                  <a16:creationId xmlns:a16="http://schemas.microsoft.com/office/drawing/2014/main" id="{0E04650E-76DE-040E-571E-86DF6CFA2371}"/>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62" name="Rectangle 61">
              <a:extLst>
                <a:ext uri="{FF2B5EF4-FFF2-40B4-BE49-F238E27FC236}">
                  <a16:creationId xmlns:a16="http://schemas.microsoft.com/office/drawing/2014/main" id="{99A53E08-E9C0-F5A8-7166-5BA87536A9AA}"/>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63" name="Rectangle 62">
              <a:extLst>
                <a:ext uri="{FF2B5EF4-FFF2-40B4-BE49-F238E27FC236}">
                  <a16:creationId xmlns:a16="http://schemas.microsoft.com/office/drawing/2014/main" id="{33DEB875-48AE-BC6C-D941-E55C1C564756}"/>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64" name="Rectangle 63">
              <a:extLst>
                <a:ext uri="{FF2B5EF4-FFF2-40B4-BE49-F238E27FC236}">
                  <a16:creationId xmlns:a16="http://schemas.microsoft.com/office/drawing/2014/main" id="{69931B80-7B6B-B294-C047-7E1835250450}"/>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grpSp>
        <p:nvGrpSpPr>
          <p:cNvPr id="65" name="Group 64">
            <a:extLst>
              <a:ext uri="{FF2B5EF4-FFF2-40B4-BE49-F238E27FC236}">
                <a16:creationId xmlns:a16="http://schemas.microsoft.com/office/drawing/2014/main" id="{1638BA35-FF4C-5525-1E8D-48CCD6F0F1E9}"/>
              </a:ext>
            </a:extLst>
          </p:cNvPr>
          <p:cNvGrpSpPr/>
          <p:nvPr/>
        </p:nvGrpSpPr>
        <p:grpSpPr>
          <a:xfrm>
            <a:off x="1790959" y="3428047"/>
            <a:ext cx="1330930" cy="115718"/>
            <a:chOff x="6479157" y="4715908"/>
            <a:chExt cx="1330930" cy="115718"/>
          </a:xfrm>
        </p:grpSpPr>
        <p:sp>
          <p:nvSpPr>
            <p:cNvPr id="66" name="Rectangle 65">
              <a:extLst>
                <a:ext uri="{FF2B5EF4-FFF2-40B4-BE49-F238E27FC236}">
                  <a16:creationId xmlns:a16="http://schemas.microsoft.com/office/drawing/2014/main" id="{9429C9C2-FD02-BEF9-C725-725519052C12}"/>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91440" rtlCol="0" anchor="ctr"/>
            <a:lstStyle/>
            <a:p>
              <a:r>
                <a:rPr lang="en-US" sz="900" b="1" dirty="0">
                  <a:solidFill>
                    <a:schemeClr val="accent1">
                      <a:lumMod val="60000"/>
                      <a:lumOff val="40000"/>
                    </a:schemeClr>
                  </a:solidFill>
                </a:rPr>
                <a:t>DEST</a:t>
              </a:r>
            </a:p>
          </p:txBody>
        </p:sp>
        <p:sp>
          <p:nvSpPr>
            <p:cNvPr id="67" name="Rectangle 66">
              <a:extLst>
                <a:ext uri="{FF2B5EF4-FFF2-40B4-BE49-F238E27FC236}">
                  <a16:creationId xmlns:a16="http://schemas.microsoft.com/office/drawing/2014/main" id="{B2450574-C126-8B0E-9F7E-8E59DDE063E5}"/>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900" b="1" dirty="0">
                  <a:solidFill>
                    <a:srgbClr val="C00000"/>
                  </a:solidFill>
                </a:rPr>
                <a:t>SRC</a:t>
              </a:r>
            </a:p>
          </p:txBody>
        </p:sp>
        <p:sp>
          <p:nvSpPr>
            <p:cNvPr id="68" name="Rectangle 67">
              <a:extLst>
                <a:ext uri="{FF2B5EF4-FFF2-40B4-BE49-F238E27FC236}">
                  <a16:creationId xmlns:a16="http://schemas.microsoft.com/office/drawing/2014/main" id="{40CF9013-4A39-EEF7-1346-F32AD30CA6CB}"/>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900" b="1" dirty="0"/>
                <a:t>SIZE</a:t>
              </a:r>
              <a:endParaRPr lang="en-US" sz="1000" b="1" dirty="0"/>
            </a:p>
          </p:txBody>
        </p:sp>
        <p:sp>
          <p:nvSpPr>
            <p:cNvPr id="69" name="Rectangle 68">
              <a:extLst>
                <a:ext uri="{FF2B5EF4-FFF2-40B4-BE49-F238E27FC236}">
                  <a16:creationId xmlns:a16="http://schemas.microsoft.com/office/drawing/2014/main" id="{0405A17C-4739-1E7D-26A6-BFB0A899681A}"/>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000" b="1" dirty="0"/>
                <a:t>A</a:t>
              </a:r>
            </a:p>
          </p:txBody>
        </p:sp>
      </p:grpSp>
      <p:sp>
        <p:nvSpPr>
          <p:cNvPr id="70" name="Rectangle 69">
            <a:extLst>
              <a:ext uri="{FF2B5EF4-FFF2-40B4-BE49-F238E27FC236}">
                <a16:creationId xmlns:a16="http://schemas.microsoft.com/office/drawing/2014/main" id="{AF39D647-E124-2203-2168-98830C0E7CFB}"/>
              </a:ext>
            </a:extLst>
          </p:cNvPr>
          <p:cNvSpPr/>
          <p:nvPr/>
        </p:nvSpPr>
        <p:spPr>
          <a:xfrm>
            <a:off x="3787355" y="4242844"/>
            <a:ext cx="462932" cy="173577"/>
          </a:xfrm>
          <a:prstGeom prst="rect">
            <a:avLst/>
          </a:prstGeom>
          <a:solidFill>
            <a:srgbClr val="A20025"/>
          </a:solidFill>
          <a:ln w="5781" cap="flat">
            <a:solidFill>
              <a:srgbClr val="6F0000"/>
            </a:solidFill>
            <a:prstDash val="solid"/>
            <a:miter/>
          </a:ln>
          <a:effectLst/>
        </p:spPr>
        <p:txBody>
          <a:bodyPr rtlCol="0" anchor="ctr"/>
          <a:lstStyle/>
          <a:p>
            <a:pPr algn="ctr"/>
            <a:r>
              <a:rPr lang="en-US" sz="1050" b="1" dirty="0">
                <a:solidFill>
                  <a:schemeClr val="accent3"/>
                </a:solidFill>
              </a:rPr>
              <a:t>SRC</a:t>
            </a:r>
            <a:endParaRPr lang="en-US" sz="1200" b="1" dirty="0">
              <a:solidFill>
                <a:schemeClr val="accent3"/>
              </a:solidFill>
            </a:endParaRPr>
          </a:p>
        </p:txBody>
      </p:sp>
      <p:grpSp>
        <p:nvGrpSpPr>
          <p:cNvPr id="71" name="Group 70">
            <a:extLst>
              <a:ext uri="{FF2B5EF4-FFF2-40B4-BE49-F238E27FC236}">
                <a16:creationId xmlns:a16="http://schemas.microsoft.com/office/drawing/2014/main" id="{B68AB3D1-F84E-C31A-3741-C46BF5E065B0}"/>
              </a:ext>
            </a:extLst>
          </p:cNvPr>
          <p:cNvGrpSpPr/>
          <p:nvPr/>
        </p:nvGrpSpPr>
        <p:grpSpPr>
          <a:xfrm>
            <a:off x="1093492" y="3196154"/>
            <a:ext cx="566777" cy="694312"/>
            <a:chOff x="1063205" y="3116928"/>
            <a:chExt cx="566777" cy="694312"/>
          </a:xfrm>
        </p:grpSpPr>
        <p:sp>
          <p:nvSpPr>
            <p:cNvPr id="72" name="Rectangle 71">
              <a:extLst>
                <a:ext uri="{FF2B5EF4-FFF2-40B4-BE49-F238E27FC236}">
                  <a16:creationId xmlns:a16="http://schemas.microsoft.com/office/drawing/2014/main" id="{5713C7A5-5BBC-5C45-9803-DDFFE90B69B4}"/>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9E47526-455F-2B3F-3D06-CB3A323F4781}"/>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CF1A9A73-C50F-5513-D117-1048FEF665E2}"/>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grpSp>
        <p:nvGrpSpPr>
          <p:cNvPr id="75" name="Group 74">
            <a:extLst>
              <a:ext uri="{FF2B5EF4-FFF2-40B4-BE49-F238E27FC236}">
                <a16:creationId xmlns:a16="http://schemas.microsoft.com/office/drawing/2014/main" id="{7C30A5F1-F9A9-EA38-2533-C49EC498CFC9}"/>
              </a:ext>
            </a:extLst>
          </p:cNvPr>
          <p:cNvGrpSpPr/>
          <p:nvPr/>
        </p:nvGrpSpPr>
        <p:grpSpPr>
          <a:xfrm>
            <a:off x="7242303" y="3196154"/>
            <a:ext cx="566777" cy="694312"/>
            <a:chOff x="1063205" y="3116928"/>
            <a:chExt cx="566777" cy="694312"/>
          </a:xfrm>
        </p:grpSpPr>
        <p:sp>
          <p:nvSpPr>
            <p:cNvPr id="76" name="Rectangle 75">
              <a:extLst>
                <a:ext uri="{FF2B5EF4-FFF2-40B4-BE49-F238E27FC236}">
                  <a16:creationId xmlns:a16="http://schemas.microsoft.com/office/drawing/2014/main" id="{1F898261-17CC-8537-B198-863548B1ABC9}"/>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436F70B-143E-75C1-2EDA-BE8EC327CAC5}"/>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913D5019-AD46-0295-846A-3D01B340044B}"/>
                </a:ext>
              </a:extLst>
            </p:cNvPr>
            <p:cNvSpPr txBox="1"/>
            <p:nvPr/>
          </p:nvSpPr>
          <p:spPr>
            <a:xfrm>
              <a:off x="1124501" y="3116928"/>
              <a:ext cx="434734" cy="261610"/>
            </a:xfrm>
            <a:prstGeom prst="rect">
              <a:avLst/>
            </a:prstGeom>
            <a:noFill/>
          </p:spPr>
          <p:txBody>
            <a:bodyPr wrap="none" rtlCol="0">
              <a:spAutoFit/>
            </a:bodyPr>
            <a:lstStyle/>
            <a:p>
              <a:pPr algn="ctr"/>
              <a:r>
                <a:rPr lang="en-US" sz="1050" b="1" dirty="0"/>
                <a:t>BPQ</a:t>
              </a:r>
            </a:p>
          </p:txBody>
        </p:sp>
      </p:grpSp>
      <p:sp>
        <p:nvSpPr>
          <p:cNvPr id="79" name="TextBox 78">
            <a:extLst>
              <a:ext uri="{FF2B5EF4-FFF2-40B4-BE49-F238E27FC236}">
                <a16:creationId xmlns:a16="http://schemas.microsoft.com/office/drawing/2014/main" id="{87D2BCEF-9713-5D74-3AEB-D30140B954C0}"/>
              </a:ext>
            </a:extLst>
          </p:cNvPr>
          <p:cNvSpPr txBox="1"/>
          <p:nvPr/>
        </p:nvSpPr>
        <p:spPr>
          <a:xfrm>
            <a:off x="4771086" y="3456306"/>
            <a:ext cx="983731" cy="289441"/>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ACK DEST</a:t>
            </a:r>
            <a:endParaRPr lang="en-US" sz="1000" b="1" dirty="0">
              <a:solidFill>
                <a:srgbClr val="00B0F0"/>
              </a:solidFill>
              <a:latin typeface="Monaco" pitchFamily="2" charset="77"/>
            </a:endParaRPr>
          </a:p>
        </p:txBody>
      </p:sp>
      <p:cxnSp>
        <p:nvCxnSpPr>
          <p:cNvPr id="80" name="Straight Connector 79">
            <a:extLst>
              <a:ext uri="{FF2B5EF4-FFF2-40B4-BE49-F238E27FC236}">
                <a16:creationId xmlns:a16="http://schemas.microsoft.com/office/drawing/2014/main" id="{38A23E4B-0130-F8AF-6BEB-E1E2D45F1987}"/>
              </a:ext>
            </a:extLst>
          </p:cNvPr>
          <p:cNvCxnSpPr/>
          <p:nvPr/>
        </p:nvCxnSpPr>
        <p:spPr>
          <a:xfrm>
            <a:off x="5783751" y="3485451"/>
            <a:ext cx="13309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2E58A08-3FA9-AFFD-7D44-6061C8F27BF3}"/>
              </a:ext>
            </a:extLst>
          </p:cNvPr>
          <p:cNvCxnSpPr/>
          <p:nvPr/>
        </p:nvCxnSpPr>
        <p:spPr>
          <a:xfrm>
            <a:off x="1790959" y="3485451"/>
            <a:ext cx="1330930" cy="0"/>
          </a:xfrm>
          <a:prstGeom prst="line">
            <a:avLst/>
          </a:prstGeom>
        </p:spPr>
        <p:style>
          <a:lnRef idx="2">
            <a:schemeClr val="accent1"/>
          </a:lnRef>
          <a:fillRef idx="0">
            <a:schemeClr val="accent1"/>
          </a:fillRef>
          <a:effectRef idx="1">
            <a:schemeClr val="accent1"/>
          </a:effectRef>
          <a:fontRef idx="minor">
            <a:schemeClr val="tx1"/>
          </a:fontRef>
        </p:style>
      </p:cxnSp>
      <p:sp>
        <p:nvSpPr>
          <p:cNvPr id="82" name="Rectangle 81">
            <a:extLst>
              <a:ext uri="{FF2B5EF4-FFF2-40B4-BE49-F238E27FC236}">
                <a16:creationId xmlns:a16="http://schemas.microsoft.com/office/drawing/2014/main" id="{29E29CE1-D92A-91E9-A77C-9FDD1550B6E4}"/>
              </a:ext>
            </a:extLst>
          </p:cNvPr>
          <p:cNvSpPr/>
          <p:nvPr/>
        </p:nvSpPr>
        <p:spPr>
          <a:xfrm>
            <a:off x="5045953" y="3514383"/>
            <a:ext cx="462932" cy="173577"/>
          </a:xfrm>
          <a:prstGeom prst="rect">
            <a:avLst/>
          </a:prstGeom>
          <a:solidFill>
            <a:srgbClr val="00B0F0"/>
          </a:solidFill>
          <a:ln w="5781" cap="flat">
            <a:solidFill>
              <a:srgbClr val="3700CC"/>
            </a:solidFill>
            <a:prstDash val="solid"/>
            <a:miter/>
          </a:ln>
          <a:effectLst/>
        </p:spPr>
        <p:txBody>
          <a:bodyPr rtlCol="0" anchor="ctr"/>
          <a:lstStyle/>
          <a:p>
            <a:pPr algn="ctr"/>
            <a:r>
              <a:rPr lang="en-US" sz="1050" b="1" dirty="0">
                <a:solidFill>
                  <a:schemeClr val="accent3"/>
                </a:solidFill>
              </a:rPr>
              <a:t>DEST</a:t>
            </a:r>
          </a:p>
        </p:txBody>
      </p:sp>
      <p:sp>
        <p:nvSpPr>
          <p:cNvPr id="57" name="TextBox 56">
            <a:extLst>
              <a:ext uri="{FF2B5EF4-FFF2-40B4-BE49-F238E27FC236}">
                <a16:creationId xmlns:a16="http://schemas.microsoft.com/office/drawing/2014/main" id="{36662FF3-3636-DC9B-66A9-FA735E19C811}"/>
              </a:ext>
            </a:extLst>
          </p:cNvPr>
          <p:cNvSpPr txBox="1"/>
          <p:nvPr/>
        </p:nvSpPr>
        <p:spPr>
          <a:xfrm>
            <a:off x="5632388" y="1841090"/>
            <a:ext cx="1048140" cy="289441"/>
          </a:xfrm>
          <a:prstGeom prst="roundRect">
            <a:avLst/>
          </a:prstGeom>
          <a:solidFill>
            <a:schemeClr val="accent3"/>
          </a:solidFill>
          <a:ln>
            <a:solidFill>
              <a:srgbClr val="C00000"/>
            </a:solidFill>
            <a:prstDash val="dash"/>
          </a:ln>
        </p:spPr>
        <p:txBody>
          <a:bodyPr wrap="square" rtlCol="0">
            <a:spAutoFit/>
          </a:bodyPr>
          <a:lstStyle/>
          <a:p>
            <a:pPr algn="ctr"/>
            <a:r>
              <a:rPr lang="en-US" sz="1100" b="1" dirty="0">
                <a:latin typeface="Monaco" pitchFamily="2" charset="77"/>
              </a:rPr>
              <a:t>WRITE</a:t>
            </a:r>
            <a:r>
              <a:rPr lang="en-US" sz="1000" dirty="0">
                <a:latin typeface="Monaco" pitchFamily="2" charset="77"/>
              </a:rPr>
              <a:t> </a:t>
            </a:r>
            <a:r>
              <a:rPr lang="en-US" sz="1000" dirty="0">
                <a:solidFill>
                  <a:srgbClr val="00B0F0"/>
                </a:solidFill>
                <a:latin typeface="Monaco" pitchFamily="2" charset="77"/>
              </a:rPr>
              <a:t>DEST</a:t>
            </a:r>
          </a:p>
        </p:txBody>
      </p:sp>
    </p:spTree>
    <p:extLst>
      <p:ext uri="{BB962C8B-B14F-4D97-AF65-F5344CB8AC3E}">
        <p14:creationId xmlns:p14="http://schemas.microsoft.com/office/powerpoint/2010/main" val="5396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88889E-6 -1.11111E-6 L -0.09375 0.31389 " pathEditMode="relative" rAng="0" ptsTypes="AA">
                                      <p:cBhvr>
                                        <p:cTn id="6" dur="2000" fill="hold"/>
                                        <p:tgtEl>
                                          <p:spTgt spid="57"/>
                                        </p:tgtEl>
                                        <p:attrNameLst>
                                          <p:attrName>ppt_x</p:attrName>
                                          <p:attrName>ppt_y</p:attrName>
                                        </p:attrNameLst>
                                      </p:cBhvr>
                                      <p:rCtr x="-4688" y="15679"/>
                                    </p:animMotion>
                                  </p:childTnLst>
                                </p:cTn>
                              </p:par>
                            </p:childTnLst>
                          </p:cTn>
                        </p:par>
                        <p:par>
                          <p:cTn id="7" fill="hold">
                            <p:stCondLst>
                              <p:cond delay="2500"/>
                            </p:stCondLst>
                            <p:childTnLst>
                              <p:par>
                                <p:cTn id="8" presetID="22" presetClass="entr" presetSubtype="8" fill="hold" nodeType="after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par>
                          <p:cTn id="15" fill="hold">
                            <p:stCondLst>
                              <p:cond delay="0"/>
                            </p:stCondLst>
                            <p:childTnLst>
                              <p:par>
                                <p:cTn id="16" presetID="10" presetClass="exit" presetSubtype="0" fill="hold" grpId="2" nodeType="afterEffect">
                                  <p:stCondLst>
                                    <p:cond delay="0"/>
                                  </p:stCondLst>
                                  <p:childTnLst>
                                    <p:animEffect transition="out" filter="fade">
                                      <p:cBhvr>
                                        <p:cTn id="17" dur="500"/>
                                        <p:tgtEl>
                                          <p:spTgt spid="57"/>
                                        </p:tgtEl>
                                      </p:cBhvr>
                                    </p:animEffect>
                                    <p:set>
                                      <p:cBhvr>
                                        <p:cTn id="18" dur="1" fill="hold">
                                          <p:stCondLst>
                                            <p:cond delay="499"/>
                                          </p:stCondLst>
                                        </p:cTn>
                                        <p:tgtEl>
                                          <p:spTgt spid="57"/>
                                        </p:tgtEl>
                                        <p:attrNameLst>
                                          <p:attrName>style.visibility</p:attrName>
                                        </p:attrNameLst>
                                      </p:cBhvr>
                                      <p:to>
                                        <p:strVal val="hidden"/>
                                      </p:to>
                                    </p:set>
                                  </p:childTnLst>
                                </p:cTn>
                              </p:par>
                            </p:childTnLst>
                          </p:cTn>
                        </p:par>
                        <p:par>
                          <p:cTn id="19" fill="hold">
                            <p:stCondLst>
                              <p:cond delay="500"/>
                            </p:stCondLst>
                            <p:childTnLst>
                              <p:par>
                                <p:cTn id="20" presetID="42" presetClass="path" presetSubtype="0" accel="50000" decel="50000" fill="hold" grpId="1" nodeType="afterEffect">
                                  <p:stCondLst>
                                    <p:cond delay="0"/>
                                  </p:stCondLst>
                                  <p:childTnLst>
                                    <p:animMotion origin="layout" path="M -3.33333E-6 0 L 0.04601 0.14074 " pathEditMode="relative" rAng="0" ptsTypes="AA">
                                      <p:cBhvr>
                                        <p:cTn id="21" dur="2000" fill="hold"/>
                                        <p:tgtEl>
                                          <p:spTgt spid="82"/>
                                        </p:tgtEl>
                                        <p:attrNameLst>
                                          <p:attrName>ppt_x</p:attrName>
                                          <p:attrName>ppt_y</p:attrName>
                                        </p:attrNameLst>
                                      </p:cBhvr>
                                      <p:rCtr x="2292" y="7037"/>
                                    </p:animMotion>
                                  </p:childTnLst>
                                </p:cTn>
                              </p:par>
                            </p:childTnLst>
                          </p:cTn>
                        </p:par>
                        <p:par>
                          <p:cTn id="22" fill="hold">
                            <p:stCondLst>
                              <p:cond delay="2500"/>
                            </p:stCondLst>
                            <p:childTnLst>
                              <p:par>
                                <p:cTn id="23" presetID="1" presetClass="exit" presetSubtype="0" fill="hold" grpId="0" nodeType="afterEffect">
                                  <p:stCondLst>
                                    <p:cond delay="0"/>
                                  </p:stCondLst>
                                  <p:childTnLst>
                                    <p:set>
                                      <p:cBhvr>
                                        <p:cTn id="24" dur="1" fill="hold">
                                          <p:stCondLst>
                                            <p:cond delay="0"/>
                                          </p:stCondLst>
                                        </p:cTn>
                                        <p:tgtEl>
                                          <p:spTgt spid="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childTnLst>
                          </p:cTn>
                        </p:par>
                        <p:par>
                          <p:cTn id="30" fill="hold">
                            <p:stCondLst>
                              <p:cond delay="500"/>
                            </p:stCondLst>
                            <p:childTnLst>
                              <p:par>
                                <p:cTn id="31" presetID="37" presetClass="path" presetSubtype="0" accel="50000" decel="50000" fill="hold" grpId="1" nodeType="afterEffect">
                                  <p:stCondLst>
                                    <p:cond delay="0"/>
                                  </p:stCondLst>
                                  <p:childTnLst>
                                    <p:animMotion origin="layout" path="M 0.00399 0 L -0.04497 -0.07438 C -0.05521 -0.09105 -0.07031 -0.1 -0.08629 -0.1 C -0.10452 -0.1 -0.11893 -0.09105 -0.12917 -0.07438 L -0.17778 0 " pathEditMode="relative" rAng="0" ptsTypes="AAAAA">
                                      <p:cBhvr>
                                        <p:cTn id="32" dur="2000" fill="hold"/>
                                        <p:tgtEl>
                                          <p:spTgt spid="79"/>
                                        </p:tgtEl>
                                        <p:attrNameLst>
                                          <p:attrName>ppt_x</p:attrName>
                                          <p:attrName>ppt_y</p:attrName>
                                        </p:attrNameLst>
                                      </p:cBhvr>
                                      <p:rCtr x="-9097" y="-5000"/>
                                    </p:animMotion>
                                  </p:childTnLst>
                                </p:cTn>
                              </p:par>
                            </p:childTnLst>
                          </p:cTn>
                        </p:par>
                        <p:par>
                          <p:cTn id="33" fill="hold">
                            <p:stCondLst>
                              <p:cond delay="2500"/>
                            </p:stCondLst>
                            <p:childTnLst>
                              <p:par>
                                <p:cTn id="34" presetID="10" presetClass="exit" presetSubtype="0" fill="hold" grpId="2" nodeType="afterEffect">
                                  <p:stCondLst>
                                    <p:cond delay="0"/>
                                  </p:stCondLst>
                                  <p:childTnLst>
                                    <p:animEffect transition="out" filter="fade">
                                      <p:cBhvr>
                                        <p:cTn id="35" dur="500"/>
                                        <p:tgtEl>
                                          <p:spTgt spid="79"/>
                                        </p:tgtEl>
                                      </p:cBhvr>
                                    </p:animEffect>
                                    <p:set>
                                      <p:cBhvr>
                                        <p:cTn id="36" dur="1" fill="hold">
                                          <p:stCondLst>
                                            <p:cond delay="499"/>
                                          </p:stCondLst>
                                        </p:cTn>
                                        <p:tgtEl>
                                          <p:spTgt spid="79"/>
                                        </p:tgtEl>
                                        <p:attrNameLst>
                                          <p:attrName>style.visibility</p:attrName>
                                        </p:attrNameLst>
                                      </p:cBhvr>
                                      <p:to>
                                        <p:strVal val="hidden"/>
                                      </p:to>
                                    </p:se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79" grpId="0" animBg="1"/>
      <p:bldP spid="79" grpId="1" animBg="1"/>
      <p:bldP spid="79" grpId="2" animBg="1"/>
      <p:bldP spid="82" grpId="0" animBg="1"/>
      <p:bldP spid="82" grpId="1" animBg="1"/>
      <p:bldP spid="57" grpId="1" animBg="1"/>
      <p:bldP spid="5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Software: </a:t>
            </a:r>
            <a:r>
              <a:rPr lang="en-US" dirty="0" err="1"/>
              <a:t>memcpy_lazy</a:t>
            </a:r>
            <a:r>
              <a:rPr lang="en-US" dirty="0"/>
              <a:t>()</a:t>
            </a:r>
            <a:endParaRPr lang="en-US" baseline="30000" dirty="0"/>
          </a:p>
        </p:txBody>
      </p:sp>
      <p:sp>
        <p:nvSpPr>
          <p:cNvPr id="3" name="TextBox 2">
            <a:extLst>
              <a:ext uri="{FF2B5EF4-FFF2-40B4-BE49-F238E27FC236}">
                <a16:creationId xmlns:a16="http://schemas.microsoft.com/office/drawing/2014/main" id="{B03CB650-E102-0F4A-3D0E-D3012F179C2F}"/>
              </a:ext>
            </a:extLst>
          </p:cNvPr>
          <p:cNvSpPr txBox="1"/>
          <p:nvPr/>
        </p:nvSpPr>
        <p:spPr>
          <a:xfrm>
            <a:off x="2652541" y="1763152"/>
            <a:ext cx="3255889" cy="2462213"/>
          </a:xfrm>
          <a:prstGeom prst="rect">
            <a:avLst/>
          </a:prstGeom>
          <a:noFill/>
          <a:ln>
            <a:solidFill>
              <a:srgbClr val="C00000"/>
            </a:solidFill>
            <a:prstDash val="dash"/>
          </a:ln>
        </p:spPr>
        <p:txBody>
          <a:bodyPr wrap="square" rtlCol="0">
            <a:spAutoFit/>
          </a:bodyPr>
          <a:lstStyle/>
          <a:p>
            <a:r>
              <a:rPr lang="en-US" sz="700" b="1" dirty="0">
                <a:solidFill>
                  <a:schemeClr val="accent1">
                    <a:lumMod val="60000"/>
                    <a:lumOff val="40000"/>
                  </a:schemeClr>
                </a:solidFill>
                <a:latin typeface="Monaco" pitchFamily="2" charset="77"/>
              </a:rPr>
              <a:t>def</a:t>
            </a:r>
            <a:r>
              <a:rPr lang="en-US" sz="700" dirty="0">
                <a:latin typeface="Monaco" pitchFamily="2" charset="77"/>
              </a:rPr>
              <a:t> </a:t>
            </a:r>
            <a:r>
              <a:rPr lang="en-US" sz="700" dirty="0" err="1">
                <a:solidFill>
                  <a:srgbClr val="00B050"/>
                </a:solidFill>
                <a:latin typeface="Monaco" pitchFamily="2" charset="77"/>
              </a:rPr>
              <a:t>memcpy_lazy</a:t>
            </a:r>
            <a:r>
              <a:rPr lang="en-US" sz="700" dirty="0">
                <a:solidFill>
                  <a:schemeClr val="accent4">
                    <a:lumMod val="10000"/>
                  </a:schemeClr>
                </a:solidFill>
                <a:latin typeface="Monaco" pitchFamily="2" charset="77"/>
              </a:rPr>
              <a:t>(</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src</a:t>
            </a:r>
            <a:r>
              <a:rPr lang="en-US" sz="700" dirty="0">
                <a:solidFill>
                  <a:schemeClr val="accent4">
                    <a:lumMod val="10000"/>
                  </a:schemeClr>
                </a:solidFill>
                <a:latin typeface="Monaco" pitchFamily="2" charset="77"/>
              </a:rPr>
              <a:t>, size):</a:t>
            </a:r>
          </a:p>
          <a:p>
            <a:r>
              <a:rPr lang="en-US" sz="700" dirty="0">
                <a:solidFill>
                  <a:schemeClr val="accent4">
                    <a:lumMod val="10000"/>
                  </a:schemeClr>
                </a:solidFill>
                <a:latin typeface="Monaco" pitchFamily="2" charset="77"/>
              </a:rPr>
              <a:t>    </a:t>
            </a:r>
            <a:r>
              <a:rPr lang="en-US" sz="700" dirty="0">
                <a:solidFill>
                  <a:srgbClr val="00B050"/>
                </a:solidFill>
                <a:latin typeface="Monaco" pitchFamily="2" charset="77"/>
              </a:rPr>
              <a:t># </a:t>
            </a:r>
            <a:r>
              <a:rPr lang="en-US" sz="700" dirty="0" err="1">
                <a:solidFill>
                  <a:srgbClr val="00B050"/>
                </a:solidFill>
                <a:latin typeface="Monaco" pitchFamily="2" charset="77"/>
              </a:rPr>
              <a:t>Cacheline</a:t>
            </a:r>
            <a:r>
              <a:rPr lang="en-US" sz="700" dirty="0">
                <a:solidFill>
                  <a:srgbClr val="00B050"/>
                </a:solidFill>
                <a:latin typeface="Monaco" pitchFamily="2" charset="77"/>
              </a:rPr>
              <a:t> align </a:t>
            </a:r>
            <a:r>
              <a:rPr lang="en-US" sz="700" dirty="0" err="1">
                <a:solidFill>
                  <a:srgbClr val="00B050"/>
                </a:solidFill>
                <a:latin typeface="Monaco" pitchFamily="2" charset="77"/>
              </a:rPr>
              <a:t>dest</a:t>
            </a:r>
            <a:endParaRPr lang="en-US" sz="700" dirty="0">
              <a:solidFill>
                <a:srgbClr val="00B050"/>
              </a:solidFill>
              <a:latin typeface="Monaco" pitchFamily="2" charset="77"/>
            </a:endParaRP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left_fringe</a:t>
            </a:r>
            <a:r>
              <a:rPr lang="en-US" sz="700" dirty="0">
                <a:solidFill>
                  <a:schemeClr val="accent4">
                    <a:lumMod val="10000"/>
                  </a:schemeClr>
                </a:solidFill>
                <a:latin typeface="Monaco" pitchFamily="2" charset="77"/>
              </a:rPr>
              <a:t> = ALIGN_REM(</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CL_SIZE)</a:t>
            </a:r>
          </a:p>
          <a:p>
            <a:r>
              <a:rPr lang="en-US" sz="700" dirty="0">
                <a:solidFill>
                  <a:schemeClr val="accent4">
                    <a:lumMod val="10000"/>
                  </a:schemeClr>
                </a:solidFill>
                <a:latin typeface="Monaco" pitchFamily="2" charset="77"/>
              </a:rPr>
              <a:t>    </a:t>
            </a:r>
            <a:r>
              <a:rPr lang="en-US" sz="700" dirty="0" err="1">
                <a:solidFill>
                  <a:schemeClr val="accent1">
                    <a:lumMod val="60000"/>
                    <a:lumOff val="40000"/>
                  </a:schemeClr>
                </a:solidFill>
                <a:latin typeface="Monaco" pitchFamily="2" charset="77"/>
              </a:rPr>
              <a:t>memcpy</a:t>
            </a:r>
            <a:r>
              <a:rPr lang="en-US" sz="700" dirty="0">
                <a:solidFill>
                  <a:schemeClr val="accent4">
                    <a:lumMod val="10000"/>
                  </a:schemeClr>
                </a:solidFill>
                <a:latin typeface="Monaco" pitchFamily="2" charset="77"/>
              </a:rPr>
              <a:t>(</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src</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left_fringe</a:t>
            </a:r>
            <a:r>
              <a:rPr lang="en-US" sz="700" dirty="0">
                <a:solidFill>
                  <a:schemeClr val="accent4">
                    <a:lumMod val="10000"/>
                  </a:schemeClr>
                </a:solidFill>
                <a:latin typeface="Monaco" pitchFamily="2" charset="77"/>
              </a:rPr>
              <a:t>)</a:t>
            </a: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 </a:t>
            </a:r>
            <a:r>
              <a:rPr lang="en-US" sz="700" dirty="0" err="1">
                <a:solidFill>
                  <a:schemeClr val="accent4">
                    <a:lumMod val="10000"/>
                  </a:schemeClr>
                </a:solidFill>
                <a:latin typeface="Monaco" pitchFamily="2" charset="77"/>
              </a:rPr>
              <a:t>left_fringe</a:t>
            </a:r>
            <a:endParaRPr lang="en-US" sz="700" dirty="0">
              <a:solidFill>
                <a:schemeClr val="accent4">
                  <a:lumMod val="10000"/>
                </a:schemeClr>
              </a:solidFill>
              <a:latin typeface="Monaco" pitchFamily="2" charset="77"/>
            </a:endParaRP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src</a:t>
            </a:r>
            <a:r>
              <a:rPr lang="en-US" sz="700" dirty="0">
                <a:solidFill>
                  <a:schemeClr val="accent4">
                    <a:lumMod val="10000"/>
                  </a:schemeClr>
                </a:solidFill>
                <a:latin typeface="Monaco" pitchFamily="2" charset="77"/>
              </a:rPr>
              <a:t> += </a:t>
            </a:r>
            <a:r>
              <a:rPr lang="en-US" sz="700" dirty="0" err="1">
                <a:solidFill>
                  <a:schemeClr val="accent4">
                    <a:lumMod val="10000"/>
                  </a:schemeClr>
                </a:solidFill>
                <a:latin typeface="Monaco" pitchFamily="2" charset="77"/>
              </a:rPr>
              <a:t>left_fringe</a:t>
            </a:r>
            <a:endParaRPr lang="en-US" sz="700" dirty="0">
              <a:solidFill>
                <a:schemeClr val="accent4">
                  <a:lumMod val="10000"/>
                </a:schemeClr>
              </a:solidFill>
              <a:latin typeface="Monaco" pitchFamily="2" charset="77"/>
            </a:endParaRPr>
          </a:p>
          <a:p>
            <a:r>
              <a:rPr lang="en-US" sz="700" dirty="0">
                <a:solidFill>
                  <a:schemeClr val="accent4">
                    <a:lumMod val="10000"/>
                  </a:schemeClr>
                </a:solidFill>
                <a:latin typeface="Monaco" pitchFamily="2" charset="77"/>
              </a:rPr>
              <a:t>    size -= </a:t>
            </a:r>
            <a:r>
              <a:rPr lang="en-US" sz="700" dirty="0" err="1">
                <a:solidFill>
                  <a:schemeClr val="accent4">
                    <a:lumMod val="10000"/>
                  </a:schemeClr>
                </a:solidFill>
                <a:latin typeface="Monaco" pitchFamily="2" charset="77"/>
              </a:rPr>
              <a:t>left_fringe</a:t>
            </a:r>
            <a:endParaRPr lang="en-US" sz="700" dirty="0">
              <a:solidFill>
                <a:schemeClr val="accent4">
                  <a:lumMod val="10000"/>
                </a:schemeClr>
              </a:solidFill>
              <a:latin typeface="Monaco" pitchFamily="2" charset="77"/>
            </a:endParaRPr>
          </a:p>
          <a:p>
            <a:r>
              <a:rPr lang="en-US" sz="700" dirty="0">
                <a:solidFill>
                  <a:schemeClr val="accent4">
                    <a:lumMod val="10000"/>
                  </a:schemeClr>
                </a:solidFill>
                <a:latin typeface="Monaco" pitchFamily="2" charset="77"/>
              </a:rPr>
              <a:t>    </a:t>
            </a:r>
            <a:r>
              <a:rPr lang="en-US" sz="700" b="1" dirty="0">
                <a:solidFill>
                  <a:schemeClr val="accent1">
                    <a:lumMod val="60000"/>
                    <a:lumOff val="40000"/>
                  </a:schemeClr>
                </a:solidFill>
                <a:latin typeface="Monaco" pitchFamily="2" charset="77"/>
              </a:rPr>
              <a:t>while</a:t>
            </a:r>
            <a:r>
              <a:rPr lang="en-US" sz="700" dirty="0">
                <a:solidFill>
                  <a:schemeClr val="accent4">
                    <a:lumMod val="10000"/>
                  </a:schemeClr>
                </a:solidFill>
                <a:latin typeface="Monaco" pitchFamily="2" charset="77"/>
              </a:rPr>
              <a:t> size &gt; 0:</a:t>
            </a:r>
          </a:p>
          <a:p>
            <a:r>
              <a:rPr lang="en-US" sz="700" dirty="0">
                <a:solidFill>
                  <a:schemeClr val="accent4">
                    <a:lumMod val="10000"/>
                  </a:schemeClr>
                </a:solidFill>
                <a:latin typeface="Monaco" pitchFamily="2" charset="77"/>
              </a:rPr>
              <a:t>        </a:t>
            </a:r>
            <a:r>
              <a:rPr lang="en-US" sz="700" dirty="0">
                <a:solidFill>
                  <a:srgbClr val="00B050"/>
                </a:solidFill>
                <a:latin typeface="Monaco" pitchFamily="2" charset="77"/>
              </a:rPr>
              <a:t># Calculate remaining size in page</a:t>
            </a: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src_off</a:t>
            </a:r>
            <a:r>
              <a:rPr lang="en-US" sz="700" dirty="0">
                <a:solidFill>
                  <a:schemeClr val="accent4">
                    <a:lumMod val="10000"/>
                  </a:schemeClr>
                </a:solidFill>
                <a:latin typeface="Monaco" pitchFamily="2" charset="77"/>
              </a:rPr>
              <a:t> = ALIGN_REM(</a:t>
            </a:r>
            <a:r>
              <a:rPr lang="en-US" sz="700" dirty="0" err="1">
                <a:solidFill>
                  <a:schemeClr val="accent4">
                    <a:lumMod val="10000"/>
                  </a:schemeClr>
                </a:solidFill>
                <a:latin typeface="Monaco" pitchFamily="2" charset="77"/>
              </a:rPr>
              <a:t>src</a:t>
            </a:r>
            <a:r>
              <a:rPr lang="en-US" sz="700" dirty="0">
                <a:solidFill>
                  <a:schemeClr val="accent4">
                    <a:lumMod val="10000"/>
                  </a:schemeClr>
                </a:solidFill>
                <a:latin typeface="Monaco" pitchFamily="2" charset="77"/>
              </a:rPr>
              <a:t>, PAGE_SIZE)</a:t>
            </a: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dest_off</a:t>
            </a:r>
            <a:r>
              <a:rPr lang="en-US" sz="700" dirty="0">
                <a:solidFill>
                  <a:schemeClr val="accent4">
                    <a:lumMod val="10000"/>
                  </a:schemeClr>
                </a:solidFill>
                <a:latin typeface="Monaco" pitchFamily="2" charset="77"/>
              </a:rPr>
              <a:t> = ALIGN_REM(</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PAGE_SIZE)</a:t>
            </a:r>
          </a:p>
          <a:p>
            <a:r>
              <a:rPr lang="en-US" sz="700" dirty="0">
                <a:solidFill>
                  <a:schemeClr val="accent4">
                    <a:lumMod val="10000"/>
                  </a:schemeClr>
                </a:solidFill>
                <a:latin typeface="Monaco" pitchFamily="2" charset="77"/>
              </a:rPr>
              <a:t>        </a:t>
            </a:r>
            <a:r>
              <a:rPr lang="en-US" sz="700" dirty="0">
                <a:solidFill>
                  <a:srgbClr val="00B050"/>
                </a:solidFill>
                <a:latin typeface="Monaco" pitchFamily="2" charset="77"/>
              </a:rPr>
              <a:t># Pick minimum size left as lazy copy size</a:t>
            </a: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 = </a:t>
            </a:r>
            <a:r>
              <a:rPr lang="en-US" sz="700" dirty="0">
                <a:solidFill>
                  <a:schemeClr val="accent1">
                    <a:lumMod val="60000"/>
                    <a:lumOff val="40000"/>
                  </a:schemeClr>
                </a:solidFill>
                <a:latin typeface="Monaco" pitchFamily="2" charset="77"/>
              </a:rPr>
              <a:t>min</a:t>
            </a:r>
            <a:r>
              <a:rPr lang="en-US" sz="700" dirty="0">
                <a:solidFill>
                  <a:schemeClr val="accent4">
                    <a:lumMod val="10000"/>
                  </a:schemeClr>
                </a:solidFill>
                <a:latin typeface="Monaco" pitchFamily="2" charset="77"/>
              </a:rPr>
              <a:t>(</a:t>
            </a:r>
            <a:r>
              <a:rPr lang="en-US" sz="700" dirty="0">
                <a:solidFill>
                  <a:schemeClr val="accent1">
                    <a:lumMod val="60000"/>
                    <a:lumOff val="40000"/>
                  </a:schemeClr>
                </a:solidFill>
                <a:latin typeface="Monaco" pitchFamily="2" charset="77"/>
              </a:rPr>
              <a:t>min</a:t>
            </a:r>
            <a:r>
              <a:rPr lang="en-US" sz="700" dirty="0">
                <a:solidFill>
                  <a:schemeClr val="accent4">
                    <a:lumMod val="10000"/>
                  </a:schemeClr>
                </a:solidFill>
                <a:latin typeface="Monaco" pitchFamily="2" charset="77"/>
              </a:rPr>
              <a:t>(</a:t>
            </a:r>
            <a:r>
              <a:rPr lang="en-US" sz="700" dirty="0" err="1">
                <a:solidFill>
                  <a:schemeClr val="accent4">
                    <a:lumMod val="10000"/>
                  </a:schemeClr>
                </a:solidFill>
                <a:latin typeface="Monaco" pitchFamily="2" charset="77"/>
              </a:rPr>
              <a:t>src_off</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dest_off</a:t>
            </a:r>
            <a:r>
              <a:rPr lang="en-US" sz="700" dirty="0">
                <a:solidFill>
                  <a:schemeClr val="accent4">
                    <a:lumMod val="10000"/>
                  </a:schemeClr>
                </a:solidFill>
                <a:latin typeface="Monaco" pitchFamily="2" charset="77"/>
              </a:rPr>
              <a:t>), size)</a:t>
            </a:r>
          </a:p>
          <a:p>
            <a:r>
              <a:rPr lang="en-US" sz="700" dirty="0">
                <a:solidFill>
                  <a:schemeClr val="accent4">
                    <a:lumMod val="10000"/>
                  </a:schemeClr>
                </a:solidFill>
                <a:latin typeface="Monaco" pitchFamily="2" charset="77"/>
              </a:rPr>
              <a:t>        </a:t>
            </a:r>
            <a:r>
              <a:rPr lang="en-US" sz="700" b="1" dirty="0">
                <a:solidFill>
                  <a:schemeClr val="accent1">
                    <a:lumMod val="60000"/>
                    <a:lumOff val="40000"/>
                  </a:schemeClr>
                </a:solidFill>
                <a:latin typeface="Monaco" pitchFamily="2" charset="77"/>
              </a:rPr>
              <a:t>if</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 &lt; CL_SIZE:</a:t>
            </a:r>
          </a:p>
          <a:p>
            <a:r>
              <a:rPr lang="en-US" sz="700" dirty="0">
                <a:solidFill>
                  <a:schemeClr val="accent4">
                    <a:lumMod val="10000"/>
                  </a:schemeClr>
                </a:solidFill>
                <a:latin typeface="Monaco" pitchFamily="2" charset="77"/>
              </a:rPr>
              <a:t>          </a:t>
            </a:r>
            <a:r>
              <a:rPr lang="en-US" sz="700" dirty="0" err="1">
                <a:solidFill>
                  <a:schemeClr val="accent1">
                    <a:lumMod val="60000"/>
                    <a:lumOff val="40000"/>
                  </a:schemeClr>
                </a:solidFill>
                <a:latin typeface="Monaco" pitchFamily="2" charset="77"/>
              </a:rPr>
              <a:t>memcpy</a:t>
            </a:r>
            <a:r>
              <a:rPr lang="en-US" sz="700" dirty="0">
                <a:solidFill>
                  <a:schemeClr val="accent4">
                    <a:lumMod val="10000"/>
                  </a:schemeClr>
                </a:solidFill>
                <a:latin typeface="Monaco" pitchFamily="2" charset="77"/>
              </a:rPr>
              <a:t>(</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src</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a:t>
            </a:r>
          </a:p>
          <a:p>
            <a:r>
              <a:rPr lang="en-US" sz="700" dirty="0">
                <a:solidFill>
                  <a:schemeClr val="accent4">
                    <a:lumMod val="10000"/>
                  </a:schemeClr>
                </a:solidFill>
                <a:latin typeface="Monaco" pitchFamily="2" charset="77"/>
              </a:rPr>
              <a:t>        </a:t>
            </a:r>
            <a:r>
              <a:rPr lang="en-US" sz="700" b="1" dirty="0">
                <a:solidFill>
                  <a:schemeClr val="accent1">
                    <a:lumMod val="60000"/>
                    <a:lumOff val="40000"/>
                  </a:schemeClr>
                </a:solidFill>
                <a:latin typeface="Monaco" pitchFamily="2" charset="77"/>
              </a:rPr>
              <a:t>else</a:t>
            </a:r>
            <a:r>
              <a:rPr lang="en-US" sz="700" dirty="0">
                <a:solidFill>
                  <a:schemeClr val="accent4">
                    <a:lumMod val="10000"/>
                  </a:schemeClr>
                </a:solidFill>
                <a:latin typeface="Monaco" pitchFamily="2" charset="77"/>
              </a:rPr>
              <a:t>:</a:t>
            </a:r>
          </a:p>
          <a:p>
            <a:r>
              <a:rPr lang="en-US" sz="700" dirty="0">
                <a:solidFill>
                  <a:schemeClr val="accent4">
                    <a:lumMod val="10000"/>
                  </a:schemeClr>
                </a:solidFill>
                <a:latin typeface="Monaco" pitchFamily="2" charset="77"/>
              </a:rPr>
              <a:t>          </a:t>
            </a:r>
            <a:r>
              <a:rPr lang="en-US" sz="700" dirty="0">
                <a:solidFill>
                  <a:srgbClr val="00B050"/>
                </a:solidFill>
                <a:latin typeface="Monaco" pitchFamily="2" charset="77"/>
              </a:rPr>
              <a:t># Make </a:t>
            </a:r>
            <a:r>
              <a:rPr lang="en-US" sz="700" dirty="0" err="1">
                <a:solidFill>
                  <a:srgbClr val="00B050"/>
                </a:solidFill>
                <a:latin typeface="Monaco" pitchFamily="2" charset="77"/>
              </a:rPr>
              <a:t>copy_size</a:t>
            </a:r>
            <a:r>
              <a:rPr lang="en-US" sz="700" dirty="0">
                <a:solidFill>
                  <a:srgbClr val="00B050"/>
                </a:solidFill>
                <a:latin typeface="Monaco" pitchFamily="2" charset="77"/>
              </a:rPr>
              <a:t> a multiple of CL_SIZE</a:t>
            </a: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 &amp;= (CL_SIZE - 1);</a:t>
            </a:r>
          </a:p>
          <a:p>
            <a:r>
              <a:rPr lang="en-US" sz="700" dirty="0">
                <a:solidFill>
                  <a:schemeClr val="accent4">
                    <a:lumMod val="10000"/>
                  </a:schemeClr>
                </a:solidFill>
                <a:latin typeface="Monaco" pitchFamily="2" charset="77"/>
              </a:rPr>
              <a:t>          </a:t>
            </a:r>
            <a:r>
              <a:rPr lang="en-US" sz="700" b="1" dirty="0">
                <a:solidFill>
                  <a:schemeClr val="accent1">
                    <a:lumMod val="60000"/>
                    <a:lumOff val="40000"/>
                  </a:schemeClr>
                </a:solidFill>
                <a:latin typeface="Monaco" pitchFamily="2" charset="77"/>
              </a:rPr>
              <a:t>MCLAZY</a:t>
            </a:r>
            <a:r>
              <a:rPr lang="en-US" sz="700" dirty="0">
                <a:solidFill>
                  <a:schemeClr val="accent4">
                    <a:lumMod val="10000"/>
                  </a:schemeClr>
                </a:solidFill>
                <a:latin typeface="Monaco" pitchFamily="2" charset="77"/>
              </a:rPr>
              <a:t>(</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src</a:t>
            </a:r>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a:t>
            </a: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dest</a:t>
            </a:r>
            <a:r>
              <a:rPr lang="en-US" sz="700" dirty="0">
                <a:solidFill>
                  <a:schemeClr val="accent4">
                    <a:lumMod val="10000"/>
                  </a:schemeClr>
                </a:solidFill>
                <a:latin typeface="Monaco" pitchFamily="2" charset="77"/>
              </a:rPr>
              <a:t> +=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a:t>
            </a:r>
          </a:p>
          <a:p>
            <a:r>
              <a:rPr lang="en-US" sz="700" dirty="0">
                <a:solidFill>
                  <a:schemeClr val="accent4">
                    <a:lumMod val="10000"/>
                  </a:schemeClr>
                </a:solidFill>
                <a:latin typeface="Monaco" pitchFamily="2" charset="77"/>
              </a:rPr>
              <a:t>        </a:t>
            </a:r>
            <a:r>
              <a:rPr lang="en-US" sz="700" dirty="0" err="1">
                <a:solidFill>
                  <a:schemeClr val="accent4">
                    <a:lumMod val="10000"/>
                  </a:schemeClr>
                </a:solidFill>
                <a:latin typeface="Monaco" pitchFamily="2" charset="77"/>
              </a:rPr>
              <a:t>src</a:t>
            </a:r>
            <a:r>
              <a:rPr lang="en-US" sz="700" dirty="0">
                <a:solidFill>
                  <a:schemeClr val="accent4">
                    <a:lumMod val="10000"/>
                  </a:schemeClr>
                </a:solidFill>
                <a:latin typeface="Monaco" pitchFamily="2" charset="77"/>
              </a:rPr>
              <a:t> +=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a:t>
            </a:r>
          </a:p>
          <a:p>
            <a:r>
              <a:rPr lang="en-US" sz="700" dirty="0">
                <a:solidFill>
                  <a:schemeClr val="accent4">
                    <a:lumMod val="10000"/>
                  </a:schemeClr>
                </a:solidFill>
                <a:latin typeface="Monaco" pitchFamily="2" charset="77"/>
              </a:rPr>
              <a:t>        size -= </a:t>
            </a:r>
            <a:r>
              <a:rPr lang="en-US" sz="700" dirty="0" err="1">
                <a:solidFill>
                  <a:schemeClr val="accent4">
                    <a:lumMod val="10000"/>
                  </a:schemeClr>
                </a:solidFill>
                <a:latin typeface="Monaco" pitchFamily="2" charset="77"/>
              </a:rPr>
              <a:t>copy_size</a:t>
            </a:r>
            <a:r>
              <a:rPr lang="en-US" sz="700" dirty="0">
                <a:solidFill>
                  <a:schemeClr val="accent4">
                    <a:lumMod val="10000"/>
                  </a:schemeClr>
                </a:solidFill>
                <a:latin typeface="Monaco" pitchFamily="2" charset="77"/>
              </a:rPr>
              <a:t>;</a:t>
            </a:r>
          </a:p>
        </p:txBody>
      </p:sp>
      <p:sp>
        <p:nvSpPr>
          <p:cNvPr id="2" name="Rectangle 1">
            <a:extLst>
              <a:ext uri="{FF2B5EF4-FFF2-40B4-BE49-F238E27FC236}">
                <a16:creationId xmlns:a16="http://schemas.microsoft.com/office/drawing/2014/main" id="{EC107C86-3B1E-863C-A81E-3A9048BFE94F}"/>
              </a:ext>
            </a:extLst>
          </p:cNvPr>
          <p:cNvSpPr/>
          <p:nvPr/>
        </p:nvSpPr>
        <p:spPr>
          <a:xfrm>
            <a:off x="2930769" y="1903828"/>
            <a:ext cx="2222696" cy="667922"/>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94BEF2-5A7B-60F2-FF2F-D0A38B59B84B}"/>
              </a:ext>
            </a:extLst>
          </p:cNvPr>
          <p:cNvSpPr/>
          <p:nvPr/>
        </p:nvSpPr>
        <p:spPr>
          <a:xfrm>
            <a:off x="7491272" y="2902664"/>
            <a:ext cx="329647" cy="206329"/>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Rectangle 5">
            <a:extLst>
              <a:ext uri="{FF2B5EF4-FFF2-40B4-BE49-F238E27FC236}">
                <a16:creationId xmlns:a16="http://schemas.microsoft.com/office/drawing/2014/main" id="{E704801E-FDDA-EF95-7932-AB3009907773}"/>
              </a:ext>
            </a:extLst>
          </p:cNvPr>
          <p:cNvSpPr/>
          <p:nvPr/>
        </p:nvSpPr>
        <p:spPr>
          <a:xfrm>
            <a:off x="7820919" y="2902664"/>
            <a:ext cx="329647" cy="206329"/>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7" name="Rectangle 6">
            <a:extLst>
              <a:ext uri="{FF2B5EF4-FFF2-40B4-BE49-F238E27FC236}">
                <a16:creationId xmlns:a16="http://schemas.microsoft.com/office/drawing/2014/main" id="{1C3D2B6C-454D-8647-BF82-B40D0A408049}"/>
              </a:ext>
            </a:extLst>
          </p:cNvPr>
          <p:cNvSpPr/>
          <p:nvPr/>
        </p:nvSpPr>
        <p:spPr>
          <a:xfrm>
            <a:off x="8150566" y="2902663"/>
            <a:ext cx="329647" cy="206329"/>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8" name="Rectangle 7">
            <a:extLst>
              <a:ext uri="{FF2B5EF4-FFF2-40B4-BE49-F238E27FC236}">
                <a16:creationId xmlns:a16="http://schemas.microsoft.com/office/drawing/2014/main" id="{3732AE9D-43DF-5080-A172-33CBC2039185}"/>
              </a:ext>
            </a:extLst>
          </p:cNvPr>
          <p:cNvSpPr/>
          <p:nvPr/>
        </p:nvSpPr>
        <p:spPr>
          <a:xfrm>
            <a:off x="8480213" y="2902663"/>
            <a:ext cx="329647" cy="206329"/>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Rectangle 8">
            <a:extLst>
              <a:ext uri="{FF2B5EF4-FFF2-40B4-BE49-F238E27FC236}">
                <a16:creationId xmlns:a16="http://schemas.microsoft.com/office/drawing/2014/main" id="{367C8268-2FED-F3D3-0758-278F27732D6B}"/>
              </a:ext>
            </a:extLst>
          </p:cNvPr>
          <p:cNvSpPr/>
          <p:nvPr/>
        </p:nvSpPr>
        <p:spPr>
          <a:xfrm>
            <a:off x="7383989" y="2902663"/>
            <a:ext cx="107283" cy="206329"/>
          </a:xfrm>
          <a:custGeom>
            <a:avLst/>
            <a:gdLst>
              <a:gd name="connsiteX0" fmla="*/ 0 w 107283"/>
              <a:gd name="connsiteY0" fmla="*/ 0 h 206329"/>
              <a:gd name="connsiteX1" fmla="*/ 107283 w 107283"/>
              <a:gd name="connsiteY1" fmla="*/ 0 h 206329"/>
              <a:gd name="connsiteX2" fmla="*/ 107283 w 107283"/>
              <a:gd name="connsiteY2" fmla="*/ 206329 h 206329"/>
              <a:gd name="connsiteX3" fmla="*/ 0 w 107283"/>
              <a:gd name="connsiteY3" fmla="*/ 206329 h 206329"/>
              <a:gd name="connsiteX4" fmla="*/ 0 w 107283"/>
              <a:gd name="connsiteY4" fmla="*/ 0 h 206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83" h="206329" fill="none" extrusionOk="0">
                <a:moveTo>
                  <a:pt x="0" y="0"/>
                </a:moveTo>
                <a:cubicBezTo>
                  <a:pt x="18386" y="462"/>
                  <a:pt x="63200" y="7032"/>
                  <a:pt x="107283" y="0"/>
                </a:cubicBezTo>
                <a:cubicBezTo>
                  <a:pt x="107855" y="96185"/>
                  <a:pt x="96758" y="166160"/>
                  <a:pt x="107283" y="206329"/>
                </a:cubicBezTo>
                <a:cubicBezTo>
                  <a:pt x="75153" y="207868"/>
                  <a:pt x="24012" y="208916"/>
                  <a:pt x="0" y="206329"/>
                </a:cubicBezTo>
                <a:cubicBezTo>
                  <a:pt x="18490" y="130168"/>
                  <a:pt x="7330" y="32459"/>
                  <a:pt x="0" y="0"/>
                </a:cubicBezTo>
                <a:close/>
              </a:path>
              <a:path w="107283" h="206329" stroke="0" extrusionOk="0">
                <a:moveTo>
                  <a:pt x="0" y="0"/>
                </a:moveTo>
                <a:cubicBezTo>
                  <a:pt x="45020" y="1223"/>
                  <a:pt x="56582" y="2341"/>
                  <a:pt x="107283" y="0"/>
                </a:cubicBezTo>
                <a:cubicBezTo>
                  <a:pt x="115798" y="100769"/>
                  <a:pt x="93351" y="104882"/>
                  <a:pt x="107283" y="206329"/>
                </a:cubicBezTo>
                <a:cubicBezTo>
                  <a:pt x="77978" y="201555"/>
                  <a:pt x="35582" y="204851"/>
                  <a:pt x="0" y="206329"/>
                </a:cubicBezTo>
                <a:cubicBezTo>
                  <a:pt x="12287" y="157272"/>
                  <a:pt x="-6739" y="101491"/>
                  <a:pt x="0" y="0"/>
                </a:cubicBezTo>
                <a:close/>
              </a:path>
            </a:pathLst>
          </a:custGeom>
          <a:solidFill>
            <a:srgbClr val="0070C0"/>
          </a:solidFill>
          <a:ln>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Rectangle 9">
            <a:extLst>
              <a:ext uri="{FF2B5EF4-FFF2-40B4-BE49-F238E27FC236}">
                <a16:creationId xmlns:a16="http://schemas.microsoft.com/office/drawing/2014/main" id="{445CA920-D9B2-E898-FC07-9050D0C8D21A}"/>
              </a:ext>
            </a:extLst>
          </p:cNvPr>
          <p:cNvSpPr/>
          <p:nvPr/>
        </p:nvSpPr>
        <p:spPr>
          <a:xfrm>
            <a:off x="8809860" y="2902663"/>
            <a:ext cx="107283" cy="206329"/>
          </a:xfrm>
          <a:custGeom>
            <a:avLst/>
            <a:gdLst>
              <a:gd name="connsiteX0" fmla="*/ 0 w 107283"/>
              <a:gd name="connsiteY0" fmla="*/ 0 h 206329"/>
              <a:gd name="connsiteX1" fmla="*/ 107283 w 107283"/>
              <a:gd name="connsiteY1" fmla="*/ 0 h 206329"/>
              <a:gd name="connsiteX2" fmla="*/ 107283 w 107283"/>
              <a:gd name="connsiteY2" fmla="*/ 206329 h 206329"/>
              <a:gd name="connsiteX3" fmla="*/ 0 w 107283"/>
              <a:gd name="connsiteY3" fmla="*/ 206329 h 206329"/>
              <a:gd name="connsiteX4" fmla="*/ 0 w 107283"/>
              <a:gd name="connsiteY4" fmla="*/ 0 h 206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83" h="206329" fill="none" extrusionOk="0">
                <a:moveTo>
                  <a:pt x="0" y="0"/>
                </a:moveTo>
                <a:cubicBezTo>
                  <a:pt x="18386" y="462"/>
                  <a:pt x="63200" y="7032"/>
                  <a:pt x="107283" y="0"/>
                </a:cubicBezTo>
                <a:cubicBezTo>
                  <a:pt x="107855" y="96185"/>
                  <a:pt x="96758" y="166160"/>
                  <a:pt x="107283" y="206329"/>
                </a:cubicBezTo>
                <a:cubicBezTo>
                  <a:pt x="75153" y="207868"/>
                  <a:pt x="24012" y="208916"/>
                  <a:pt x="0" y="206329"/>
                </a:cubicBezTo>
                <a:cubicBezTo>
                  <a:pt x="18490" y="130168"/>
                  <a:pt x="7330" y="32459"/>
                  <a:pt x="0" y="0"/>
                </a:cubicBezTo>
                <a:close/>
              </a:path>
              <a:path w="107283" h="206329" stroke="0" extrusionOk="0">
                <a:moveTo>
                  <a:pt x="0" y="0"/>
                </a:moveTo>
                <a:cubicBezTo>
                  <a:pt x="45020" y="1223"/>
                  <a:pt x="56582" y="2341"/>
                  <a:pt x="107283" y="0"/>
                </a:cubicBezTo>
                <a:cubicBezTo>
                  <a:pt x="115798" y="100769"/>
                  <a:pt x="93351" y="104882"/>
                  <a:pt x="107283" y="206329"/>
                </a:cubicBezTo>
                <a:cubicBezTo>
                  <a:pt x="77978" y="201555"/>
                  <a:pt x="35582" y="204851"/>
                  <a:pt x="0" y="206329"/>
                </a:cubicBezTo>
                <a:cubicBezTo>
                  <a:pt x="12287" y="157272"/>
                  <a:pt x="-6739" y="101491"/>
                  <a:pt x="0" y="0"/>
                </a:cubicBezTo>
                <a:close/>
              </a:path>
            </a:pathLst>
          </a:custGeom>
          <a:solidFill>
            <a:srgbClr val="0070C0"/>
          </a:solidFill>
          <a:ln>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TextBox 10">
            <a:extLst>
              <a:ext uri="{FF2B5EF4-FFF2-40B4-BE49-F238E27FC236}">
                <a16:creationId xmlns:a16="http://schemas.microsoft.com/office/drawing/2014/main" id="{E573F03A-4626-0883-7083-93A82DA7F538}"/>
              </a:ext>
            </a:extLst>
          </p:cNvPr>
          <p:cNvSpPr txBox="1"/>
          <p:nvPr/>
        </p:nvSpPr>
        <p:spPr>
          <a:xfrm>
            <a:off x="6008668" y="2836550"/>
            <a:ext cx="1196738" cy="338554"/>
          </a:xfrm>
          <a:prstGeom prst="rect">
            <a:avLst/>
          </a:prstGeom>
          <a:noFill/>
        </p:spPr>
        <p:txBody>
          <a:bodyPr wrap="none" rtlCol="0">
            <a:spAutoFit/>
          </a:bodyPr>
          <a:lstStyle/>
          <a:p>
            <a:r>
              <a:rPr lang="en-US" sz="1600" dirty="0"/>
              <a:t>Destination:</a:t>
            </a:r>
          </a:p>
        </p:txBody>
      </p:sp>
      <p:cxnSp>
        <p:nvCxnSpPr>
          <p:cNvPr id="12" name="Straight Arrow Connector 11">
            <a:extLst>
              <a:ext uri="{FF2B5EF4-FFF2-40B4-BE49-F238E27FC236}">
                <a16:creationId xmlns:a16="http://schemas.microsoft.com/office/drawing/2014/main" id="{A3C19FEF-1697-0925-D443-293B49B9E416}"/>
              </a:ext>
            </a:extLst>
          </p:cNvPr>
          <p:cNvCxnSpPr/>
          <p:nvPr/>
        </p:nvCxnSpPr>
        <p:spPr>
          <a:xfrm flipV="1">
            <a:off x="7491272" y="3108992"/>
            <a:ext cx="0" cy="2072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Left Brace 12">
            <a:extLst>
              <a:ext uri="{FF2B5EF4-FFF2-40B4-BE49-F238E27FC236}">
                <a16:creationId xmlns:a16="http://schemas.microsoft.com/office/drawing/2014/main" id="{B021CA05-195C-217A-2E03-F38CC96356D4}"/>
              </a:ext>
            </a:extLst>
          </p:cNvPr>
          <p:cNvSpPr/>
          <p:nvPr/>
        </p:nvSpPr>
        <p:spPr>
          <a:xfrm rot="5400000">
            <a:off x="8108182" y="2185784"/>
            <a:ext cx="79577" cy="1313398"/>
          </a:xfrm>
          <a:prstGeom prst="leftBrace">
            <a:avLst>
              <a:gd name="adj1" fmla="val 104392"/>
              <a:gd name="adj2" fmla="val 50000"/>
            </a:avLst>
          </a:prstGeom>
          <a:ln w="2222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975DABB-597E-EA4F-3044-BA1BC39E58F2}"/>
              </a:ext>
            </a:extLst>
          </p:cNvPr>
          <p:cNvSpPr txBox="1"/>
          <p:nvPr/>
        </p:nvSpPr>
        <p:spPr>
          <a:xfrm>
            <a:off x="6904411" y="3294203"/>
            <a:ext cx="1173719" cy="253916"/>
          </a:xfrm>
          <a:prstGeom prst="rect">
            <a:avLst/>
          </a:prstGeom>
          <a:noFill/>
        </p:spPr>
        <p:txBody>
          <a:bodyPr wrap="none" rtlCol="0">
            <a:spAutoFit/>
          </a:bodyPr>
          <a:lstStyle/>
          <a:p>
            <a:pPr algn="ctr"/>
            <a:r>
              <a:rPr lang="en-US" sz="1050" b="1" dirty="0" err="1"/>
              <a:t>Cacheline</a:t>
            </a:r>
            <a:r>
              <a:rPr lang="en-US" sz="1050" b="1" dirty="0"/>
              <a:t>-aligned</a:t>
            </a:r>
          </a:p>
        </p:txBody>
      </p:sp>
      <p:sp>
        <p:nvSpPr>
          <p:cNvPr id="15" name="TextBox 14">
            <a:extLst>
              <a:ext uri="{FF2B5EF4-FFF2-40B4-BE49-F238E27FC236}">
                <a16:creationId xmlns:a16="http://schemas.microsoft.com/office/drawing/2014/main" id="{BEBF1021-11F1-D8A3-CF7F-145986926AE6}"/>
              </a:ext>
            </a:extLst>
          </p:cNvPr>
          <p:cNvSpPr txBox="1"/>
          <p:nvPr/>
        </p:nvSpPr>
        <p:spPr>
          <a:xfrm>
            <a:off x="7347911" y="2548777"/>
            <a:ext cx="1600118" cy="253916"/>
          </a:xfrm>
          <a:prstGeom prst="rect">
            <a:avLst/>
          </a:prstGeom>
          <a:noFill/>
        </p:spPr>
        <p:txBody>
          <a:bodyPr wrap="none" rtlCol="0">
            <a:spAutoFit/>
          </a:bodyPr>
          <a:lstStyle/>
          <a:p>
            <a:pPr algn="ctr"/>
            <a:r>
              <a:rPr lang="en-US" sz="1050" b="1" dirty="0"/>
              <a:t>Multiple of </a:t>
            </a:r>
            <a:r>
              <a:rPr lang="en-US" sz="1050" b="1" dirty="0" err="1"/>
              <a:t>cacheline</a:t>
            </a:r>
            <a:r>
              <a:rPr lang="en-US" sz="1050" b="1" dirty="0"/>
              <a:t> size</a:t>
            </a:r>
          </a:p>
        </p:txBody>
      </p:sp>
      <p:sp>
        <p:nvSpPr>
          <p:cNvPr id="18" name="Rectangle 17">
            <a:extLst>
              <a:ext uri="{FF2B5EF4-FFF2-40B4-BE49-F238E27FC236}">
                <a16:creationId xmlns:a16="http://schemas.microsoft.com/office/drawing/2014/main" id="{8380989A-FC09-C6FF-C071-5D395DB788B0}"/>
              </a:ext>
            </a:extLst>
          </p:cNvPr>
          <p:cNvSpPr/>
          <p:nvPr/>
        </p:nvSpPr>
        <p:spPr>
          <a:xfrm>
            <a:off x="3126677" y="2609575"/>
            <a:ext cx="2552343" cy="621305"/>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37512F-651A-47EA-DBCA-EB4BC4DD6FB3}"/>
              </a:ext>
            </a:extLst>
          </p:cNvPr>
          <p:cNvSpPr/>
          <p:nvPr/>
        </p:nvSpPr>
        <p:spPr>
          <a:xfrm>
            <a:off x="3125816" y="3186827"/>
            <a:ext cx="2552343" cy="667922"/>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0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P spid="14" grpId="0"/>
      <p:bldP spid="15" grpId="0"/>
      <p:bldP spid="18" grpId="0" animBg="1"/>
      <p:bldP spid="18" grpId="1" animBg="1"/>
      <p:bldP spid="20" grpId="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Analysis of </a:t>
            </a:r>
            <a:r>
              <a:rPr lang="en-US" dirty="0" err="1"/>
              <a:t>Protobuf</a:t>
            </a:r>
            <a:r>
              <a:rPr lang="en-US" dirty="0"/>
              <a:t>: Copy sizes</a:t>
            </a:r>
          </a:p>
        </p:txBody>
      </p:sp>
      <p:sp>
        <p:nvSpPr>
          <p:cNvPr id="2" name="Text Placeholder 1">
            <a:extLst>
              <a:ext uri="{FF2B5EF4-FFF2-40B4-BE49-F238E27FC236}">
                <a16:creationId xmlns:a16="http://schemas.microsoft.com/office/drawing/2014/main" id="{AC285EC3-35B9-8372-D3D2-E343AD9D847C}"/>
              </a:ext>
            </a:extLst>
          </p:cNvPr>
          <p:cNvSpPr>
            <a:spLocks noGrp="1"/>
          </p:cNvSpPr>
          <p:nvPr>
            <p:ph type="body" sz="quarter" idx="11"/>
          </p:nvPr>
        </p:nvSpPr>
        <p:spPr>
          <a:xfrm>
            <a:off x="479669" y="3779993"/>
            <a:ext cx="8184662" cy="596798"/>
          </a:xfrm>
        </p:spPr>
        <p:txBody>
          <a:bodyPr/>
          <a:lstStyle/>
          <a:p>
            <a:pPr marL="0" indent="0" algn="ctr">
              <a:buNone/>
            </a:pPr>
            <a:r>
              <a:rPr lang="en-US" dirty="0"/>
              <a:t>56% of copies &gt;= 1KB</a:t>
            </a:r>
          </a:p>
          <a:p>
            <a:pPr marL="0" indent="0" algn="ctr">
              <a:buNone/>
            </a:pPr>
            <a:r>
              <a:rPr lang="en-US" dirty="0"/>
              <a:t>100% of copies &lt;= 4 KB</a:t>
            </a:r>
          </a:p>
        </p:txBody>
      </p:sp>
      <p:pic>
        <p:nvPicPr>
          <p:cNvPr id="2050" name="Picture 2">
            <a:extLst>
              <a:ext uri="{FF2B5EF4-FFF2-40B4-BE49-F238E27FC236}">
                <a16:creationId xmlns:a16="http://schemas.microsoft.com/office/drawing/2014/main" id="{5992FB68-CF54-AD0B-829C-F222EF382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774" y="2006087"/>
            <a:ext cx="4134453" cy="182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8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Analysis of </a:t>
            </a:r>
            <a:r>
              <a:rPr lang="en-US" dirty="0" err="1"/>
              <a:t>Protobuf</a:t>
            </a:r>
            <a:r>
              <a:rPr lang="en-US" dirty="0"/>
              <a:t>: Sources of overhead</a:t>
            </a:r>
          </a:p>
        </p:txBody>
      </p:sp>
      <p:graphicFrame>
        <p:nvGraphicFramePr>
          <p:cNvPr id="6" name="Chart 5">
            <a:extLst>
              <a:ext uri="{FF2B5EF4-FFF2-40B4-BE49-F238E27FC236}">
                <a16:creationId xmlns:a16="http://schemas.microsoft.com/office/drawing/2014/main" id="{46811070-10B8-33B3-3AF8-6804802F80DC}"/>
              </a:ext>
            </a:extLst>
          </p:cNvPr>
          <p:cNvGraphicFramePr/>
          <p:nvPr>
            <p:extLst>
              <p:ext uri="{D42A27DB-BD31-4B8C-83A1-F6EECF244321}">
                <p14:modId xmlns:p14="http://schemas.microsoft.com/office/powerpoint/2010/main" val="308465372"/>
              </p:ext>
            </p:extLst>
          </p:nvPr>
        </p:nvGraphicFramePr>
        <p:xfrm>
          <a:off x="794632" y="1642912"/>
          <a:ext cx="2101064" cy="2995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6639C30-DE0D-8BA0-2A86-2117E46B5EF2}"/>
              </a:ext>
            </a:extLst>
          </p:cNvPr>
          <p:cNvGraphicFramePr/>
          <p:nvPr>
            <p:extLst>
              <p:ext uri="{D42A27DB-BD31-4B8C-83A1-F6EECF244321}">
                <p14:modId xmlns:p14="http://schemas.microsoft.com/office/powerpoint/2010/main" val="378602791"/>
              </p:ext>
            </p:extLst>
          </p:nvPr>
        </p:nvGraphicFramePr>
        <p:xfrm>
          <a:off x="2608639" y="1628772"/>
          <a:ext cx="2101064" cy="2857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7C5363A7-A9FE-39C3-20CC-55C4B76E84DF}"/>
              </a:ext>
            </a:extLst>
          </p:cNvPr>
          <p:cNvGraphicFramePr/>
          <p:nvPr>
            <p:extLst>
              <p:ext uri="{D42A27DB-BD31-4B8C-83A1-F6EECF244321}">
                <p14:modId xmlns:p14="http://schemas.microsoft.com/office/powerpoint/2010/main" val="1859519873"/>
              </p:ext>
            </p:extLst>
          </p:nvPr>
        </p:nvGraphicFramePr>
        <p:xfrm>
          <a:off x="4434296" y="1628649"/>
          <a:ext cx="2101064" cy="28571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7B88922C-1488-53C7-F659-52C6446F8169}"/>
              </a:ext>
            </a:extLst>
          </p:cNvPr>
          <p:cNvGraphicFramePr/>
          <p:nvPr>
            <p:extLst>
              <p:ext uri="{D42A27DB-BD31-4B8C-83A1-F6EECF244321}">
                <p14:modId xmlns:p14="http://schemas.microsoft.com/office/powerpoint/2010/main" val="1143987924"/>
              </p:ext>
            </p:extLst>
          </p:nvPr>
        </p:nvGraphicFramePr>
        <p:xfrm>
          <a:off x="6248303" y="1628649"/>
          <a:ext cx="2101064" cy="2857143"/>
        </p:xfrm>
        <a:graphic>
          <a:graphicData uri="http://schemas.openxmlformats.org/drawingml/2006/chart">
            <c:chart xmlns:c="http://schemas.openxmlformats.org/drawingml/2006/chart" xmlns:r="http://schemas.openxmlformats.org/officeDocument/2006/relationships" r:id="rId6"/>
          </a:graphicData>
        </a:graphic>
      </p:graphicFrame>
      <p:cxnSp>
        <p:nvCxnSpPr>
          <p:cNvPr id="11" name="Straight Connector 10">
            <a:extLst>
              <a:ext uri="{FF2B5EF4-FFF2-40B4-BE49-F238E27FC236}">
                <a16:creationId xmlns:a16="http://schemas.microsoft.com/office/drawing/2014/main" id="{6886C6EB-AAEB-2EBD-19D7-2ADE0442ACD4}"/>
              </a:ext>
            </a:extLst>
          </p:cNvPr>
          <p:cNvCxnSpPr>
            <a:cxnSpLocks/>
          </p:cNvCxnSpPr>
          <p:nvPr/>
        </p:nvCxnSpPr>
        <p:spPr>
          <a:xfrm flipV="1">
            <a:off x="2267296" y="1800520"/>
            <a:ext cx="485481" cy="1654405"/>
          </a:xfrm>
          <a:prstGeom prst="line">
            <a:avLst/>
          </a:prstGeom>
          <a:ln>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5A7C7FA7-63A1-8E62-0FC1-FCFC8510D953}"/>
              </a:ext>
            </a:extLst>
          </p:cNvPr>
          <p:cNvSpPr/>
          <p:nvPr/>
        </p:nvSpPr>
        <p:spPr>
          <a:xfrm>
            <a:off x="2752777" y="1795204"/>
            <a:ext cx="1819223" cy="268527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42DD10A-E1AD-F53D-90A6-1AA02319D4F1}"/>
              </a:ext>
            </a:extLst>
          </p:cNvPr>
          <p:cNvCxnSpPr>
            <a:cxnSpLocks/>
          </p:cNvCxnSpPr>
          <p:nvPr/>
        </p:nvCxnSpPr>
        <p:spPr>
          <a:xfrm>
            <a:off x="2267296" y="4128940"/>
            <a:ext cx="485481" cy="356852"/>
          </a:xfrm>
          <a:prstGeom prst="line">
            <a:avLst/>
          </a:prstGeom>
          <a:ln>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030D3B14-154D-758A-44F1-A6E0983A2E46}"/>
              </a:ext>
            </a:extLst>
          </p:cNvPr>
          <p:cNvSpPr/>
          <p:nvPr/>
        </p:nvSpPr>
        <p:spPr>
          <a:xfrm>
            <a:off x="2755993" y="1797814"/>
            <a:ext cx="3641663" cy="268527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A29F01-DEA6-3E29-4BFC-4A64EB3032FF}"/>
              </a:ext>
            </a:extLst>
          </p:cNvPr>
          <p:cNvSpPr/>
          <p:nvPr/>
        </p:nvSpPr>
        <p:spPr>
          <a:xfrm>
            <a:off x="2755993" y="1795108"/>
            <a:ext cx="5459467" cy="268527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64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1" nodeType="clickEffect">
                                  <p:stCondLst>
                                    <p:cond delay="0"/>
                                  </p:stCondLst>
                                  <p:childTnLst>
                                    <p:animEffect transition="out" filter="wipe(right)">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par>
                                <p:cTn id="34" presetID="22" presetClass="exit" presetSubtype="2" fill="hold" grpId="1" nodeType="withEffect">
                                  <p:stCondLst>
                                    <p:cond delay="0"/>
                                  </p:stCondLst>
                                  <p:childTnLst>
                                    <p:animEffect transition="out" filter="wipe(right)">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P spid="20" grpId="0" animBg="1"/>
      <p:bldP spid="20" grpId="1" animBg="1"/>
      <p:bldP spid="26" grpId="0" animBg="1"/>
      <p:bldP spid="26" grpId="1"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Operations with high copy overhead</a:t>
            </a:r>
          </a:p>
        </p:txBody>
      </p:sp>
      <p:grpSp>
        <p:nvGrpSpPr>
          <p:cNvPr id="4" name="Group 3">
            <a:extLst>
              <a:ext uri="{FF2B5EF4-FFF2-40B4-BE49-F238E27FC236}">
                <a16:creationId xmlns:a16="http://schemas.microsoft.com/office/drawing/2014/main" id="{634F8549-AFDA-7565-8A33-FA44A9AC8C7B}"/>
              </a:ext>
            </a:extLst>
          </p:cNvPr>
          <p:cNvGrpSpPr/>
          <p:nvPr/>
        </p:nvGrpSpPr>
        <p:grpSpPr>
          <a:xfrm>
            <a:off x="4786073" y="1500028"/>
            <a:ext cx="3700659" cy="1641226"/>
            <a:chOff x="685800" y="1014133"/>
            <a:chExt cx="7772400" cy="3718652"/>
          </a:xfrm>
        </p:grpSpPr>
        <p:pic>
          <p:nvPicPr>
            <p:cNvPr id="2" name="Picture 1">
              <a:extLst>
                <a:ext uri="{FF2B5EF4-FFF2-40B4-BE49-F238E27FC236}">
                  <a16:creationId xmlns:a16="http://schemas.microsoft.com/office/drawing/2014/main" id="{4621AE05-A56B-6A69-EC37-F1F82018ABFF}"/>
                </a:ext>
              </a:extLst>
            </p:cNvPr>
            <p:cNvPicPr>
              <a:picLocks noChangeAspect="1"/>
            </p:cNvPicPr>
            <p:nvPr/>
          </p:nvPicPr>
          <p:blipFill>
            <a:blip r:embed="rId3"/>
            <a:stretch>
              <a:fillRect/>
            </a:stretch>
          </p:blipFill>
          <p:spPr>
            <a:xfrm>
              <a:off x="685800" y="1014133"/>
              <a:ext cx="7772400" cy="3025146"/>
            </a:xfrm>
            <a:prstGeom prst="rect">
              <a:avLst/>
            </a:prstGeom>
          </p:spPr>
        </p:pic>
        <p:sp>
          <p:nvSpPr>
            <p:cNvPr id="3" name="TextBox 2">
              <a:extLst>
                <a:ext uri="{FF2B5EF4-FFF2-40B4-BE49-F238E27FC236}">
                  <a16:creationId xmlns:a16="http://schemas.microsoft.com/office/drawing/2014/main" id="{716CC1F1-FF51-7ECE-22BF-28AB58289AFC}"/>
                </a:ext>
              </a:extLst>
            </p:cNvPr>
            <p:cNvSpPr txBox="1"/>
            <p:nvPr/>
          </p:nvSpPr>
          <p:spPr>
            <a:xfrm>
              <a:off x="1622396" y="3895961"/>
              <a:ext cx="5899213" cy="836824"/>
            </a:xfrm>
            <a:prstGeom prst="rect">
              <a:avLst/>
            </a:prstGeom>
            <a:noFill/>
          </p:spPr>
          <p:txBody>
            <a:bodyPr wrap="none" rtlCol="0">
              <a:spAutoFit/>
            </a:bodyPr>
            <a:lstStyle/>
            <a:p>
              <a:pPr algn="ctr"/>
              <a:r>
                <a:rPr lang="en-US" dirty="0"/>
                <a:t>MongoDB [2] </a:t>
              </a:r>
              <a:r>
                <a:rPr lang="en-US" u="sng" dirty="0"/>
                <a:t>inserts</a:t>
              </a:r>
              <a:r>
                <a:rPr lang="en-US" dirty="0"/>
                <a:t>: </a:t>
              </a:r>
              <a:r>
                <a:rPr lang="en-US" b="1" dirty="0"/>
                <a:t>42.3%</a:t>
              </a:r>
            </a:p>
          </p:txBody>
        </p:sp>
      </p:grpSp>
      <p:pic>
        <p:nvPicPr>
          <p:cNvPr id="8" name="Picture 7">
            <a:extLst>
              <a:ext uri="{FF2B5EF4-FFF2-40B4-BE49-F238E27FC236}">
                <a16:creationId xmlns:a16="http://schemas.microsoft.com/office/drawing/2014/main" id="{29D69D81-CEE8-727C-3609-7B36152CA676}"/>
              </a:ext>
            </a:extLst>
          </p:cNvPr>
          <p:cNvPicPr>
            <a:picLocks noChangeAspect="1"/>
          </p:cNvPicPr>
          <p:nvPr/>
        </p:nvPicPr>
        <p:blipFill>
          <a:blip r:embed="rId4"/>
          <a:stretch>
            <a:fillRect/>
          </a:stretch>
        </p:blipFill>
        <p:spPr>
          <a:xfrm>
            <a:off x="464409" y="1572526"/>
            <a:ext cx="3932306" cy="1234201"/>
          </a:xfrm>
          <a:prstGeom prst="rect">
            <a:avLst/>
          </a:prstGeom>
        </p:spPr>
      </p:pic>
      <p:pic>
        <p:nvPicPr>
          <p:cNvPr id="9" name="Picture 8">
            <a:extLst>
              <a:ext uri="{FF2B5EF4-FFF2-40B4-BE49-F238E27FC236}">
                <a16:creationId xmlns:a16="http://schemas.microsoft.com/office/drawing/2014/main" id="{5771A509-4B3D-D24C-2D81-DB714CB0EBEF}"/>
              </a:ext>
            </a:extLst>
          </p:cNvPr>
          <p:cNvPicPr>
            <a:picLocks noChangeAspect="1"/>
          </p:cNvPicPr>
          <p:nvPr/>
        </p:nvPicPr>
        <p:blipFill>
          <a:blip r:embed="rId5"/>
          <a:stretch>
            <a:fillRect/>
          </a:stretch>
        </p:blipFill>
        <p:spPr>
          <a:xfrm>
            <a:off x="475919" y="3177460"/>
            <a:ext cx="3909285" cy="992204"/>
          </a:xfrm>
          <a:prstGeom prst="rect">
            <a:avLst/>
          </a:prstGeom>
        </p:spPr>
      </p:pic>
      <p:sp>
        <p:nvSpPr>
          <p:cNvPr id="12" name="TextBox 11">
            <a:extLst>
              <a:ext uri="{FF2B5EF4-FFF2-40B4-BE49-F238E27FC236}">
                <a16:creationId xmlns:a16="http://schemas.microsoft.com/office/drawing/2014/main" id="{0FEB9CCB-84C0-ADFF-5AEF-14864F2216DB}"/>
              </a:ext>
            </a:extLst>
          </p:cNvPr>
          <p:cNvSpPr txBox="1"/>
          <p:nvPr/>
        </p:nvSpPr>
        <p:spPr>
          <a:xfrm>
            <a:off x="1268430" y="2772414"/>
            <a:ext cx="2437269" cy="369332"/>
          </a:xfrm>
          <a:prstGeom prst="rect">
            <a:avLst/>
          </a:prstGeom>
          <a:noFill/>
        </p:spPr>
        <p:txBody>
          <a:bodyPr wrap="none" rtlCol="0">
            <a:spAutoFit/>
          </a:bodyPr>
          <a:lstStyle/>
          <a:p>
            <a:pPr algn="ctr"/>
            <a:r>
              <a:rPr lang="en-US" dirty="0"/>
              <a:t>Cicada [1] </a:t>
            </a:r>
            <a:r>
              <a:rPr lang="en-US" u="sng" dirty="0"/>
              <a:t>writes</a:t>
            </a:r>
            <a:r>
              <a:rPr lang="en-US" dirty="0"/>
              <a:t>: </a:t>
            </a:r>
            <a:r>
              <a:rPr lang="en-US" b="1" dirty="0"/>
              <a:t>68.0%</a:t>
            </a:r>
          </a:p>
        </p:txBody>
      </p:sp>
      <p:sp>
        <p:nvSpPr>
          <p:cNvPr id="13" name="TextBox 12">
            <a:extLst>
              <a:ext uri="{FF2B5EF4-FFF2-40B4-BE49-F238E27FC236}">
                <a16:creationId xmlns:a16="http://schemas.microsoft.com/office/drawing/2014/main" id="{C7AEABE9-0DFB-1AEF-FCD4-5F1029957C7F}"/>
              </a:ext>
            </a:extLst>
          </p:cNvPr>
          <p:cNvSpPr txBox="1"/>
          <p:nvPr/>
        </p:nvSpPr>
        <p:spPr>
          <a:xfrm>
            <a:off x="1196570" y="4152609"/>
            <a:ext cx="2467983" cy="369332"/>
          </a:xfrm>
          <a:prstGeom prst="rect">
            <a:avLst/>
          </a:prstGeom>
          <a:noFill/>
        </p:spPr>
        <p:txBody>
          <a:bodyPr wrap="none" rtlCol="0">
            <a:spAutoFit/>
          </a:bodyPr>
          <a:lstStyle/>
          <a:p>
            <a:pPr algn="ctr"/>
            <a:r>
              <a:rPr lang="en-US" dirty="0"/>
              <a:t>Fork + </a:t>
            </a:r>
            <a:r>
              <a:rPr lang="en-US" u="sng" dirty="0"/>
              <a:t>COW fault</a:t>
            </a:r>
            <a:r>
              <a:rPr lang="en-US" dirty="0"/>
              <a:t>: </a:t>
            </a:r>
            <a:r>
              <a:rPr lang="en-US" b="1" dirty="0"/>
              <a:t>60.0%</a:t>
            </a:r>
          </a:p>
        </p:txBody>
      </p:sp>
      <p:pic>
        <p:nvPicPr>
          <p:cNvPr id="14" name="Picture 13">
            <a:extLst>
              <a:ext uri="{FF2B5EF4-FFF2-40B4-BE49-F238E27FC236}">
                <a16:creationId xmlns:a16="http://schemas.microsoft.com/office/drawing/2014/main" id="{4D34E093-7EB6-0944-8110-5DCFDF6AE37E}"/>
              </a:ext>
            </a:extLst>
          </p:cNvPr>
          <p:cNvPicPr>
            <a:picLocks noChangeAspect="1"/>
          </p:cNvPicPr>
          <p:nvPr/>
        </p:nvPicPr>
        <p:blipFill rotWithShape="1">
          <a:blip r:embed="rId6"/>
          <a:srcRect t="4921" b="32845"/>
          <a:stretch/>
        </p:blipFill>
        <p:spPr>
          <a:xfrm>
            <a:off x="4884519" y="3141746"/>
            <a:ext cx="3503766" cy="1164174"/>
          </a:xfrm>
          <a:prstGeom prst="rect">
            <a:avLst/>
          </a:prstGeom>
        </p:spPr>
      </p:pic>
      <p:sp>
        <p:nvSpPr>
          <p:cNvPr id="15" name="TextBox 14">
            <a:extLst>
              <a:ext uri="{FF2B5EF4-FFF2-40B4-BE49-F238E27FC236}">
                <a16:creationId xmlns:a16="http://schemas.microsoft.com/office/drawing/2014/main" id="{E26AB4A0-9ACF-29AC-D343-3B130E278F48}"/>
              </a:ext>
            </a:extLst>
          </p:cNvPr>
          <p:cNvSpPr txBox="1"/>
          <p:nvPr/>
        </p:nvSpPr>
        <p:spPr>
          <a:xfrm>
            <a:off x="4826201" y="4305920"/>
            <a:ext cx="3792833" cy="369332"/>
          </a:xfrm>
          <a:prstGeom prst="rect">
            <a:avLst/>
          </a:prstGeom>
          <a:noFill/>
        </p:spPr>
        <p:txBody>
          <a:bodyPr wrap="none" rtlCol="0">
            <a:spAutoFit/>
          </a:bodyPr>
          <a:lstStyle/>
          <a:p>
            <a:pPr algn="ctr"/>
            <a:r>
              <a:rPr lang="en-US" dirty="0" err="1"/>
              <a:t>Protobuf</a:t>
            </a:r>
            <a:r>
              <a:rPr lang="en-US" dirty="0"/>
              <a:t> (</a:t>
            </a:r>
            <a:r>
              <a:rPr lang="en-US" u="sng" dirty="0"/>
              <a:t>Serialize</a:t>
            </a:r>
            <a:r>
              <a:rPr lang="en-US" dirty="0"/>
              <a:t>/</a:t>
            </a:r>
            <a:r>
              <a:rPr lang="en-US" u="sng" dirty="0"/>
              <a:t>Merge</a:t>
            </a:r>
            <a:r>
              <a:rPr lang="en-US" dirty="0"/>
              <a:t>) [3]: </a:t>
            </a:r>
            <a:r>
              <a:rPr lang="en-US" b="1" dirty="0"/>
              <a:t>29.2%</a:t>
            </a:r>
          </a:p>
        </p:txBody>
      </p:sp>
      <p:sp>
        <p:nvSpPr>
          <p:cNvPr id="16" name="TextBox 15">
            <a:extLst>
              <a:ext uri="{FF2B5EF4-FFF2-40B4-BE49-F238E27FC236}">
                <a16:creationId xmlns:a16="http://schemas.microsoft.com/office/drawing/2014/main" id="{6634BFA1-F49A-852C-C84E-56AB4208B33D}"/>
              </a:ext>
            </a:extLst>
          </p:cNvPr>
          <p:cNvSpPr txBox="1"/>
          <p:nvPr/>
        </p:nvSpPr>
        <p:spPr>
          <a:xfrm>
            <a:off x="1359133" y="4866501"/>
            <a:ext cx="6425733" cy="276999"/>
          </a:xfrm>
          <a:prstGeom prst="rect">
            <a:avLst/>
          </a:prstGeom>
          <a:noFill/>
        </p:spPr>
        <p:txBody>
          <a:bodyPr wrap="none" rtlCol="0">
            <a:spAutoFit/>
          </a:bodyPr>
          <a:lstStyle/>
          <a:p>
            <a:r>
              <a:rPr lang="en-US" sz="1200" b="1" dirty="0"/>
              <a:t>[1]</a:t>
            </a:r>
            <a:r>
              <a:rPr lang="en-US" sz="1200" dirty="0"/>
              <a:t> </a:t>
            </a:r>
            <a:r>
              <a:rPr lang="en-US" sz="1200" i="1" dirty="0"/>
              <a:t>H. Lim et al., SIGMOD ’17  </a:t>
            </a:r>
            <a:r>
              <a:rPr lang="en-US" sz="1200" b="1" dirty="0"/>
              <a:t>[2</a:t>
            </a:r>
            <a:r>
              <a:rPr lang="en-US" sz="1200" b="1" dirty="0">
                <a:solidFill>
                  <a:srgbClr val="4B2E83"/>
                </a:solidFill>
              </a:rPr>
              <a:t>]</a:t>
            </a:r>
            <a:r>
              <a:rPr lang="en-US" sz="1200" i="1" dirty="0">
                <a:solidFill>
                  <a:srgbClr val="4B2E83"/>
                </a:solidFill>
              </a:rPr>
              <a:t> </a:t>
            </a:r>
            <a:r>
              <a:rPr lang="en-US" sz="1200" i="1" dirty="0" err="1">
                <a:solidFill>
                  <a:srgbClr val="4B2E83"/>
                </a:solidFill>
              </a:rPr>
              <a:t>github.com</a:t>
            </a:r>
            <a:r>
              <a:rPr lang="en-US" sz="1200" i="1" dirty="0">
                <a:solidFill>
                  <a:srgbClr val="4B2E83"/>
                </a:solidFill>
              </a:rPr>
              <a:t>/</a:t>
            </a:r>
            <a:r>
              <a:rPr lang="en-US" sz="1200" i="1" dirty="0" err="1">
                <a:solidFill>
                  <a:srgbClr val="4B2E83"/>
                </a:solidFill>
              </a:rPr>
              <a:t>mongodb</a:t>
            </a:r>
            <a:r>
              <a:rPr lang="en-US" sz="1200" i="1" dirty="0">
                <a:solidFill>
                  <a:srgbClr val="4B2E83"/>
                </a:solidFill>
              </a:rPr>
              <a:t>/</a:t>
            </a:r>
            <a:r>
              <a:rPr lang="en-US" sz="1200" i="1" dirty="0" err="1">
                <a:solidFill>
                  <a:srgbClr val="4B2E83"/>
                </a:solidFill>
              </a:rPr>
              <a:t>mongodb</a:t>
            </a:r>
            <a:r>
              <a:rPr lang="en-US" sz="1200" i="1" dirty="0">
                <a:solidFill>
                  <a:srgbClr val="4B2E83"/>
                </a:solidFill>
              </a:rPr>
              <a:t>  </a:t>
            </a:r>
            <a:r>
              <a:rPr lang="en-US" sz="1200" b="1" dirty="0"/>
              <a:t>[3]</a:t>
            </a:r>
            <a:r>
              <a:rPr lang="en-US" sz="1200" i="1" dirty="0"/>
              <a:t> </a:t>
            </a:r>
            <a:r>
              <a:rPr lang="en-US" sz="1200" i="1" dirty="0" err="1"/>
              <a:t>github.com</a:t>
            </a:r>
            <a:r>
              <a:rPr lang="en-US" sz="1200" i="1" dirty="0"/>
              <a:t>/google/</a:t>
            </a:r>
            <a:r>
              <a:rPr lang="en-US" sz="1200" i="1" dirty="0" err="1"/>
              <a:t>fleetbench</a:t>
            </a:r>
            <a:endParaRPr lang="en-US" sz="1200" i="1" dirty="0"/>
          </a:p>
        </p:txBody>
      </p:sp>
    </p:spTree>
    <p:extLst>
      <p:ext uri="{BB962C8B-B14F-4D97-AF65-F5344CB8AC3E}">
        <p14:creationId xmlns:p14="http://schemas.microsoft.com/office/powerpoint/2010/main" val="216745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Insights from studying use-cases</a:t>
            </a:r>
          </a:p>
        </p:txBody>
      </p:sp>
      <p:sp>
        <p:nvSpPr>
          <p:cNvPr id="2" name="Text Placeholder 1">
            <a:extLst>
              <a:ext uri="{FF2B5EF4-FFF2-40B4-BE49-F238E27FC236}">
                <a16:creationId xmlns:a16="http://schemas.microsoft.com/office/drawing/2014/main" id="{AC285EC3-35B9-8372-D3D2-E343AD9D847C}"/>
              </a:ext>
            </a:extLst>
          </p:cNvPr>
          <p:cNvSpPr>
            <a:spLocks noGrp="1"/>
          </p:cNvSpPr>
          <p:nvPr>
            <p:ph type="body" sz="quarter" idx="11"/>
          </p:nvPr>
        </p:nvSpPr>
        <p:spPr/>
        <p:txBody>
          <a:bodyPr/>
          <a:lstStyle/>
          <a:p>
            <a:pPr>
              <a:lnSpc>
                <a:spcPct val="200000"/>
              </a:lnSpc>
            </a:pPr>
            <a:r>
              <a:rPr lang="en-US" dirty="0"/>
              <a:t>Apps often use memory copies to fill temporary buffers</a:t>
            </a:r>
          </a:p>
          <a:p>
            <a:pPr>
              <a:lnSpc>
                <a:spcPct val="200000"/>
              </a:lnSpc>
            </a:pPr>
            <a:r>
              <a:rPr lang="en-US" sz="1950" dirty="0"/>
              <a:t>Copies may be excessive/redundant if full copy isn’t accessed</a:t>
            </a:r>
          </a:p>
          <a:p>
            <a:pPr>
              <a:lnSpc>
                <a:spcPct val="200000"/>
              </a:lnSpc>
            </a:pPr>
            <a:r>
              <a:rPr lang="en-US" dirty="0"/>
              <a:t>Killer microseconds: difficult for CPU to hide copy overhead</a:t>
            </a:r>
          </a:p>
        </p:txBody>
      </p:sp>
    </p:spTree>
    <p:extLst>
      <p:ext uri="{BB962C8B-B14F-4D97-AF65-F5344CB8AC3E}">
        <p14:creationId xmlns:p14="http://schemas.microsoft.com/office/powerpoint/2010/main" val="142845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Use case: Read-Copy-Update in MVCC databases</a:t>
            </a:r>
          </a:p>
        </p:txBody>
      </p:sp>
      <p:sp>
        <p:nvSpPr>
          <p:cNvPr id="6" name="Text Placeholder 5">
            <a:extLst>
              <a:ext uri="{FF2B5EF4-FFF2-40B4-BE49-F238E27FC236}">
                <a16:creationId xmlns:a16="http://schemas.microsoft.com/office/drawing/2014/main" id="{673CDC2C-328B-F0D6-D63B-FB49E6F65EE8}"/>
              </a:ext>
            </a:extLst>
          </p:cNvPr>
          <p:cNvSpPr>
            <a:spLocks noGrp="1"/>
          </p:cNvSpPr>
          <p:nvPr>
            <p:ph type="body" sz="quarter" idx="11"/>
          </p:nvPr>
        </p:nvSpPr>
        <p:spPr>
          <a:xfrm>
            <a:off x="447923" y="4205475"/>
            <a:ext cx="8197114" cy="429768"/>
          </a:xfrm>
        </p:spPr>
        <p:txBody>
          <a:bodyPr/>
          <a:lstStyle/>
          <a:p>
            <a:pPr marL="0" indent="0" algn="ctr">
              <a:buNone/>
            </a:pPr>
            <a:r>
              <a:rPr lang="en-US" dirty="0"/>
              <a:t>Copy used for isolation</a:t>
            </a:r>
          </a:p>
        </p:txBody>
      </p:sp>
      <p:sp>
        <p:nvSpPr>
          <p:cNvPr id="13" name="Freeform 12">
            <a:extLst>
              <a:ext uri="{FF2B5EF4-FFF2-40B4-BE49-F238E27FC236}">
                <a16:creationId xmlns:a16="http://schemas.microsoft.com/office/drawing/2014/main" id="{AB0F9194-EEC7-99CE-6F15-9D88F4DCB649}"/>
              </a:ext>
            </a:extLst>
          </p:cNvPr>
          <p:cNvSpPr/>
          <p:nvPr/>
        </p:nvSpPr>
        <p:spPr>
          <a:xfrm>
            <a:off x="1146047" y="1761744"/>
            <a:ext cx="146304" cy="603504"/>
          </a:xfrm>
          <a:custGeom>
            <a:avLst/>
            <a:gdLst>
              <a:gd name="connsiteX0" fmla="*/ 466344 w 466867"/>
              <a:gd name="connsiteY0" fmla="*/ 0 h 1600200"/>
              <a:gd name="connsiteX1" fmla="*/ 0 w 466867"/>
              <a:gd name="connsiteY1" fmla="*/ 530352 h 1600200"/>
              <a:gd name="connsiteX2" fmla="*/ 466344 w 466867"/>
              <a:gd name="connsiteY2" fmla="*/ 978408 h 1600200"/>
              <a:gd name="connsiteX3" fmla="*/ 73152 w 466867"/>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466867" h="1600200">
                <a:moveTo>
                  <a:pt x="466344" y="0"/>
                </a:moveTo>
                <a:cubicBezTo>
                  <a:pt x="233172" y="183642"/>
                  <a:pt x="0" y="367284"/>
                  <a:pt x="0" y="530352"/>
                </a:cubicBezTo>
                <a:cubicBezTo>
                  <a:pt x="0" y="693420"/>
                  <a:pt x="454152" y="800100"/>
                  <a:pt x="466344" y="978408"/>
                </a:cubicBezTo>
                <a:cubicBezTo>
                  <a:pt x="478536" y="1156716"/>
                  <a:pt x="275844" y="1378458"/>
                  <a:pt x="73152" y="160020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1500BB31-9637-B082-E575-79FCE95CCF15}"/>
              </a:ext>
            </a:extLst>
          </p:cNvPr>
          <p:cNvSpPr/>
          <p:nvPr/>
        </p:nvSpPr>
        <p:spPr>
          <a:xfrm>
            <a:off x="7705345" y="1761744"/>
            <a:ext cx="146304" cy="603504"/>
          </a:xfrm>
          <a:custGeom>
            <a:avLst/>
            <a:gdLst>
              <a:gd name="connsiteX0" fmla="*/ 466344 w 466867"/>
              <a:gd name="connsiteY0" fmla="*/ 0 h 1600200"/>
              <a:gd name="connsiteX1" fmla="*/ 0 w 466867"/>
              <a:gd name="connsiteY1" fmla="*/ 530352 h 1600200"/>
              <a:gd name="connsiteX2" fmla="*/ 466344 w 466867"/>
              <a:gd name="connsiteY2" fmla="*/ 978408 h 1600200"/>
              <a:gd name="connsiteX3" fmla="*/ 73152 w 466867"/>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466867" h="1600200">
                <a:moveTo>
                  <a:pt x="466344" y="0"/>
                </a:moveTo>
                <a:cubicBezTo>
                  <a:pt x="233172" y="183642"/>
                  <a:pt x="0" y="367284"/>
                  <a:pt x="0" y="530352"/>
                </a:cubicBezTo>
                <a:cubicBezTo>
                  <a:pt x="0" y="693420"/>
                  <a:pt x="454152" y="800100"/>
                  <a:pt x="466344" y="978408"/>
                </a:cubicBezTo>
                <a:cubicBezTo>
                  <a:pt x="478536" y="1156716"/>
                  <a:pt x="275844" y="1378458"/>
                  <a:pt x="73152" y="160020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DDF6B7-E75B-8292-B96B-5F0A63EAFB53}"/>
              </a:ext>
            </a:extLst>
          </p:cNvPr>
          <p:cNvSpPr txBox="1"/>
          <p:nvPr/>
        </p:nvSpPr>
        <p:spPr>
          <a:xfrm>
            <a:off x="959119" y="1453967"/>
            <a:ext cx="666466" cy="307777"/>
          </a:xfrm>
          <a:prstGeom prst="rect">
            <a:avLst/>
          </a:prstGeom>
          <a:noFill/>
        </p:spPr>
        <p:txBody>
          <a:bodyPr wrap="none" rtlCol="0">
            <a:spAutoFit/>
          </a:bodyPr>
          <a:lstStyle/>
          <a:p>
            <a:pPr algn="ctr"/>
            <a:r>
              <a:rPr lang="en-US" sz="1400" b="1" dirty="0"/>
              <a:t>Writer</a:t>
            </a:r>
          </a:p>
        </p:txBody>
      </p:sp>
      <p:sp>
        <p:nvSpPr>
          <p:cNvPr id="16" name="TextBox 15">
            <a:extLst>
              <a:ext uri="{FF2B5EF4-FFF2-40B4-BE49-F238E27FC236}">
                <a16:creationId xmlns:a16="http://schemas.microsoft.com/office/drawing/2014/main" id="{1A84FA0A-1C9D-86C5-3CB1-353CC71D6EF0}"/>
              </a:ext>
            </a:extLst>
          </p:cNvPr>
          <p:cNvSpPr txBox="1"/>
          <p:nvPr/>
        </p:nvSpPr>
        <p:spPr>
          <a:xfrm>
            <a:off x="7479753" y="1363508"/>
            <a:ext cx="711028" cy="307777"/>
          </a:xfrm>
          <a:prstGeom prst="rect">
            <a:avLst/>
          </a:prstGeom>
          <a:noFill/>
        </p:spPr>
        <p:txBody>
          <a:bodyPr wrap="none" rtlCol="0">
            <a:spAutoFit/>
          </a:bodyPr>
          <a:lstStyle/>
          <a:p>
            <a:pPr algn="ctr"/>
            <a:r>
              <a:rPr lang="en-US" sz="1400" b="1" dirty="0"/>
              <a:t>Reader</a:t>
            </a:r>
          </a:p>
        </p:txBody>
      </p:sp>
      <p:grpSp>
        <p:nvGrpSpPr>
          <p:cNvPr id="47" name="Group 46">
            <a:extLst>
              <a:ext uri="{FF2B5EF4-FFF2-40B4-BE49-F238E27FC236}">
                <a16:creationId xmlns:a16="http://schemas.microsoft.com/office/drawing/2014/main" id="{3A733A5C-543F-BBE5-AE61-8012A7584A58}"/>
              </a:ext>
            </a:extLst>
          </p:cNvPr>
          <p:cNvGrpSpPr/>
          <p:nvPr/>
        </p:nvGrpSpPr>
        <p:grpSpPr>
          <a:xfrm>
            <a:off x="3785238" y="3526138"/>
            <a:ext cx="1350004" cy="206504"/>
            <a:chOff x="3886838" y="3710415"/>
            <a:chExt cx="1350004" cy="206504"/>
          </a:xfrm>
        </p:grpSpPr>
        <p:grpSp>
          <p:nvGrpSpPr>
            <p:cNvPr id="2" name="Group 1">
              <a:extLst>
                <a:ext uri="{FF2B5EF4-FFF2-40B4-BE49-F238E27FC236}">
                  <a16:creationId xmlns:a16="http://schemas.microsoft.com/office/drawing/2014/main" id="{08019232-6571-A5D3-5C97-0271383A3AC4}"/>
                </a:ext>
              </a:extLst>
            </p:cNvPr>
            <p:cNvGrpSpPr/>
            <p:nvPr/>
          </p:nvGrpSpPr>
          <p:grpSpPr>
            <a:xfrm>
              <a:off x="3886838" y="3710415"/>
              <a:ext cx="1350004" cy="206504"/>
              <a:chOff x="3809464" y="2797332"/>
              <a:chExt cx="1350004" cy="206504"/>
            </a:xfrm>
          </p:grpSpPr>
          <p:sp>
            <p:nvSpPr>
              <p:cNvPr id="3" name="Rectangle 2">
                <a:extLst>
                  <a:ext uri="{FF2B5EF4-FFF2-40B4-BE49-F238E27FC236}">
                    <a16:creationId xmlns:a16="http://schemas.microsoft.com/office/drawing/2014/main" id="{55C1199F-1920-47EC-3BFE-D8A48173FA02}"/>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9DFAFE-8125-7F4F-56AB-63863CD3631B}"/>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15EBE2-B679-6F83-C010-B6D3C2EAEABD}"/>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A5CD39-C7F1-6E8E-ED55-8B6F0C13A24A}"/>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AD9D5C-8B8E-B4F8-BAC8-3443377B360B}"/>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7FC88-3A9D-47C8-FB9C-226422381DFD}"/>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6F681180-1B77-95D8-DA10-1BA34CE8B937}"/>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9D57F3-AD82-EBBE-2808-18659EB993B0}"/>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5AC84A-2B70-32C4-2EAD-B28161A015D2}"/>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C64815-6759-C362-45ED-0FBA8CBC0F6C}"/>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DF6A52-72C5-0569-30FA-A98567F0A498}"/>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1BBA73-9AAF-E396-E58A-7108F13B0BA3}"/>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F916F0E-63D9-C4AD-4041-2A9DA521AFE8}"/>
              </a:ext>
            </a:extLst>
          </p:cNvPr>
          <p:cNvGrpSpPr/>
          <p:nvPr/>
        </p:nvGrpSpPr>
        <p:grpSpPr>
          <a:xfrm>
            <a:off x="3785238" y="3320408"/>
            <a:ext cx="1350004" cy="206504"/>
            <a:chOff x="3886838" y="3710415"/>
            <a:chExt cx="1350004" cy="206504"/>
          </a:xfrm>
        </p:grpSpPr>
        <p:grpSp>
          <p:nvGrpSpPr>
            <p:cNvPr id="63" name="Group 62">
              <a:extLst>
                <a:ext uri="{FF2B5EF4-FFF2-40B4-BE49-F238E27FC236}">
                  <a16:creationId xmlns:a16="http://schemas.microsoft.com/office/drawing/2014/main" id="{EFCF8BE6-6EE9-49C3-25DD-6148222A424A}"/>
                </a:ext>
              </a:extLst>
            </p:cNvPr>
            <p:cNvGrpSpPr/>
            <p:nvPr/>
          </p:nvGrpSpPr>
          <p:grpSpPr>
            <a:xfrm>
              <a:off x="3886838" y="3710415"/>
              <a:ext cx="1350004" cy="206504"/>
              <a:chOff x="3809464" y="2797332"/>
              <a:chExt cx="1350004" cy="206504"/>
            </a:xfrm>
          </p:grpSpPr>
          <p:sp>
            <p:nvSpPr>
              <p:cNvPr id="70" name="Rectangle 69">
                <a:extLst>
                  <a:ext uri="{FF2B5EF4-FFF2-40B4-BE49-F238E27FC236}">
                    <a16:creationId xmlns:a16="http://schemas.microsoft.com/office/drawing/2014/main" id="{BEB6298F-1795-C4A6-FF42-7FEA24770EB1}"/>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939491F-4BD1-9508-A30F-621E834D91E2}"/>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BACAB7F-5E19-BDB5-6881-E6CC15C6EB44}"/>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74C7CA-E9AD-A97A-971B-4C4D70C3F0B1}"/>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6BE25BB-489A-1EA0-30E6-E53F17F0AA13}"/>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99FC870-021B-6385-9A07-B15C49AB9C3F}"/>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97D4B47-B003-024C-73A1-1AA144097671}"/>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6AAA576-2348-107F-7E80-D2027435078D}"/>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919F240-CEB5-3D4B-F1B6-D4607DBEDD3D}"/>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9B75B66-2E48-9216-81AA-CB8833715033}"/>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D8F5BC0-B99D-CBEB-D56E-18D4B82A4597}"/>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0E503EA-4896-BFFD-1BD6-5BD71CE38197}"/>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E10B793A-6992-7ABD-3B7E-45AFF648A564}"/>
              </a:ext>
            </a:extLst>
          </p:cNvPr>
          <p:cNvGrpSpPr/>
          <p:nvPr/>
        </p:nvGrpSpPr>
        <p:grpSpPr>
          <a:xfrm>
            <a:off x="3785238" y="3731868"/>
            <a:ext cx="1350004" cy="206504"/>
            <a:chOff x="3886838" y="3710415"/>
            <a:chExt cx="1350004" cy="206504"/>
          </a:xfrm>
        </p:grpSpPr>
        <p:grpSp>
          <p:nvGrpSpPr>
            <p:cNvPr id="91" name="Group 90">
              <a:extLst>
                <a:ext uri="{FF2B5EF4-FFF2-40B4-BE49-F238E27FC236}">
                  <a16:creationId xmlns:a16="http://schemas.microsoft.com/office/drawing/2014/main" id="{9D23C63B-C410-4294-300D-A22CD5148A68}"/>
                </a:ext>
              </a:extLst>
            </p:cNvPr>
            <p:cNvGrpSpPr/>
            <p:nvPr/>
          </p:nvGrpSpPr>
          <p:grpSpPr>
            <a:xfrm>
              <a:off x="3886838" y="3710415"/>
              <a:ext cx="1350004" cy="206504"/>
              <a:chOff x="3809464" y="2797332"/>
              <a:chExt cx="1350004" cy="206504"/>
            </a:xfrm>
          </p:grpSpPr>
          <p:sp>
            <p:nvSpPr>
              <p:cNvPr id="98" name="Rectangle 97">
                <a:extLst>
                  <a:ext uri="{FF2B5EF4-FFF2-40B4-BE49-F238E27FC236}">
                    <a16:creationId xmlns:a16="http://schemas.microsoft.com/office/drawing/2014/main" id="{84102BFE-F866-C187-3C7A-F24E14FA44AE}"/>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7C54831-1B10-6925-2596-C949DF59F99F}"/>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5307177-3AD3-7262-AB07-5D8C23257D96}"/>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9FF0B07C-BA99-072A-9375-1E788AE17CCD}"/>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67AB1BC-8799-B8BB-8DB7-D27F7F2F9776}"/>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D914D44-93B1-BF79-8D96-6AD9CAC1956C}"/>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92" name="Rectangle 91">
              <a:extLst>
                <a:ext uri="{FF2B5EF4-FFF2-40B4-BE49-F238E27FC236}">
                  <a16:creationId xmlns:a16="http://schemas.microsoft.com/office/drawing/2014/main" id="{609A4731-01CF-E839-75AB-B7B60322AB39}"/>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5761218-B43E-7FEF-F684-A3AEF60E39FA}"/>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AEA40D2-9923-C006-B505-F1AE601CBE4E}"/>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8EFE52AA-A64A-C3C0-6EFC-25FFA093269A}"/>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DE77E12-6466-6868-F74B-717049CFF27E}"/>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751E0D6-03D3-4369-98B5-09A295872921}"/>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18F69288-BFF8-BD44-4010-8B68B2E65454}"/>
              </a:ext>
            </a:extLst>
          </p:cNvPr>
          <p:cNvGrpSpPr/>
          <p:nvPr/>
        </p:nvGrpSpPr>
        <p:grpSpPr>
          <a:xfrm>
            <a:off x="3785238" y="3938372"/>
            <a:ext cx="1350004" cy="206504"/>
            <a:chOff x="3886838" y="3710415"/>
            <a:chExt cx="1350004" cy="206504"/>
          </a:xfrm>
        </p:grpSpPr>
        <p:grpSp>
          <p:nvGrpSpPr>
            <p:cNvPr id="105" name="Group 104">
              <a:extLst>
                <a:ext uri="{FF2B5EF4-FFF2-40B4-BE49-F238E27FC236}">
                  <a16:creationId xmlns:a16="http://schemas.microsoft.com/office/drawing/2014/main" id="{11DEB35D-8E8D-0AF7-E57C-BF2EFE7BB650}"/>
                </a:ext>
              </a:extLst>
            </p:cNvPr>
            <p:cNvGrpSpPr/>
            <p:nvPr/>
          </p:nvGrpSpPr>
          <p:grpSpPr>
            <a:xfrm>
              <a:off x="3886838" y="3710415"/>
              <a:ext cx="1350004" cy="206504"/>
              <a:chOff x="3809464" y="2797332"/>
              <a:chExt cx="1350004" cy="206504"/>
            </a:xfrm>
          </p:grpSpPr>
          <p:sp>
            <p:nvSpPr>
              <p:cNvPr id="112" name="Rectangle 111">
                <a:extLst>
                  <a:ext uri="{FF2B5EF4-FFF2-40B4-BE49-F238E27FC236}">
                    <a16:creationId xmlns:a16="http://schemas.microsoft.com/office/drawing/2014/main" id="{6E74969E-13F9-0BA8-4D9E-52A168454FB2}"/>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7029623-7393-6385-9A71-2B50A773C287}"/>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C6DD93F-9E7B-F85F-860A-609F1F81CC65}"/>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BABFCB6-D3CD-9990-B36C-1E5A790AA848}"/>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4D4F33F-473B-29F9-40D2-32BB4E8B43E5}"/>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9F16095B-3896-1387-6AD0-7A4C280D2D24}"/>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324E2B7A-929B-D4A8-6DBF-4A8D38D479BE}"/>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71FCEB5-7863-146F-557F-0DD41018723E}"/>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7AE4593-31E6-17F4-5D4D-CE655D33CC0C}"/>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5BD8413-E758-40B1-F522-F6C44008896A}"/>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BD03B7F-F414-72BA-65D8-43CD6EB47B98}"/>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6318E1E-1F64-A3F9-54D7-38A0F60CC3AC}"/>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18" name="Text Placeholder 5">
            <a:extLst>
              <a:ext uri="{FF2B5EF4-FFF2-40B4-BE49-F238E27FC236}">
                <a16:creationId xmlns:a16="http://schemas.microsoft.com/office/drawing/2014/main" id="{4CA5FA7D-330A-C3FC-03EF-E7F6FCD635D2}"/>
              </a:ext>
            </a:extLst>
          </p:cNvPr>
          <p:cNvSpPr txBox="1">
            <a:spLocks/>
          </p:cNvSpPr>
          <p:nvPr/>
        </p:nvSpPr>
        <p:spPr>
          <a:xfrm>
            <a:off x="3941528" y="3594820"/>
            <a:ext cx="1059020" cy="274096"/>
          </a:xfrm>
          <a:prstGeom prst="rect">
            <a:avLst/>
          </a:prstGeom>
          <a:solidFill>
            <a:schemeClr val="accent5"/>
          </a:solidFill>
        </p:spPr>
        <p:txBody>
          <a:bodyPr/>
          <a:lstStyle>
            <a:lvl1pPr marL="342900" indent="-342900" algn="l" defTabSz="457200" rtl="0" eaLnBrk="1" latinLnBrk="0" hangingPunct="1">
              <a:spcBef>
                <a:spcPct val="20000"/>
              </a:spcBef>
              <a:buFont typeface="Arial" panose="020B0604020202020204" pitchFamily="34" charset="0"/>
              <a:buChar char="•"/>
              <a:defRPr sz="2000" b="1" i="0" kern="1200" baseline="0">
                <a:solidFill>
                  <a:schemeClr val="tx2"/>
                </a:solidFill>
                <a:latin typeface="Open Sans" charset="0"/>
                <a:ea typeface="Open Sans" charset="0"/>
                <a:cs typeface="Open Sans" charset="0"/>
              </a:defRPr>
            </a:lvl1pPr>
            <a:lvl2pPr marL="742950" indent="-285750" algn="l" defTabSz="457200" rtl="0" eaLnBrk="1" latinLnBrk="0" hangingPunct="1">
              <a:spcBef>
                <a:spcPct val="20000"/>
              </a:spcBef>
              <a:buFont typeface="Arial" panose="020B0604020202020204" pitchFamily="34" charset="0"/>
              <a:buChar char="•"/>
              <a:defRPr sz="1800" b="1" i="0" kern="1200" baseline="0">
                <a:solidFill>
                  <a:schemeClr val="tx2"/>
                </a:solidFill>
                <a:latin typeface="Open Sans" charset="0"/>
                <a:ea typeface="Open Sans" charset="0"/>
                <a:cs typeface="Open Sans" charset="0"/>
              </a:defRPr>
            </a:lvl2pPr>
            <a:lvl3pPr marL="1143000" indent="-228600" algn="l" defTabSz="457200" rtl="0" eaLnBrk="1" latinLnBrk="0" hangingPunct="1">
              <a:spcBef>
                <a:spcPct val="20000"/>
              </a:spcBef>
              <a:buSzPct val="100000"/>
              <a:buFont typeface="Arial" panose="020B0604020202020204" pitchFamily="34" charset="0"/>
              <a:buChar char="•"/>
              <a:defRPr sz="1600" b="1" i="0" kern="1200" baseline="0">
                <a:solidFill>
                  <a:schemeClr val="tx2"/>
                </a:solidFill>
                <a:latin typeface="Open Sans" charset="0"/>
                <a:ea typeface="Open Sans" charset="0"/>
                <a:cs typeface="Open Sans" charset="0"/>
              </a:defRPr>
            </a:lvl3pPr>
            <a:lvl4pPr marL="1600200" indent="-228600" algn="l" defTabSz="457200" rtl="0" eaLnBrk="1" latinLnBrk="0" hangingPunct="1">
              <a:spcBef>
                <a:spcPct val="20000"/>
              </a:spcBef>
              <a:buFont typeface="Arial" panose="020B0604020202020204" pitchFamily="34" charset="0"/>
              <a:buChar char="•"/>
              <a:defRPr sz="1600" b="1" i="0" kern="1200" baseline="0">
                <a:solidFill>
                  <a:schemeClr val="tx2"/>
                </a:solidFill>
                <a:latin typeface="Open Sans" charset="0"/>
                <a:ea typeface="Open Sans" charset="0"/>
                <a:cs typeface="Open Sans" charset="0"/>
              </a:defRPr>
            </a:lvl4pPr>
            <a:lvl5pPr marL="2057400" indent="-228600" algn="l" defTabSz="457200" rtl="0" eaLnBrk="1" latinLnBrk="0" hangingPunct="1">
              <a:spcBef>
                <a:spcPct val="20000"/>
              </a:spcBef>
              <a:buFont typeface="Arial" panose="020B0604020202020204" pitchFamily="34" charset="0"/>
              <a:buChar char="•"/>
              <a:defRPr sz="1400" b="1" i="0" kern="1200" baseline="0">
                <a:solidFill>
                  <a:schemeClr val="tx2"/>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Database</a:t>
            </a:r>
            <a:endParaRPr lang="en-US" sz="1800" dirty="0"/>
          </a:p>
        </p:txBody>
      </p:sp>
      <p:grpSp>
        <p:nvGrpSpPr>
          <p:cNvPr id="119" name="Group 118">
            <a:extLst>
              <a:ext uri="{FF2B5EF4-FFF2-40B4-BE49-F238E27FC236}">
                <a16:creationId xmlns:a16="http://schemas.microsoft.com/office/drawing/2014/main" id="{156518AE-4AA3-AB35-1F04-D47BF73FB86E}"/>
              </a:ext>
            </a:extLst>
          </p:cNvPr>
          <p:cNvGrpSpPr/>
          <p:nvPr/>
        </p:nvGrpSpPr>
        <p:grpSpPr>
          <a:xfrm>
            <a:off x="617349" y="2708656"/>
            <a:ext cx="1350004" cy="206504"/>
            <a:chOff x="3886838" y="3710415"/>
            <a:chExt cx="1350004" cy="206504"/>
          </a:xfrm>
        </p:grpSpPr>
        <p:grpSp>
          <p:nvGrpSpPr>
            <p:cNvPr id="120" name="Group 119">
              <a:extLst>
                <a:ext uri="{FF2B5EF4-FFF2-40B4-BE49-F238E27FC236}">
                  <a16:creationId xmlns:a16="http://schemas.microsoft.com/office/drawing/2014/main" id="{0271592D-250E-1486-267A-0169C630C5E8}"/>
                </a:ext>
              </a:extLst>
            </p:cNvPr>
            <p:cNvGrpSpPr/>
            <p:nvPr/>
          </p:nvGrpSpPr>
          <p:grpSpPr>
            <a:xfrm>
              <a:off x="3886838" y="3710415"/>
              <a:ext cx="1350004" cy="206504"/>
              <a:chOff x="3809464" y="2797332"/>
              <a:chExt cx="1350004" cy="206504"/>
            </a:xfrm>
          </p:grpSpPr>
          <p:sp>
            <p:nvSpPr>
              <p:cNvPr id="127" name="Rectangle 126">
                <a:extLst>
                  <a:ext uri="{FF2B5EF4-FFF2-40B4-BE49-F238E27FC236}">
                    <a16:creationId xmlns:a16="http://schemas.microsoft.com/office/drawing/2014/main" id="{FEEEA5C2-6F9D-908C-05EF-0EB4A8DD82A5}"/>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6AB25CC-8FA0-28E0-F9EE-0B5BB43AE9E1}"/>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04277BB-76D0-03A6-68D4-410C7C6A765E}"/>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B73EB1D-BE87-9998-E92E-B9913A688DC6}"/>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D0D5A15E-652A-128E-9C10-6840070BE415}"/>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4ADA565-A7EA-E67C-3ED8-8AABFAE63305}"/>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21" name="Rectangle 120">
              <a:extLst>
                <a:ext uri="{FF2B5EF4-FFF2-40B4-BE49-F238E27FC236}">
                  <a16:creationId xmlns:a16="http://schemas.microsoft.com/office/drawing/2014/main" id="{367D7C82-030F-7BC2-E8A6-EA433106BBCA}"/>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AB02466D-72DE-B7FD-F1DD-7127CBC3C7C7}"/>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5024EB0-F4CD-E2F1-1E9B-89F89EC2229B}"/>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23CCE3B8-0552-81D4-73C7-8680F9D2F479}"/>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B08DD80A-6B67-28FC-7600-512339AEFFE3}"/>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6A9169C5-EDE7-D960-F98D-2CAF6DDCADE3}"/>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35" name="TextBox 134">
            <a:extLst>
              <a:ext uri="{FF2B5EF4-FFF2-40B4-BE49-F238E27FC236}">
                <a16:creationId xmlns:a16="http://schemas.microsoft.com/office/drawing/2014/main" id="{FF5ABE16-FC67-AAA3-9EC7-D497679CA4EC}"/>
              </a:ext>
            </a:extLst>
          </p:cNvPr>
          <p:cNvSpPr txBox="1"/>
          <p:nvPr/>
        </p:nvSpPr>
        <p:spPr>
          <a:xfrm>
            <a:off x="2085019" y="1463331"/>
            <a:ext cx="1016505" cy="923330"/>
          </a:xfrm>
          <a:prstGeom prst="rect">
            <a:avLst/>
          </a:prstGeom>
          <a:noFill/>
          <a:ln>
            <a:solidFill>
              <a:srgbClr val="C00000"/>
            </a:solidFill>
            <a:prstDash val="dash"/>
          </a:ln>
        </p:spPr>
        <p:txBody>
          <a:bodyPr wrap="square" rtlCol="0">
            <a:spAutoFit/>
          </a:bodyPr>
          <a:lstStyle/>
          <a:p>
            <a:r>
              <a:rPr lang="en-US" dirty="0"/>
              <a:t>Write X</a:t>
            </a:r>
          </a:p>
          <a:p>
            <a:r>
              <a:rPr lang="en-US" dirty="0"/>
              <a:t>Write Y</a:t>
            </a:r>
          </a:p>
          <a:p>
            <a:r>
              <a:rPr lang="en-US" dirty="0"/>
              <a:t>Commit</a:t>
            </a:r>
          </a:p>
        </p:txBody>
      </p:sp>
      <p:sp>
        <p:nvSpPr>
          <p:cNvPr id="136" name="TextBox 135">
            <a:extLst>
              <a:ext uri="{FF2B5EF4-FFF2-40B4-BE49-F238E27FC236}">
                <a16:creationId xmlns:a16="http://schemas.microsoft.com/office/drawing/2014/main" id="{69D6BB1B-B56E-A7B9-10D4-D77CA07D7421}"/>
              </a:ext>
            </a:extLst>
          </p:cNvPr>
          <p:cNvSpPr txBox="1"/>
          <p:nvPr/>
        </p:nvSpPr>
        <p:spPr>
          <a:xfrm>
            <a:off x="6235349" y="1464496"/>
            <a:ext cx="1016505" cy="923330"/>
          </a:xfrm>
          <a:prstGeom prst="rect">
            <a:avLst/>
          </a:prstGeom>
          <a:noFill/>
          <a:ln>
            <a:solidFill>
              <a:srgbClr val="C00000"/>
            </a:solidFill>
            <a:prstDash val="dash"/>
          </a:ln>
        </p:spPr>
        <p:txBody>
          <a:bodyPr wrap="square" rtlCol="0">
            <a:spAutoFit/>
          </a:bodyPr>
          <a:lstStyle/>
          <a:p>
            <a:r>
              <a:rPr lang="en-US" dirty="0"/>
              <a:t>Read Y</a:t>
            </a:r>
          </a:p>
          <a:p>
            <a:r>
              <a:rPr lang="en-US" dirty="0"/>
              <a:t>Read X</a:t>
            </a:r>
          </a:p>
          <a:p>
            <a:r>
              <a:rPr lang="en-US" dirty="0"/>
              <a:t>Commit</a:t>
            </a:r>
          </a:p>
        </p:txBody>
      </p:sp>
      <p:sp>
        <p:nvSpPr>
          <p:cNvPr id="137" name="Right Arrow 136">
            <a:extLst>
              <a:ext uri="{FF2B5EF4-FFF2-40B4-BE49-F238E27FC236}">
                <a16:creationId xmlns:a16="http://schemas.microsoft.com/office/drawing/2014/main" id="{EB0C100A-7BC5-65A4-2EC5-1444321E4D97}"/>
              </a:ext>
            </a:extLst>
          </p:cNvPr>
          <p:cNvSpPr/>
          <p:nvPr/>
        </p:nvSpPr>
        <p:spPr>
          <a:xfrm>
            <a:off x="1699708" y="1524834"/>
            <a:ext cx="370566" cy="241984"/>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ight Arrow 137">
            <a:extLst>
              <a:ext uri="{FF2B5EF4-FFF2-40B4-BE49-F238E27FC236}">
                <a16:creationId xmlns:a16="http://schemas.microsoft.com/office/drawing/2014/main" id="{A92E41E3-236C-5A78-D35D-258E0AC9F476}"/>
              </a:ext>
            </a:extLst>
          </p:cNvPr>
          <p:cNvSpPr/>
          <p:nvPr/>
        </p:nvSpPr>
        <p:spPr>
          <a:xfrm>
            <a:off x="5847602" y="1519760"/>
            <a:ext cx="370566" cy="241984"/>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D660B39-6F53-2CD1-9E3E-21972F020961}"/>
              </a:ext>
            </a:extLst>
          </p:cNvPr>
          <p:cNvSpPr/>
          <p:nvPr/>
        </p:nvSpPr>
        <p:spPr>
          <a:xfrm>
            <a:off x="845949" y="2708656"/>
            <a:ext cx="228600" cy="206504"/>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93EF231F-7E92-827B-B096-9BC83EAC5B6C}"/>
              </a:ext>
            </a:extLst>
          </p:cNvPr>
          <p:cNvSpPr/>
          <p:nvPr/>
        </p:nvSpPr>
        <p:spPr>
          <a:xfrm>
            <a:off x="1074549" y="2708656"/>
            <a:ext cx="228600" cy="206504"/>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152" name="Group 151">
            <a:extLst>
              <a:ext uri="{FF2B5EF4-FFF2-40B4-BE49-F238E27FC236}">
                <a16:creationId xmlns:a16="http://schemas.microsoft.com/office/drawing/2014/main" id="{0AEF81DA-7CDF-54A4-BB38-1FCE45EA8F53}"/>
              </a:ext>
            </a:extLst>
          </p:cNvPr>
          <p:cNvGrpSpPr/>
          <p:nvPr/>
        </p:nvGrpSpPr>
        <p:grpSpPr>
          <a:xfrm>
            <a:off x="617349" y="3071405"/>
            <a:ext cx="1350004" cy="206504"/>
            <a:chOff x="617349" y="3071405"/>
            <a:chExt cx="1350004" cy="206504"/>
          </a:xfrm>
        </p:grpSpPr>
        <p:grpSp>
          <p:nvGrpSpPr>
            <p:cNvPr id="150" name="Group 149">
              <a:extLst>
                <a:ext uri="{FF2B5EF4-FFF2-40B4-BE49-F238E27FC236}">
                  <a16:creationId xmlns:a16="http://schemas.microsoft.com/office/drawing/2014/main" id="{05A7EB44-38F4-B02F-25F0-774D499424CD}"/>
                </a:ext>
              </a:extLst>
            </p:cNvPr>
            <p:cNvGrpSpPr/>
            <p:nvPr/>
          </p:nvGrpSpPr>
          <p:grpSpPr>
            <a:xfrm>
              <a:off x="617349" y="3071405"/>
              <a:ext cx="1350004" cy="206504"/>
              <a:chOff x="617349" y="3255954"/>
              <a:chExt cx="1350004" cy="206504"/>
            </a:xfrm>
          </p:grpSpPr>
          <p:sp>
            <p:nvSpPr>
              <p:cNvPr id="143" name="Rectangle 142">
                <a:extLst>
                  <a:ext uri="{FF2B5EF4-FFF2-40B4-BE49-F238E27FC236}">
                    <a16:creationId xmlns:a16="http://schemas.microsoft.com/office/drawing/2014/main" id="{7778A631-2E76-4691-7E7F-E7DAB1926992}"/>
                  </a:ext>
                </a:extLst>
              </p:cNvPr>
              <p:cNvSpPr/>
              <p:nvPr/>
            </p:nvSpPr>
            <p:spPr>
              <a:xfrm>
                <a:off x="845949" y="3255954"/>
                <a:ext cx="228600" cy="206504"/>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378B8151-CDE0-AE37-D4A9-EE006947B202}"/>
                  </a:ext>
                </a:extLst>
              </p:cNvPr>
              <p:cNvSpPr/>
              <p:nvPr/>
            </p:nvSpPr>
            <p:spPr>
              <a:xfrm>
                <a:off x="1074549" y="3255954"/>
                <a:ext cx="228600" cy="206504"/>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14E6F4C2-7F0A-CAE4-F944-25E2AA0455F1}"/>
                  </a:ext>
                </a:extLst>
              </p:cNvPr>
              <p:cNvSpPr/>
              <p:nvPr/>
            </p:nvSpPr>
            <p:spPr>
              <a:xfrm>
                <a:off x="1738753" y="3255954"/>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BD7BF41E-727B-94E6-40D5-17EAB8B06EA8}"/>
                  </a:ext>
                </a:extLst>
              </p:cNvPr>
              <p:cNvSpPr/>
              <p:nvPr/>
            </p:nvSpPr>
            <p:spPr>
              <a:xfrm>
                <a:off x="1520951" y="3255954"/>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A4548FD-CBAC-07C0-A83A-2034D019BE4F}"/>
                  </a:ext>
                </a:extLst>
              </p:cNvPr>
              <p:cNvSpPr/>
              <p:nvPr/>
            </p:nvSpPr>
            <p:spPr>
              <a:xfrm>
                <a:off x="617349" y="3255954"/>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51" name="Rectangle 150">
              <a:extLst>
                <a:ext uri="{FF2B5EF4-FFF2-40B4-BE49-F238E27FC236}">
                  <a16:creationId xmlns:a16="http://schemas.microsoft.com/office/drawing/2014/main" id="{A0FC8D61-39ED-694F-2B87-554B9863E5BD}"/>
                </a:ext>
              </a:extLst>
            </p:cNvPr>
            <p:cNvSpPr/>
            <p:nvPr/>
          </p:nvSpPr>
          <p:spPr>
            <a:xfrm>
              <a:off x="1303149" y="307140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grpSp>
      <p:cxnSp>
        <p:nvCxnSpPr>
          <p:cNvPr id="154" name="Straight Arrow Connector 153">
            <a:extLst>
              <a:ext uri="{FF2B5EF4-FFF2-40B4-BE49-F238E27FC236}">
                <a16:creationId xmlns:a16="http://schemas.microsoft.com/office/drawing/2014/main" id="{23055B26-31CE-606A-A136-95A482F74656}"/>
              </a:ext>
            </a:extLst>
          </p:cNvPr>
          <p:cNvCxnSpPr>
            <a:cxnSpLocks/>
            <a:stCxn id="136" idx="2"/>
          </p:cNvCxnSpPr>
          <p:nvPr/>
        </p:nvCxnSpPr>
        <p:spPr>
          <a:xfrm flipH="1">
            <a:off x="4488219" y="2387826"/>
            <a:ext cx="2255383" cy="881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8516478F-D563-2F5F-DAFA-3FAA7AAFF75F}"/>
              </a:ext>
            </a:extLst>
          </p:cNvPr>
          <p:cNvCxnSpPr>
            <a:cxnSpLocks/>
          </p:cNvCxnSpPr>
          <p:nvPr/>
        </p:nvCxnSpPr>
        <p:spPr>
          <a:xfrm flipH="1" flipV="1">
            <a:off x="2070274" y="2813054"/>
            <a:ext cx="2329006" cy="45473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id="{1ED2848A-8CAD-02D0-C2C8-BF6D663C7B34}"/>
              </a:ext>
            </a:extLst>
          </p:cNvPr>
          <p:cNvSpPr txBox="1"/>
          <p:nvPr/>
        </p:nvSpPr>
        <p:spPr>
          <a:xfrm rot="655287">
            <a:off x="2950428" y="2705711"/>
            <a:ext cx="654795" cy="369332"/>
          </a:xfrm>
          <a:prstGeom prst="rect">
            <a:avLst/>
          </a:prstGeom>
          <a:noFill/>
        </p:spPr>
        <p:txBody>
          <a:bodyPr wrap="none" rtlCol="0">
            <a:spAutoFit/>
          </a:bodyPr>
          <a:lstStyle/>
          <a:p>
            <a:r>
              <a:rPr lang="en-US" dirty="0"/>
              <a:t>Copy</a:t>
            </a:r>
          </a:p>
        </p:txBody>
      </p:sp>
    </p:spTree>
    <p:extLst>
      <p:ext uri="{BB962C8B-B14F-4D97-AF65-F5344CB8AC3E}">
        <p14:creationId xmlns:p14="http://schemas.microsoft.com/office/powerpoint/2010/main" val="29105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34583 0.11945 L 5.55556E-7 -4.93827E-6 " pathEditMode="relative" rAng="0" ptsTypes="AA">
                                      <p:cBhvr>
                                        <p:cTn id="8" dur="2000" fill="hold"/>
                                        <p:tgtEl>
                                          <p:spTgt spid="119"/>
                                        </p:tgtEl>
                                        <p:attrNameLst>
                                          <p:attrName>ppt_x</p:attrName>
                                          <p:attrName>ppt_y</p:attrName>
                                        </p:attrNameLst>
                                      </p:cBhvr>
                                      <p:rCtr x="-17378" y="-5988"/>
                                    </p:animMotion>
                                  </p:childTnLst>
                                </p:cTn>
                              </p:par>
                            </p:childTnLst>
                          </p:cTn>
                        </p:par>
                        <p:par>
                          <p:cTn id="9" fill="hold">
                            <p:stCondLst>
                              <p:cond delay="2000"/>
                            </p:stCondLst>
                            <p:childTnLst>
                              <p:par>
                                <p:cTn id="10" presetID="16" presetClass="entr" presetSubtype="37" fill="hold" nodeType="after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barn(outVertical)">
                                      <p:cBhvr>
                                        <p:cTn id="12" dur="500"/>
                                        <p:tgtEl>
                                          <p:spTgt spid="1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barn(outVertical)">
                                      <p:cBhvr>
                                        <p:cTn id="15" dur="500"/>
                                        <p:tgtEl>
                                          <p:spTgt spid="1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500"/>
                                        <p:tgtEl>
                                          <p:spTgt spid="137"/>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6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500"/>
                                        <p:tgtEl>
                                          <p:spTgt spid="1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38"/>
                                        </p:tgtEl>
                                        <p:attrNameLst>
                                          <p:attrName>style.visibility</p:attrName>
                                        </p:attrNameLst>
                                      </p:cBhvr>
                                      <p:to>
                                        <p:strVal val="visible"/>
                                      </p:to>
                                    </p:set>
                                    <p:animEffect transition="in" filter="fade">
                                      <p:cBhvr>
                                        <p:cTn id="33" dur="500"/>
                                        <p:tgtEl>
                                          <p:spTgt spid="138"/>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wipe(up)">
                                      <p:cBhvr>
                                        <p:cTn id="37" dur="500"/>
                                        <p:tgtEl>
                                          <p:spTgt spid="154"/>
                                        </p:tgtEl>
                                      </p:cBhvr>
                                    </p:animEffect>
                                  </p:childTnLst>
                                </p:cTn>
                              </p:par>
                            </p:childTnLst>
                          </p:cTn>
                        </p:par>
                        <p:par>
                          <p:cTn id="38" fill="hold">
                            <p:stCondLst>
                              <p:cond delay="1000"/>
                            </p:stCondLst>
                            <p:childTnLst>
                              <p:par>
                                <p:cTn id="39" presetID="42" presetClass="path" presetSubtype="0" accel="50000" decel="50000" fill="hold" grpId="3" nodeType="afterEffect">
                                  <p:stCondLst>
                                    <p:cond delay="0"/>
                                  </p:stCondLst>
                                  <p:childTnLst>
                                    <p:animMotion origin="layout" path="M -2.22222E-6 2.83951E-6 L 0.00104 0.05555 " pathEditMode="relative" rAng="0" ptsTypes="AA">
                                      <p:cBhvr>
                                        <p:cTn id="40" dur="500" fill="hold"/>
                                        <p:tgtEl>
                                          <p:spTgt spid="138"/>
                                        </p:tgtEl>
                                        <p:attrNameLst>
                                          <p:attrName>ppt_x</p:attrName>
                                          <p:attrName>ppt_y</p:attrName>
                                        </p:attrNameLst>
                                      </p:cBhvr>
                                      <p:rCtr x="52" y="2778"/>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4" nodeType="clickEffect">
                                  <p:stCondLst>
                                    <p:cond delay="0"/>
                                  </p:stCondLst>
                                  <p:childTnLst>
                                    <p:animMotion origin="layout" path="M 0.00104 0.05555 L 0.00104 0.10648 " pathEditMode="relative" rAng="0" ptsTypes="AA">
                                      <p:cBhvr>
                                        <p:cTn id="44" dur="500" fill="hold"/>
                                        <p:tgtEl>
                                          <p:spTgt spid="138"/>
                                        </p:tgtEl>
                                        <p:attrNameLst>
                                          <p:attrName>ppt_x</p:attrName>
                                          <p:attrName>ppt_y</p:attrName>
                                        </p:attrNameLst>
                                      </p:cBhvr>
                                      <p:rCtr x="0" y="2654"/>
                                    </p:animMotion>
                                  </p:childTnLst>
                                </p:cTn>
                              </p:par>
                            </p:childTnLst>
                          </p:cTn>
                        </p:par>
                        <p:par>
                          <p:cTn id="45" fill="hold">
                            <p:stCondLst>
                              <p:cond delay="500"/>
                            </p:stCondLst>
                            <p:childTnLst>
                              <p:par>
                                <p:cTn id="46" presetID="1" presetClass="exit" presetSubtype="0" fill="hold" nodeType="afterEffect">
                                  <p:stCondLst>
                                    <p:cond delay="0"/>
                                  </p:stCondLst>
                                  <p:childTnLst>
                                    <p:set>
                                      <p:cBhvr>
                                        <p:cTn id="47" dur="1" fill="hold">
                                          <p:stCondLst>
                                            <p:cond delay="0"/>
                                          </p:stCondLst>
                                        </p:cTn>
                                        <p:tgtEl>
                                          <p:spTgt spid="154"/>
                                        </p:tgtEl>
                                        <p:attrNameLst>
                                          <p:attrName>style.visibility</p:attrName>
                                        </p:attrNameLst>
                                      </p:cBhvr>
                                      <p:to>
                                        <p:strVal val="hidden"/>
                                      </p:to>
                                    </p:set>
                                  </p:childTnLst>
                                </p:cTn>
                              </p:par>
                            </p:childTnLst>
                          </p:cTn>
                        </p:par>
                        <p:par>
                          <p:cTn id="48" fill="hold">
                            <p:stCondLst>
                              <p:cond delay="500"/>
                            </p:stCondLst>
                            <p:childTnLst>
                              <p:par>
                                <p:cTn id="49" presetID="1" presetClass="exit" presetSubtype="0" fill="hold" grpId="2" nodeType="afterEffect">
                                  <p:stCondLst>
                                    <p:cond delay="0"/>
                                  </p:stCondLst>
                                  <p:childTnLst>
                                    <p:set>
                                      <p:cBhvr>
                                        <p:cTn id="50" dur="1" fill="hold">
                                          <p:stCondLst>
                                            <p:cond delay="0"/>
                                          </p:stCondLst>
                                        </p:cTn>
                                        <p:tgtEl>
                                          <p:spTgt spid="138"/>
                                        </p:tgtEl>
                                        <p:attrNameLst>
                                          <p:attrName>style.visibility</p:attrName>
                                        </p:attrNameLst>
                                      </p:cBhvr>
                                      <p:to>
                                        <p:strVal val="hidden"/>
                                      </p:to>
                                    </p:set>
                                  </p:childTnLst>
                                </p:cTn>
                              </p:par>
                              <p:par>
                                <p:cTn id="51" presetID="42" presetClass="path" presetSubtype="0" accel="50000" decel="50000" fill="hold" grpId="0" nodeType="withEffect">
                                  <p:stCondLst>
                                    <p:cond delay="0"/>
                                  </p:stCondLst>
                                  <p:childTnLst>
                                    <p:animMotion origin="layout" path="M 3.61111E-6 -1.7284E-6 L -0.00035 0.05679 " pathEditMode="relative" rAng="0" ptsTypes="AA">
                                      <p:cBhvr>
                                        <p:cTn id="52" dur="1000" fill="hold"/>
                                        <p:tgtEl>
                                          <p:spTgt spid="137"/>
                                        </p:tgtEl>
                                        <p:attrNameLst>
                                          <p:attrName>ppt_x</p:attrName>
                                          <p:attrName>ppt_y</p:attrName>
                                        </p:attrNameLst>
                                      </p:cBhvr>
                                      <p:rCtr x="-17" y="2840"/>
                                    </p:animMotion>
                                  </p:childTnLst>
                                </p:cTn>
                              </p:par>
                            </p:childTnLst>
                          </p:cTn>
                        </p:par>
                        <p:par>
                          <p:cTn id="53" fill="hold">
                            <p:stCondLst>
                              <p:cond delay="1500"/>
                            </p:stCondLst>
                            <p:childTnLst>
                              <p:par>
                                <p:cTn id="54" presetID="1" presetClass="entr" presetSubtype="0" fill="hold" grpId="1" nodeType="afterEffect">
                                  <p:stCondLst>
                                    <p:cond delay="0"/>
                                  </p:stCondLst>
                                  <p:childTnLst>
                                    <p:set>
                                      <p:cBhvr>
                                        <p:cTn id="55" dur="1" fill="hold">
                                          <p:stCondLst>
                                            <p:cond delay="0"/>
                                          </p:stCondLst>
                                        </p:cTn>
                                        <p:tgtEl>
                                          <p:spTgt spid="141"/>
                                        </p:tgtEl>
                                        <p:attrNameLst>
                                          <p:attrName>style.visibility</p:attrName>
                                        </p:attrNameLst>
                                      </p:cBhvr>
                                      <p:to>
                                        <p:strVal val="visible"/>
                                      </p:to>
                                    </p:set>
                                  </p:childTnLst>
                                </p:cTn>
                              </p:par>
                            </p:childTnLst>
                          </p:cTn>
                        </p:par>
                        <p:par>
                          <p:cTn id="56" fill="hold">
                            <p:stCondLst>
                              <p:cond delay="1500"/>
                            </p:stCondLst>
                            <p:childTnLst>
                              <p:par>
                                <p:cTn id="57" presetID="42" presetClass="path" presetSubtype="0" accel="50000" decel="50000" fill="hold" grpId="2" nodeType="afterEffect">
                                  <p:stCondLst>
                                    <p:cond delay="500"/>
                                  </p:stCondLst>
                                  <p:childTnLst>
                                    <p:animMotion origin="layout" path="M -0.00035 0.05679 L 0.00086 0.10772 " pathEditMode="relative" rAng="0" ptsTypes="AA">
                                      <p:cBhvr>
                                        <p:cTn id="58" dur="1000" fill="hold"/>
                                        <p:tgtEl>
                                          <p:spTgt spid="137"/>
                                        </p:tgtEl>
                                        <p:attrNameLst>
                                          <p:attrName>ppt_x</p:attrName>
                                          <p:attrName>ppt_y</p:attrName>
                                        </p:attrNameLst>
                                      </p:cBhvr>
                                      <p:rCtr x="0" y="2716"/>
                                    </p:animMotion>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152"/>
                                        </p:tgtEl>
                                        <p:attrNameLst>
                                          <p:attrName>style.visibility</p:attrName>
                                        </p:attrNameLst>
                                      </p:cBhvr>
                                      <p:to>
                                        <p:strVal val="visible"/>
                                      </p:to>
                                    </p:set>
                                  </p:childTnLst>
                                </p:cTn>
                              </p:par>
                              <p:par>
                                <p:cTn id="62" presetID="42" presetClass="path" presetSubtype="0" accel="50000" decel="50000" fill="hold" nodeType="withEffect">
                                  <p:stCondLst>
                                    <p:cond delay="0"/>
                                  </p:stCondLst>
                                  <p:childTnLst>
                                    <p:animMotion origin="layout" path="M 5.55556E-7 -0.07068 L 0.34583 0.04876 " pathEditMode="relative" rAng="0" ptsTypes="AA">
                                      <p:cBhvr>
                                        <p:cTn id="63" dur="2000" fill="hold"/>
                                        <p:tgtEl>
                                          <p:spTgt spid="152"/>
                                        </p:tgtEl>
                                        <p:attrNameLst>
                                          <p:attrName>ppt_x</p:attrName>
                                          <p:attrName>ppt_y</p:attrName>
                                        </p:attrNameLst>
                                      </p:cBhvr>
                                      <p:rCtr x="17378" y="5586"/>
                                    </p:animMotion>
                                  </p:childTnLst>
                                </p:cTn>
                              </p:par>
                              <p:par>
                                <p:cTn id="64" presetID="1" presetClass="exit" presetSubtype="0" fill="hold" nodeType="withEffect">
                                  <p:stCondLst>
                                    <p:cond delay="0"/>
                                  </p:stCondLst>
                                  <p:childTnLst>
                                    <p:set>
                                      <p:cBhvr>
                                        <p:cTn id="65" dur="1" fill="hold">
                                          <p:stCondLst>
                                            <p:cond delay="0"/>
                                          </p:stCondLst>
                                        </p:cTn>
                                        <p:tgtEl>
                                          <p:spTgt spid="11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40"/>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7" grpId="1" animBg="1"/>
      <p:bldP spid="137" grpId="2" animBg="1"/>
      <p:bldP spid="138" grpId="1" animBg="1"/>
      <p:bldP spid="138" grpId="2" animBg="1"/>
      <p:bldP spid="138" grpId="3" animBg="1"/>
      <p:bldP spid="138" grpId="4" animBg="1"/>
      <p:bldP spid="140" grpId="0" animBg="1"/>
      <p:bldP spid="140" grpId="1" animBg="1"/>
      <p:bldP spid="141" grpId="1" animBg="1"/>
      <p:bldP spid="141" grpId="2" animBg="1"/>
      <p:bldP spid="161" grpId="0"/>
      <p:bldP spid="16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Current systems: Eager copying</a:t>
            </a:r>
          </a:p>
        </p:txBody>
      </p:sp>
      <p:sp>
        <p:nvSpPr>
          <p:cNvPr id="24" name="TextBox 23">
            <a:extLst>
              <a:ext uri="{FF2B5EF4-FFF2-40B4-BE49-F238E27FC236}">
                <a16:creationId xmlns:a16="http://schemas.microsoft.com/office/drawing/2014/main" id="{86E6F846-5B06-E98D-C2E4-BC1EC1D41F9D}"/>
              </a:ext>
            </a:extLst>
          </p:cNvPr>
          <p:cNvSpPr txBox="1"/>
          <p:nvPr/>
        </p:nvSpPr>
        <p:spPr>
          <a:xfrm>
            <a:off x="3141978" y="1818735"/>
            <a:ext cx="2716622" cy="646331"/>
          </a:xfrm>
          <a:prstGeom prst="rect">
            <a:avLst/>
          </a:prstGeom>
          <a:noFill/>
          <a:ln>
            <a:solidFill>
              <a:srgbClr val="C00000"/>
            </a:solidFill>
            <a:prstDash val="dash"/>
          </a:ln>
        </p:spPr>
        <p:txBody>
          <a:bodyPr wrap="square" rtlCol="0">
            <a:spAutoFit/>
          </a:bodyPr>
          <a:lstStyle/>
          <a:p>
            <a:r>
              <a:rPr lang="en-US" dirty="0">
                <a:latin typeface="Monaco" pitchFamily="2" charset="77"/>
              </a:rPr>
              <a:t>Copy </a:t>
            </a:r>
            <a:r>
              <a:rPr lang="en-US" dirty="0" err="1">
                <a:solidFill>
                  <a:srgbClr val="00B050"/>
                </a:solidFill>
                <a:latin typeface="Monaco" pitchFamily="2" charset="77"/>
              </a:rPr>
              <a:t>Src</a:t>
            </a:r>
            <a:r>
              <a:rPr lang="en-US" dirty="0">
                <a:latin typeface="Monaco" pitchFamily="2" charset="77"/>
              </a:rPr>
              <a:t> to </a:t>
            </a:r>
            <a:r>
              <a:rPr lang="en-US" dirty="0" err="1">
                <a:solidFill>
                  <a:srgbClr val="0070C0"/>
                </a:solidFill>
                <a:latin typeface="Monaco" pitchFamily="2" charset="77"/>
              </a:rPr>
              <a:t>Dest</a:t>
            </a:r>
            <a:endParaRPr lang="en-US" dirty="0">
              <a:latin typeface="Monaco" pitchFamily="2" charset="77"/>
            </a:endParaRPr>
          </a:p>
          <a:p>
            <a:r>
              <a:rPr lang="en-US" dirty="0">
                <a:latin typeface="Monaco" pitchFamily="2" charset="77"/>
              </a:rPr>
              <a:t>Read</a:t>
            </a:r>
            <a:endParaRPr lang="en-US" dirty="0">
              <a:solidFill>
                <a:srgbClr val="00B050"/>
              </a:solidFill>
              <a:latin typeface="Monaco" pitchFamily="2" charset="77"/>
            </a:endParaRPr>
          </a:p>
        </p:txBody>
      </p:sp>
      <p:sp>
        <p:nvSpPr>
          <p:cNvPr id="30" name="Right Arrow 29">
            <a:extLst>
              <a:ext uri="{FF2B5EF4-FFF2-40B4-BE49-F238E27FC236}">
                <a16:creationId xmlns:a16="http://schemas.microsoft.com/office/drawing/2014/main" id="{5A7BA9CE-A409-1B7B-CE36-5701E110A042}"/>
              </a:ext>
            </a:extLst>
          </p:cNvPr>
          <p:cNvSpPr/>
          <p:nvPr/>
        </p:nvSpPr>
        <p:spPr>
          <a:xfrm>
            <a:off x="2622987" y="1887558"/>
            <a:ext cx="479181" cy="241984"/>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333479A1-0823-BF48-BF1F-D69F86127555}"/>
              </a:ext>
            </a:extLst>
          </p:cNvPr>
          <p:cNvSpPr txBox="1"/>
          <p:nvPr/>
        </p:nvSpPr>
        <p:spPr>
          <a:xfrm>
            <a:off x="3802377" y="2095734"/>
            <a:ext cx="1139580" cy="369332"/>
          </a:xfrm>
          <a:prstGeom prst="rect">
            <a:avLst/>
          </a:prstGeom>
          <a:noFill/>
        </p:spPr>
        <p:txBody>
          <a:bodyPr wrap="square">
            <a:spAutoFit/>
          </a:bodyPr>
          <a:lstStyle/>
          <a:p>
            <a:r>
              <a:rPr lang="en-US" dirty="0" err="1">
                <a:solidFill>
                  <a:srgbClr val="00B050"/>
                </a:solidFill>
                <a:latin typeface="Monaco" pitchFamily="2" charset="77"/>
              </a:rPr>
              <a:t>Dest</a:t>
            </a:r>
            <a:r>
              <a:rPr lang="en-US" dirty="0">
                <a:solidFill>
                  <a:srgbClr val="00B050"/>
                </a:solidFill>
                <a:latin typeface="Monaco" pitchFamily="2" charset="77"/>
              </a:rPr>
              <a:t>[1]</a:t>
            </a:r>
            <a:endParaRPr lang="en-US" dirty="0"/>
          </a:p>
        </p:txBody>
      </p:sp>
      <p:sp>
        <p:nvSpPr>
          <p:cNvPr id="56" name="TextBox 55">
            <a:extLst>
              <a:ext uri="{FF2B5EF4-FFF2-40B4-BE49-F238E27FC236}">
                <a16:creationId xmlns:a16="http://schemas.microsoft.com/office/drawing/2014/main" id="{0D7556A1-3C04-B357-1D36-6691751ED725}"/>
              </a:ext>
            </a:extLst>
          </p:cNvPr>
          <p:cNvSpPr txBox="1"/>
          <p:nvPr/>
        </p:nvSpPr>
        <p:spPr>
          <a:xfrm>
            <a:off x="3802377" y="2095734"/>
            <a:ext cx="1139580" cy="369332"/>
          </a:xfrm>
          <a:prstGeom prst="rect">
            <a:avLst/>
          </a:prstGeom>
          <a:noFill/>
        </p:spPr>
        <p:txBody>
          <a:bodyPr wrap="square">
            <a:spAutoFit/>
          </a:bodyPr>
          <a:lstStyle/>
          <a:p>
            <a:r>
              <a:rPr lang="en-US" dirty="0" err="1">
                <a:solidFill>
                  <a:srgbClr val="4B2E83"/>
                </a:solidFill>
                <a:latin typeface="Monaco" pitchFamily="2" charset="77"/>
              </a:rPr>
              <a:t>Dest</a:t>
            </a:r>
            <a:r>
              <a:rPr lang="en-US" dirty="0">
                <a:solidFill>
                  <a:srgbClr val="4B2E83"/>
                </a:solidFill>
                <a:latin typeface="Monaco" pitchFamily="2" charset="77"/>
              </a:rPr>
              <a:t>[1]</a:t>
            </a:r>
            <a:endParaRPr lang="en-US" dirty="0">
              <a:solidFill>
                <a:srgbClr val="4B2E83"/>
              </a:solidFill>
            </a:endParaRPr>
          </a:p>
        </p:txBody>
      </p:sp>
      <p:grpSp>
        <p:nvGrpSpPr>
          <p:cNvPr id="9" name="Group 8">
            <a:extLst>
              <a:ext uri="{FF2B5EF4-FFF2-40B4-BE49-F238E27FC236}">
                <a16:creationId xmlns:a16="http://schemas.microsoft.com/office/drawing/2014/main" id="{37E7C1D2-110A-9054-CFB9-E99F3A87C182}"/>
              </a:ext>
            </a:extLst>
          </p:cNvPr>
          <p:cNvGrpSpPr/>
          <p:nvPr/>
        </p:nvGrpSpPr>
        <p:grpSpPr>
          <a:xfrm>
            <a:off x="3318131" y="3727698"/>
            <a:ext cx="2507739" cy="655082"/>
            <a:chOff x="3330007" y="3727698"/>
            <a:chExt cx="2507739" cy="655082"/>
          </a:xfrm>
        </p:grpSpPr>
        <p:sp>
          <p:nvSpPr>
            <p:cNvPr id="26" name="Rectangle 25">
              <a:extLst>
                <a:ext uri="{FF2B5EF4-FFF2-40B4-BE49-F238E27FC236}">
                  <a16:creationId xmlns:a16="http://schemas.microsoft.com/office/drawing/2014/main" id="{8725886F-B59A-CA44-B376-2F81FA439501}"/>
                </a:ext>
              </a:extLst>
            </p:cNvPr>
            <p:cNvSpPr/>
            <p:nvPr/>
          </p:nvSpPr>
          <p:spPr>
            <a:xfrm>
              <a:off x="3627695"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3" name="Rectangle 52">
              <a:extLst>
                <a:ext uri="{FF2B5EF4-FFF2-40B4-BE49-F238E27FC236}">
                  <a16:creationId xmlns:a16="http://schemas.microsoft.com/office/drawing/2014/main" id="{CD39AA4E-275F-4A1B-6D72-739A3E5E3C9C}"/>
                </a:ext>
              </a:extLst>
            </p:cNvPr>
            <p:cNvSpPr/>
            <p:nvPr/>
          </p:nvSpPr>
          <p:spPr>
            <a:xfrm>
              <a:off x="4944618"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extBox 1">
              <a:extLst>
                <a:ext uri="{FF2B5EF4-FFF2-40B4-BE49-F238E27FC236}">
                  <a16:creationId xmlns:a16="http://schemas.microsoft.com/office/drawing/2014/main" id="{0C61F824-C655-FE5B-1724-D79CFBE5E137}"/>
                </a:ext>
              </a:extLst>
            </p:cNvPr>
            <p:cNvSpPr txBox="1"/>
            <p:nvPr/>
          </p:nvSpPr>
          <p:spPr>
            <a:xfrm>
              <a:off x="3447078" y="4013448"/>
              <a:ext cx="606897" cy="369332"/>
            </a:xfrm>
            <a:prstGeom prst="rect">
              <a:avLst/>
            </a:prstGeom>
            <a:noFill/>
          </p:spPr>
          <p:txBody>
            <a:bodyPr wrap="none" rtlCol="0">
              <a:spAutoFit/>
            </a:bodyPr>
            <a:lstStyle/>
            <a:p>
              <a:r>
                <a:rPr lang="en-US" dirty="0" err="1"/>
                <a:t>Dest</a:t>
              </a:r>
              <a:endParaRPr lang="en-US" dirty="0"/>
            </a:p>
          </p:txBody>
        </p:sp>
        <p:sp>
          <p:nvSpPr>
            <p:cNvPr id="3" name="TextBox 2">
              <a:extLst>
                <a:ext uri="{FF2B5EF4-FFF2-40B4-BE49-F238E27FC236}">
                  <a16:creationId xmlns:a16="http://schemas.microsoft.com/office/drawing/2014/main" id="{9D1F6394-EF42-7B02-57F2-400976400E2C}"/>
                </a:ext>
              </a:extLst>
            </p:cNvPr>
            <p:cNvSpPr txBox="1"/>
            <p:nvPr/>
          </p:nvSpPr>
          <p:spPr>
            <a:xfrm>
              <a:off x="5153877" y="4013448"/>
              <a:ext cx="464999" cy="369332"/>
            </a:xfrm>
            <a:prstGeom prst="rect">
              <a:avLst/>
            </a:prstGeom>
            <a:noFill/>
          </p:spPr>
          <p:txBody>
            <a:bodyPr wrap="none" rtlCol="0">
              <a:spAutoFit/>
            </a:bodyPr>
            <a:lstStyle/>
            <a:p>
              <a:r>
                <a:rPr lang="en-US" dirty="0" err="1"/>
                <a:t>Src</a:t>
              </a:r>
              <a:endParaRPr lang="en-US" dirty="0"/>
            </a:p>
          </p:txBody>
        </p:sp>
        <p:sp>
          <p:nvSpPr>
            <p:cNvPr id="4" name="Rectangle 3">
              <a:extLst>
                <a:ext uri="{FF2B5EF4-FFF2-40B4-BE49-F238E27FC236}">
                  <a16:creationId xmlns:a16="http://schemas.microsoft.com/office/drawing/2014/main" id="{9E871688-8982-2387-CF64-630195071921}"/>
                </a:ext>
              </a:extLst>
            </p:cNvPr>
            <p:cNvSpPr/>
            <p:nvPr/>
          </p:nvSpPr>
          <p:spPr>
            <a:xfrm>
              <a:off x="3925383"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Rectangle 5">
              <a:extLst>
                <a:ext uri="{FF2B5EF4-FFF2-40B4-BE49-F238E27FC236}">
                  <a16:creationId xmlns:a16="http://schemas.microsoft.com/office/drawing/2014/main" id="{8A91F6A1-7882-8090-8947-5FF99719AAD3}"/>
                </a:ext>
              </a:extLst>
            </p:cNvPr>
            <p:cNvSpPr/>
            <p:nvPr/>
          </p:nvSpPr>
          <p:spPr>
            <a:xfrm>
              <a:off x="3330007"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7" name="Rectangle 6">
              <a:extLst>
                <a:ext uri="{FF2B5EF4-FFF2-40B4-BE49-F238E27FC236}">
                  <a16:creationId xmlns:a16="http://schemas.microsoft.com/office/drawing/2014/main" id="{DBE29DC7-BCCD-6AC7-2D17-50F0E60A0F4C}"/>
                </a:ext>
              </a:extLst>
            </p:cNvPr>
            <p:cNvSpPr/>
            <p:nvPr/>
          </p:nvSpPr>
          <p:spPr>
            <a:xfrm>
              <a:off x="5242305"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8" name="Rectangle 7">
              <a:extLst>
                <a:ext uri="{FF2B5EF4-FFF2-40B4-BE49-F238E27FC236}">
                  <a16:creationId xmlns:a16="http://schemas.microsoft.com/office/drawing/2014/main" id="{E99D5439-C2A1-7592-CA95-217CDA933419}"/>
                </a:ext>
              </a:extLst>
            </p:cNvPr>
            <p:cNvSpPr/>
            <p:nvPr/>
          </p:nvSpPr>
          <p:spPr>
            <a:xfrm>
              <a:off x="5540058"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grpSp>
      <p:sp>
        <p:nvSpPr>
          <p:cNvPr id="52" name="Rectangle 51">
            <a:extLst>
              <a:ext uri="{FF2B5EF4-FFF2-40B4-BE49-F238E27FC236}">
                <a16:creationId xmlns:a16="http://schemas.microsoft.com/office/drawing/2014/main" id="{32C204FB-1C9A-4004-4D8D-0480E0985E79}"/>
              </a:ext>
            </a:extLst>
          </p:cNvPr>
          <p:cNvSpPr/>
          <p:nvPr/>
        </p:nvSpPr>
        <p:spPr>
          <a:xfrm>
            <a:off x="4932211" y="3727698"/>
            <a:ext cx="894126" cy="28575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Rectangle 9">
            <a:extLst>
              <a:ext uri="{FF2B5EF4-FFF2-40B4-BE49-F238E27FC236}">
                <a16:creationId xmlns:a16="http://schemas.microsoft.com/office/drawing/2014/main" id="{BD5BB9AF-99BB-F98C-E6BD-28800DDE9B33}"/>
              </a:ext>
            </a:extLst>
          </p:cNvPr>
          <p:cNvSpPr/>
          <p:nvPr/>
        </p:nvSpPr>
        <p:spPr>
          <a:xfrm>
            <a:off x="3317634" y="3727698"/>
            <a:ext cx="297688" cy="28575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17864E7B-A43D-1B69-EC86-B6BF6AF7D2FF}"/>
              </a:ext>
            </a:extLst>
          </p:cNvPr>
          <p:cNvSpPr/>
          <p:nvPr/>
        </p:nvSpPr>
        <p:spPr>
          <a:xfrm>
            <a:off x="3613830" y="3727698"/>
            <a:ext cx="297688" cy="28575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Rectangle 10">
            <a:extLst>
              <a:ext uri="{FF2B5EF4-FFF2-40B4-BE49-F238E27FC236}">
                <a16:creationId xmlns:a16="http://schemas.microsoft.com/office/drawing/2014/main" id="{2A89F96A-F1F0-693D-6994-5CAC8CC49E88}"/>
              </a:ext>
            </a:extLst>
          </p:cNvPr>
          <p:cNvSpPr/>
          <p:nvPr/>
        </p:nvSpPr>
        <p:spPr>
          <a:xfrm>
            <a:off x="3912513" y="3727698"/>
            <a:ext cx="297688" cy="28575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77" name="Rectangle 76">
            <a:extLst>
              <a:ext uri="{FF2B5EF4-FFF2-40B4-BE49-F238E27FC236}">
                <a16:creationId xmlns:a16="http://schemas.microsoft.com/office/drawing/2014/main" id="{8E51BB38-320B-5E8D-EBF4-52092D22AED5}"/>
              </a:ext>
            </a:extLst>
          </p:cNvPr>
          <p:cNvSpPr/>
          <p:nvPr/>
        </p:nvSpPr>
        <p:spPr>
          <a:xfrm>
            <a:off x="3613830" y="3727698"/>
            <a:ext cx="297689" cy="28575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cxnSp>
        <p:nvCxnSpPr>
          <p:cNvPr id="58" name="Straight Arrow Connector 57">
            <a:extLst>
              <a:ext uri="{FF2B5EF4-FFF2-40B4-BE49-F238E27FC236}">
                <a16:creationId xmlns:a16="http://schemas.microsoft.com/office/drawing/2014/main" id="{817E69AE-EE3B-33A2-FA70-27A5F6B1EDBD}"/>
              </a:ext>
            </a:extLst>
          </p:cNvPr>
          <p:cNvCxnSpPr>
            <a:cxnSpLocks/>
          </p:cNvCxnSpPr>
          <p:nvPr/>
        </p:nvCxnSpPr>
        <p:spPr>
          <a:xfrm>
            <a:off x="3776539" y="2813957"/>
            <a:ext cx="0" cy="253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8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0" nodeType="afterEffect">
                                  <p:stCondLst>
                                    <p:cond delay="0"/>
                                  </p:stCondLst>
                                  <p:childTnLst>
                                    <p:animMotion origin="layout" path="M -4.44444E-6 8.64198E-7 L -0.17674 8.64198E-7 " pathEditMode="relative" rAng="0" ptsTypes="AA">
                                      <p:cBhvr>
                                        <p:cTn id="13" dur="2000" fill="hold"/>
                                        <p:tgtEl>
                                          <p:spTgt spid="52"/>
                                        </p:tgtEl>
                                        <p:attrNameLst>
                                          <p:attrName>ppt_x</p:attrName>
                                          <p:attrName>ppt_y</p:attrName>
                                        </p:attrNameLst>
                                      </p:cBhvr>
                                      <p:rCtr x="-8767" y="0"/>
                                    </p:animMotion>
                                  </p:childTnLst>
                                </p:cTn>
                              </p:par>
                            </p:childTnLst>
                          </p:cTn>
                        </p:par>
                        <p:par>
                          <p:cTn id="14" fill="hold">
                            <p:stCondLst>
                              <p:cond delay="2500"/>
                            </p:stCondLst>
                            <p:childTnLst>
                              <p:par>
                                <p:cTn id="15" presetID="10" presetClass="exit" presetSubtype="0" fill="hold" grpId="2" nodeType="afterEffect">
                                  <p:stCondLst>
                                    <p:cond delay="0"/>
                                  </p:stCondLst>
                                  <p:childTnLst>
                                    <p:animEffect transition="out" filter="fade">
                                      <p:cBhvr>
                                        <p:cTn id="16" dur="500"/>
                                        <p:tgtEl>
                                          <p:spTgt spid="52"/>
                                        </p:tgtEl>
                                      </p:cBhvr>
                                    </p:animEffect>
                                    <p:set>
                                      <p:cBhvr>
                                        <p:cTn id="17" dur="1" fill="hold">
                                          <p:stCondLst>
                                            <p:cond delay="499"/>
                                          </p:stCondLst>
                                        </p:cTn>
                                        <p:tgtEl>
                                          <p:spTgt spid="5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8.33333E-7 -2.09877E-6 L -0.00035 0.05679 " pathEditMode="relative" rAng="0" ptsTypes="AA">
                                      <p:cBhvr>
                                        <p:cTn id="27" dur="1000" fill="hold"/>
                                        <p:tgtEl>
                                          <p:spTgt spid="30"/>
                                        </p:tgtEl>
                                        <p:attrNameLst>
                                          <p:attrName>ppt_x</p:attrName>
                                          <p:attrName>ppt_y</p:attrName>
                                        </p:attrNameLst>
                                      </p:cBhvr>
                                      <p:rCtr x="-17" y="2840"/>
                                    </p:animMotion>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par>
                          <p:cTn id="31" fill="hold">
                            <p:stCondLst>
                              <p:cond delay="1500"/>
                            </p:stCondLst>
                            <p:childTnLst>
                              <p:par>
                                <p:cTn id="32" presetID="42" presetClass="path" presetSubtype="0" accel="50000" decel="50000" fill="hold" nodeType="afterEffect">
                                  <p:stCondLst>
                                    <p:cond delay="0"/>
                                  </p:stCondLst>
                                  <p:childTnLst>
                                    <p:animMotion origin="layout" path="M 0.0434 -0.08117 L -8.33333E-7 0.12871 " pathEditMode="relative" rAng="0" ptsTypes="AA">
                                      <p:cBhvr>
                                        <p:cTn id="33" dur="1000" fill="hold"/>
                                        <p:tgtEl>
                                          <p:spTgt spid="58"/>
                                        </p:tgtEl>
                                        <p:attrNameLst>
                                          <p:attrName>ppt_x</p:attrName>
                                          <p:attrName>ppt_y</p:attrName>
                                        </p:attrNameLst>
                                      </p:cBhvr>
                                      <p:rCtr x="-2170" y="10494"/>
                                    </p:animMotion>
                                  </p:childTnLst>
                                </p:cTn>
                              </p:par>
                            </p:childTnLst>
                          </p:cTn>
                        </p:par>
                        <p:par>
                          <p:cTn id="34" fill="hold">
                            <p:stCondLst>
                              <p:cond delay="2500"/>
                            </p:stCondLst>
                            <p:childTnLst>
                              <p:par>
                                <p:cTn id="35" presetID="1" presetClass="entr" presetSubtype="0" fill="hold" grpId="1" nodeType="after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par>
                          <p:cTn id="37" fill="hold">
                            <p:stCondLst>
                              <p:cond delay="2500"/>
                            </p:stCondLst>
                            <p:childTnLst>
                              <p:par>
                                <p:cTn id="38" presetID="42" presetClass="path" presetSubtype="0" accel="50000" decel="50000" fill="hold" grpId="0" nodeType="afterEffect">
                                  <p:stCondLst>
                                    <p:cond delay="0"/>
                                  </p:stCondLst>
                                  <p:childTnLst>
                                    <p:animMotion origin="layout" path="M 1.66667E-6 8.64198E-7 L 0.04496 -0.30833 " pathEditMode="relative" rAng="0" ptsTypes="AA">
                                      <p:cBhvr>
                                        <p:cTn id="39" dur="1000" fill="hold"/>
                                        <p:tgtEl>
                                          <p:spTgt spid="77"/>
                                        </p:tgtEl>
                                        <p:attrNameLst>
                                          <p:attrName>ppt_x</p:attrName>
                                          <p:attrName>ppt_y</p:attrName>
                                        </p:attrNameLst>
                                      </p:cBhvr>
                                      <p:rCtr x="2240" y="-15432"/>
                                    </p:animMotion>
                                  </p:childTnLst>
                                </p:cTn>
                              </p:par>
                            </p:childTnLst>
                          </p:cTn>
                        </p:par>
                        <p:par>
                          <p:cTn id="40" fill="hold">
                            <p:stCondLst>
                              <p:cond delay="3500"/>
                            </p:stCondLst>
                            <p:childTnLst>
                              <p:par>
                                <p:cTn id="41" presetID="1" presetClass="exit" presetSubtype="0" fill="hold" grpId="2" nodeType="afterEffect">
                                  <p:stCondLst>
                                    <p:cond delay="0"/>
                                  </p:stCondLst>
                                  <p:childTnLst>
                                    <p:set>
                                      <p:cBhvr>
                                        <p:cTn id="42" dur="1" fill="hold">
                                          <p:stCondLst>
                                            <p:cond delay="0"/>
                                          </p:stCondLst>
                                        </p:cTn>
                                        <p:tgtEl>
                                          <p:spTgt spid="77"/>
                                        </p:tgtEl>
                                        <p:attrNameLst>
                                          <p:attrName>style.visibility</p:attrName>
                                        </p:attrNameLst>
                                      </p:cBhvr>
                                      <p:to>
                                        <p:strVal val="hidden"/>
                                      </p:to>
                                    </p:set>
                                  </p:childTnLst>
                                </p:cTn>
                              </p:par>
                            </p:childTnLst>
                          </p:cTn>
                        </p:par>
                        <p:par>
                          <p:cTn id="43" fill="hold">
                            <p:stCondLst>
                              <p:cond delay="3500"/>
                            </p:stCondLst>
                            <p:childTnLst>
                              <p:par>
                                <p:cTn id="44" presetID="1" presetClass="exit"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55" grpId="0"/>
      <p:bldP spid="56" grpId="0"/>
      <p:bldP spid="52" grpId="0" animBg="1"/>
      <p:bldP spid="52" grpId="1" animBg="1"/>
      <p:bldP spid="52" grpId="2" animBg="1"/>
      <p:bldP spid="10" grpId="0" animBg="1"/>
      <p:bldP spid="12" grpId="0" animBg="1"/>
      <p:bldP spid="11" grpId="0" animBg="1"/>
      <p:bldP spid="77" grpId="0" animBg="1"/>
      <p:bldP spid="77" grpId="1" animBg="1"/>
      <p:bldP spid="7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Our proposal: Perform movement </a:t>
            </a:r>
            <a:r>
              <a:rPr lang="en-US" i="1" dirty="0"/>
              <a:t>lazily</a:t>
            </a:r>
            <a:endParaRPr lang="en-US" dirty="0"/>
          </a:p>
        </p:txBody>
      </p:sp>
      <p:sp>
        <p:nvSpPr>
          <p:cNvPr id="24" name="TextBox 23">
            <a:extLst>
              <a:ext uri="{FF2B5EF4-FFF2-40B4-BE49-F238E27FC236}">
                <a16:creationId xmlns:a16="http://schemas.microsoft.com/office/drawing/2014/main" id="{86E6F846-5B06-E98D-C2E4-BC1EC1D41F9D}"/>
              </a:ext>
            </a:extLst>
          </p:cNvPr>
          <p:cNvSpPr txBox="1"/>
          <p:nvPr/>
        </p:nvSpPr>
        <p:spPr>
          <a:xfrm>
            <a:off x="3141978" y="1818735"/>
            <a:ext cx="2716622" cy="646331"/>
          </a:xfrm>
          <a:prstGeom prst="rect">
            <a:avLst/>
          </a:prstGeom>
          <a:noFill/>
          <a:ln>
            <a:solidFill>
              <a:srgbClr val="C00000"/>
            </a:solidFill>
            <a:prstDash val="dash"/>
          </a:ln>
        </p:spPr>
        <p:txBody>
          <a:bodyPr wrap="square" rtlCol="0">
            <a:spAutoFit/>
          </a:bodyPr>
          <a:lstStyle/>
          <a:p>
            <a:r>
              <a:rPr lang="en-US" dirty="0">
                <a:latin typeface="Monaco" pitchFamily="2" charset="77"/>
              </a:rPr>
              <a:t>Copy </a:t>
            </a:r>
            <a:r>
              <a:rPr lang="en-US" dirty="0" err="1">
                <a:solidFill>
                  <a:srgbClr val="00B050"/>
                </a:solidFill>
                <a:latin typeface="Monaco" pitchFamily="2" charset="77"/>
              </a:rPr>
              <a:t>Src</a:t>
            </a:r>
            <a:r>
              <a:rPr lang="en-US" dirty="0">
                <a:latin typeface="Monaco" pitchFamily="2" charset="77"/>
              </a:rPr>
              <a:t> to </a:t>
            </a:r>
            <a:r>
              <a:rPr lang="en-US" dirty="0" err="1">
                <a:solidFill>
                  <a:srgbClr val="0070C0"/>
                </a:solidFill>
                <a:latin typeface="Monaco" pitchFamily="2" charset="77"/>
              </a:rPr>
              <a:t>Dest</a:t>
            </a:r>
            <a:endParaRPr lang="en-US" dirty="0">
              <a:latin typeface="Monaco" pitchFamily="2" charset="77"/>
            </a:endParaRPr>
          </a:p>
          <a:p>
            <a:r>
              <a:rPr lang="en-US" dirty="0">
                <a:latin typeface="Monaco" pitchFamily="2" charset="77"/>
              </a:rPr>
              <a:t>Read</a:t>
            </a:r>
            <a:endParaRPr lang="en-US" dirty="0">
              <a:solidFill>
                <a:srgbClr val="00B050"/>
              </a:solidFill>
              <a:latin typeface="Monaco" pitchFamily="2" charset="77"/>
            </a:endParaRPr>
          </a:p>
        </p:txBody>
      </p:sp>
      <p:sp>
        <p:nvSpPr>
          <p:cNvPr id="30" name="Right Arrow 29">
            <a:extLst>
              <a:ext uri="{FF2B5EF4-FFF2-40B4-BE49-F238E27FC236}">
                <a16:creationId xmlns:a16="http://schemas.microsoft.com/office/drawing/2014/main" id="{5A7BA9CE-A409-1B7B-CE36-5701E110A042}"/>
              </a:ext>
            </a:extLst>
          </p:cNvPr>
          <p:cNvSpPr/>
          <p:nvPr/>
        </p:nvSpPr>
        <p:spPr>
          <a:xfrm>
            <a:off x="2622987" y="1887558"/>
            <a:ext cx="479181" cy="241984"/>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333479A1-0823-BF48-BF1F-D69F86127555}"/>
              </a:ext>
            </a:extLst>
          </p:cNvPr>
          <p:cNvSpPr txBox="1"/>
          <p:nvPr/>
        </p:nvSpPr>
        <p:spPr>
          <a:xfrm>
            <a:off x="3802377" y="2095734"/>
            <a:ext cx="1139580" cy="369332"/>
          </a:xfrm>
          <a:prstGeom prst="rect">
            <a:avLst/>
          </a:prstGeom>
          <a:noFill/>
        </p:spPr>
        <p:txBody>
          <a:bodyPr wrap="square">
            <a:spAutoFit/>
          </a:bodyPr>
          <a:lstStyle/>
          <a:p>
            <a:r>
              <a:rPr lang="en-US" dirty="0" err="1">
                <a:solidFill>
                  <a:srgbClr val="00B050"/>
                </a:solidFill>
                <a:latin typeface="Monaco" pitchFamily="2" charset="77"/>
              </a:rPr>
              <a:t>Dest</a:t>
            </a:r>
            <a:r>
              <a:rPr lang="en-US" dirty="0">
                <a:solidFill>
                  <a:srgbClr val="00B050"/>
                </a:solidFill>
                <a:latin typeface="Monaco" pitchFamily="2" charset="77"/>
              </a:rPr>
              <a:t>[1]</a:t>
            </a:r>
            <a:endParaRPr lang="en-US" dirty="0"/>
          </a:p>
        </p:txBody>
      </p:sp>
      <p:sp>
        <p:nvSpPr>
          <p:cNvPr id="56" name="TextBox 55">
            <a:extLst>
              <a:ext uri="{FF2B5EF4-FFF2-40B4-BE49-F238E27FC236}">
                <a16:creationId xmlns:a16="http://schemas.microsoft.com/office/drawing/2014/main" id="{0D7556A1-3C04-B357-1D36-6691751ED725}"/>
              </a:ext>
            </a:extLst>
          </p:cNvPr>
          <p:cNvSpPr txBox="1"/>
          <p:nvPr/>
        </p:nvSpPr>
        <p:spPr>
          <a:xfrm>
            <a:off x="3802377" y="2095734"/>
            <a:ext cx="1139580" cy="369332"/>
          </a:xfrm>
          <a:prstGeom prst="rect">
            <a:avLst/>
          </a:prstGeom>
          <a:noFill/>
        </p:spPr>
        <p:txBody>
          <a:bodyPr wrap="square">
            <a:spAutoFit/>
          </a:bodyPr>
          <a:lstStyle/>
          <a:p>
            <a:r>
              <a:rPr lang="en-US" dirty="0" err="1">
                <a:solidFill>
                  <a:srgbClr val="4B2E83"/>
                </a:solidFill>
                <a:latin typeface="Monaco" pitchFamily="2" charset="77"/>
              </a:rPr>
              <a:t>Dest</a:t>
            </a:r>
            <a:r>
              <a:rPr lang="en-US" dirty="0">
                <a:solidFill>
                  <a:srgbClr val="4B2E83"/>
                </a:solidFill>
                <a:latin typeface="Monaco" pitchFamily="2" charset="77"/>
              </a:rPr>
              <a:t>[1]</a:t>
            </a:r>
            <a:endParaRPr lang="en-US" dirty="0">
              <a:solidFill>
                <a:srgbClr val="4B2E83"/>
              </a:solidFill>
            </a:endParaRPr>
          </a:p>
        </p:txBody>
      </p:sp>
      <p:sp>
        <p:nvSpPr>
          <p:cNvPr id="26" name="Rectangle 25">
            <a:extLst>
              <a:ext uri="{FF2B5EF4-FFF2-40B4-BE49-F238E27FC236}">
                <a16:creationId xmlns:a16="http://schemas.microsoft.com/office/drawing/2014/main" id="{8725886F-B59A-CA44-B376-2F81FA439501}"/>
              </a:ext>
            </a:extLst>
          </p:cNvPr>
          <p:cNvSpPr/>
          <p:nvPr/>
        </p:nvSpPr>
        <p:spPr>
          <a:xfrm>
            <a:off x="3615819"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3" name="Rectangle 52">
            <a:extLst>
              <a:ext uri="{FF2B5EF4-FFF2-40B4-BE49-F238E27FC236}">
                <a16:creationId xmlns:a16="http://schemas.microsoft.com/office/drawing/2014/main" id="{CD39AA4E-275F-4A1B-6D72-739A3E5E3C9C}"/>
              </a:ext>
            </a:extLst>
          </p:cNvPr>
          <p:cNvSpPr/>
          <p:nvPr/>
        </p:nvSpPr>
        <p:spPr>
          <a:xfrm>
            <a:off x="4932742"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extBox 1">
            <a:extLst>
              <a:ext uri="{FF2B5EF4-FFF2-40B4-BE49-F238E27FC236}">
                <a16:creationId xmlns:a16="http://schemas.microsoft.com/office/drawing/2014/main" id="{0C61F824-C655-FE5B-1724-D79CFBE5E137}"/>
              </a:ext>
            </a:extLst>
          </p:cNvPr>
          <p:cNvSpPr txBox="1"/>
          <p:nvPr/>
        </p:nvSpPr>
        <p:spPr>
          <a:xfrm>
            <a:off x="3435202" y="4013448"/>
            <a:ext cx="606897" cy="369332"/>
          </a:xfrm>
          <a:prstGeom prst="rect">
            <a:avLst/>
          </a:prstGeom>
          <a:noFill/>
        </p:spPr>
        <p:txBody>
          <a:bodyPr wrap="none" rtlCol="0">
            <a:spAutoFit/>
          </a:bodyPr>
          <a:lstStyle/>
          <a:p>
            <a:r>
              <a:rPr lang="en-US" dirty="0" err="1"/>
              <a:t>Dest</a:t>
            </a:r>
            <a:endParaRPr lang="en-US" dirty="0"/>
          </a:p>
        </p:txBody>
      </p:sp>
      <p:sp>
        <p:nvSpPr>
          <p:cNvPr id="3" name="TextBox 2">
            <a:extLst>
              <a:ext uri="{FF2B5EF4-FFF2-40B4-BE49-F238E27FC236}">
                <a16:creationId xmlns:a16="http://schemas.microsoft.com/office/drawing/2014/main" id="{9D1F6394-EF42-7B02-57F2-400976400E2C}"/>
              </a:ext>
            </a:extLst>
          </p:cNvPr>
          <p:cNvSpPr txBox="1"/>
          <p:nvPr/>
        </p:nvSpPr>
        <p:spPr>
          <a:xfrm>
            <a:off x="5142001" y="4013448"/>
            <a:ext cx="464999" cy="369332"/>
          </a:xfrm>
          <a:prstGeom prst="rect">
            <a:avLst/>
          </a:prstGeom>
          <a:noFill/>
        </p:spPr>
        <p:txBody>
          <a:bodyPr wrap="none" rtlCol="0">
            <a:spAutoFit/>
          </a:bodyPr>
          <a:lstStyle/>
          <a:p>
            <a:r>
              <a:rPr lang="en-US" dirty="0" err="1"/>
              <a:t>Src</a:t>
            </a:r>
            <a:endParaRPr lang="en-US" dirty="0"/>
          </a:p>
        </p:txBody>
      </p:sp>
      <p:sp>
        <p:nvSpPr>
          <p:cNvPr id="4" name="Rectangle 3">
            <a:extLst>
              <a:ext uri="{FF2B5EF4-FFF2-40B4-BE49-F238E27FC236}">
                <a16:creationId xmlns:a16="http://schemas.microsoft.com/office/drawing/2014/main" id="{9E871688-8982-2387-CF64-630195071921}"/>
              </a:ext>
            </a:extLst>
          </p:cNvPr>
          <p:cNvSpPr/>
          <p:nvPr/>
        </p:nvSpPr>
        <p:spPr>
          <a:xfrm>
            <a:off x="3913507"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Rectangle 5">
            <a:extLst>
              <a:ext uri="{FF2B5EF4-FFF2-40B4-BE49-F238E27FC236}">
                <a16:creationId xmlns:a16="http://schemas.microsoft.com/office/drawing/2014/main" id="{8A91F6A1-7882-8090-8947-5FF99719AAD3}"/>
              </a:ext>
            </a:extLst>
          </p:cNvPr>
          <p:cNvSpPr/>
          <p:nvPr/>
        </p:nvSpPr>
        <p:spPr>
          <a:xfrm>
            <a:off x="3318131"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7" name="Rectangle 6">
            <a:extLst>
              <a:ext uri="{FF2B5EF4-FFF2-40B4-BE49-F238E27FC236}">
                <a16:creationId xmlns:a16="http://schemas.microsoft.com/office/drawing/2014/main" id="{DBE29DC7-BCCD-6AC7-2D17-50F0E60A0F4C}"/>
              </a:ext>
            </a:extLst>
          </p:cNvPr>
          <p:cNvSpPr/>
          <p:nvPr/>
        </p:nvSpPr>
        <p:spPr>
          <a:xfrm>
            <a:off x="5230429"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8" name="Rectangle 7">
            <a:extLst>
              <a:ext uri="{FF2B5EF4-FFF2-40B4-BE49-F238E27FC236}">
                <a16:creationId xmlns:a16="http://schemas.microsoft.com/office/drawing/2014/main" id="{E99D5439-C2A1-7592-CA95-217CDA933419}"/>
              </a:ext>
            </a:extLst>
          </p:cNvPr>
          <p:cNvSpPr/>
          <p:nvPr/>
        </p:nvSpPr>
        <p:spPr>
          <a:xfrm>
            <a:off x="5528182"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3" name="TextBox 12">
            <a:extLst>
              <a:ext uri="{FF2B5EF4-FFF2-40B4-BE49-F238E27FC236}">
                <a16:creationId xmlns:a16="http://schemas.microsoft.com/office/drawing/2014/main" id="{7DD5D51A-38BE-C829-21AA-3754EB6BCC0A}"/>
              </a:ext>
            </a:extLst>
          </p:cNvPr>
          <p:cNvSpPr txBox="1"/>
          <p:nvPr/>
        </p:nvSpPr>
        <p:spPr>
          <a:xfrm>
            <a:off x="5858600" y="1810158"/>
            <a:ext cx="1370119" cy="369332"/>
          </a:xfrm>
          <a:prstGeom prst="rect">
            <a:avLst/>
          </a:prstGeom>
          <a:noFill/>
        </p:spPr>
        <p:txBody>
          <a:bodyPr wrap="none" rtlCol="0">
            <a:spAutoFit/>
          </a:bodyPr>
          <a:lstStyle/>
          <a:p>
            <a:r>
              <a:rPr lang="en-US" b="1" dirty="0"/>
              <a:t>[Don’t copy]</a:t>
            </a:r>
          </a:p>
        </p:txBody>
      </p:sp>
      <p:cxnSp>
        <p:nvCxnSpPr>
          <p:cNvPr id="14" name="Straight Arrow Connector 13">
            <a:extLst>
              <a:ext uri="{FF2B5EF4-FFF2-40B4-BE49-F238E27FC236}">
                <a16:creationId xmlns:a16="http://schemas.microsoft.com/office/drawing/2014/main" id="{9A7E1346-B2D2-C676-20C5-B9632406EC3F}"/>
              </a:ext>
            </a:extLst>
          </p:cNvPr>
          <p:cNvCxnSpPr>
            <a:cxnSpLocks/>
          </p:cNvCxnSpPr>
          <p:nvPr/>
        </p:nvCxnSpPr>
        <p:spPr>
          <a:xfrm>
            <a:off x="3776539" y="2813957"/>
            <a:ext cx="0" cy="253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736D0D00-5A92-FC4D-5801-21539C36BD39}"/>
              </a:ext>
            </a:extLst>
          </p:cNvPr>
          <p:cNvSpPr/>
          <p:nvPr/>
        </p:nvSpPr>
        <p:spPr>
          <a:xfrm>
            <a:off x="5230429"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Rectangle 9">
            <a:extLst>
              <a:ext uri="{FF2B5EF4-FFF2-40B4-BE49-F238E27FC236}">
                <a16:creationId xmlns:a16="http://schemas.microsoft.com/office/drawing/2014/main" id="{A75A1C2C-828B-76F1-DC66-28C72F8516C2}"/>
              </a:ext>
            </a:extLst>
          </p:cNvPr>
          <p:cNvSpPr/>
          <p:nvPr/>
        </p:nvSpPr>
        <p:spPr>
          <a:xfrm>
            <a:off x="5230429"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27237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2.09877E-6 L -0.00035 0.05679 " pathEditMode="relative" rAng="0" ptsTypes="AA">
                                      <p:cBhvr>
                                        <p:cTn id="14" dur="1000" fill="hold"/>
                                        <p:tgtEl>
                                          <p:spTgt spid="30"/>
                                        </p:tgtEl>
                                        <p:attrNameLst>
                                          <p:attrName>ppt_x</p:attrName>
                                          <p:attrName>ppt_y</p:attrName>
                                        </p:attrNameLst>
                                      </p:cBhvr>
                                      <p:rCtr x="-17" y="2840"/>
                                    </p:animMotion>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0.05573 -0.0716 L -8.33333E-7 0.12315 " pathEditMode="relative" rAng="0" ptsTypes="AA">
                                      <p:cBhvr>
                                        <p:cTn id="20" dur="1000" fill="hold"/>
                                        <p:tgtEl>
                                          <p:spTgt spid="14"/>
                                        </p:tgtEl>
                                        <p:attrNameLst>
                                          <p:attrName>ppt_x</p:attrName>
                                          <p:attrName>ppt_y</p:attrName>
                                        </p:attrNameLst>
                                      </p:cBhvr>
                                      <p:rCtr x="-2795" y="9722"/>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8.33333E-7 0.12315 L 0.17361 0.12871 " pathEditMode="relative" rAng="0" ptsTypes="AA">
                                      <p:cBhvr>
                                        <p:cTn id="23" dur="1000" fill="hold"/>
                                        <p:tgtEl>
                                          <p:spTgt spid="14"/>
                                        </p:tgtEl>
                                        <p:attrNameLst>
                                          <p:attrName>ppt_x</p:attrName>
                                          <p:attrName>ppt_y</p:attrName>
                                        </p:attrNameLst>
                                      </p:cBhvr>
                                      <p:rCtr x="8681" y="278"/>
                                    </p:animMotion>
                                  </p:childTnLst>
                                </p:cTn>
                              </p:par>
                            </p:childTnLst>
                          </p:cTn>
                        </p:par>
                        <p:par>
                          <p:cTn id="24" fill="hold">
                            <p:stCondLst>
                              <p:cond delay="3000"/>
                            </p:stCondLst>
                            <p:childTnLst>
                              <p:par>
                                <p:cTn id="25" presetID="1" presetClass="entr" presetSubtype="0" fill="hold" grpId="1" nodeType="after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3000"/>
                            </p:stCondLst>
                            <p:childTnLst>
                              <p:par>
                                <p:cTn id="30" presetID="42" presetClass="path" presetSubtype="0" accel="50000" decel="50000" fill="hold" grpId="0" nodeType="afterEffect">
                                  <p:stCondLst>
                                    <p:cond delay="0"/>
                                  </p:stCondLst>
                                  <p:childTnLst>
                                    <p:animMotion origin="layout" path="M -4.44444E-6 8.64198E-7 L -0.12048 -0.31111 " pathEditMode="relative" rAng="0" ptsTypes="AA">
                                      <p:cBhvr>
                                        <p:cTn id="31" dur="2000" fill="hold"/>
                                        <p:tgtEl>
                                          <p:spTgt spid="36"/>
                                        </p:tgtEl>
                                        <p:attrNameLst>
                                          <p:attrName>ppt_x</p:attrName>
                                          <p:attrName>ppt_y</p:attrName>
                                        </p:attrNameLst>
                                      </p:cBhvr>
                                      <p:rCtr x="-6024" y="-15556"/>
                                    </p:animMotion>
                                  </p:childTnLst>
                                </p:cTn>
                              </p:par>
                              <p:par>
                                <p:cTn id="32" presetID="42" presetClass="path" presetSubtype="0" accel="50000" decel="50000" fill="hold" grpId="0" nodeType="withEffect">
                                  <p:stCondLst>
                                    <p:cond delay="0"/>
                                  </p:stCondLst>
                                  <p:childTnLst>
                                    <p:animMotion origin="layout" path="M -4.44444E-6 8.64198E-7 L -0.17777 8.64198E-7 " pathEditMode="relative" rAng="0" ptsTypes="AA">
                                      <p:cBhvr>
                                        <p:cTn id="33" dur="2000" fill="hold"/>
                                        <p:tgtEl>
                                          <p:spTgt spid="10"/>
                                        </p:tgtEl>
                                        <p:attrNameLst>
                                          <p:attrName>ppt_x</p:attrName>
                                          <p:attrName>ppt_y</p:attrName>
                                        </p:attrNameLst>
                                      </p:cBhvr>
                                      <p:rCtr x="-8889" y="0"/>
                                    </p:animMotion>
                                  </p:childTnLst>
                                </p:cTn>
                              </p:par>
                            </p:childTnLst>
                          </p:cTn>
                        </p:par>
                        <p:par>
                          <p:cTn id="34" fill="hold">
                            <p:stCondLst>
                              <p:cond delay="5000"/>
                            </p:stCondLst>
                            <p:childTnLst>
                              <p:par>
                                <p:cTn id="35" presetID="1" presetClass="emph" presetSubtype="2" fill="hold" nodeType="afterEffect">
                                  <p:stCondLst>
                                    <p:cond delay="0"/>
                                  </p:stCondLst>
                                  <p:childTnLst>
                                    <p:animClr clrSpc="rgb" dir="cw">
                                      <p:cBhvr>
                                        <p:cTn id="36" dur="10" fill="hold"/>
                                        <p:tgtEl>
                                          <p:spTgt spid="26"/>
                                        </p:tgtEl>
                                        <p:attrNameLst>
                                          <p:attrName>fillcolor</p:attrName>
                                        </p:attrNameLst>
                                      </p:cBhvr>
                                      <p:to>
                                        <a:srgbClr val="02B050"/>
                                      </p:to>
                                    </p:animClr>
                                    <p:set>
                                      <p:cBhvr>
                                        <p:cTn id="37" dur="10" fill="hold"/>
                                        <p:tgtEl>
                                          <p:spTgt spid="26"/>
                                        </p:tgtEl>
                                        <p:attrNameLst>
                                          <p:attrName>fill.type</p:attrName>
                                        </p:attrNameLst>
                                      </p:cBhvr>
                                      <p:to>
                                        <p:strVal val="solid"/>
                                      </p:to>
                                    </p:set>
                                    <p:set>
                                      <p:cBhvr>
                                        <p:cTn id="38" dur="10" fill="hold"/>
                                        <p:tgtEl>
                                          <p:spTgt spid="26"/>
                                        </p:tgtEl>
                                        <p:attrNameLst>
                                          <p:attrName>fill.on</p:attrName>
                                        </p:attrNameLst>
                                      </p:cBhvr>
                                      <p:to>
                                        <p:strVal val="true"/>
                                      </p:to>
                                    </p:set>
                                  </p:childTnLst>
                                </p:cTn>
                              </p:par>
                            </p:childTnLst>
                          </p:cTn>
                        </p:par>
                        <p:par>
                          <p:cTn id="39" fill="hold">
                            <p:stCondLst>
                              <p:cond delay="5010"/>
                            </p:stCondLst>
                            <p:childTnLst>
                              <p:par>
                                <p:cTn id="40" presetID="1" presetClass="exit" presetSubtype="0" fill="hold" grpId="2" nodeType="afterEffect">
                                  <p:stCondLst>
                                    <p:cond delay="0"/>
                                  </p:stCondLst>
                                  <p:childTnLst>
                                    <p:set>
                                      <p:cBhvr>
                                        <p:cTn id="41" dur="1" fill="hold">
                                          <p:stCondLst>
                                            <p:cond delay="0"/>
                                          </p:stCondLst>
                                        </p:cTn>
                                        <p:tgtEl>
                                          <p:spTgt spid="36"/>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par>
                          <p:cTn id="44" fill="hold">
                            <p:stCondLst>
                              <p:cond delay="5010"/>
                            </p:stCondLst>
                            <p:childTnLst>
                              <p:par>
                                <p:cTn id="45" presetID="1" presetClass="exit"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55" grpId="0"/>
      <p:bldP spid="56" grpId="0"/>
      <p:bldP spid="13" grpId="0"/>
      <p:bldP spid="36" grpId="0" animBg="1"/>
      <p:bldP spid="36" grpId="1" animBg="1"/>
      <p:bldP spid="36" grpId="2" animBg="1"/>
      <p:bldP spid="10" grpId="0" animBg="1"/>
      <p:bldP spid="10" grpId="1" animBg="1"/>
      <p:bldP spid="1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 </a:t>
            </a:r>
            <a:r>
              <a:rPr lang="en-US" dirty="0"/>
              <a:t>: Lazy </a:t>
            </a:r>
            <a:r>
              <a:rPr lang="en-US" u="sng" dirty="0" err="1"/>
              <a:t>M</a:t>
            </a:r>
            <a:r>
              <a:rPr lang="en-US" dirty="0" err="1"/>
              <a:t>em</a:t>
            </a:r>
            <a:r>
              <a:rPr lang="en-US" u="sng" dirty="0" err="1"/>
              <a:t>C</a:t>
            </a:r>
            <a:r>
              <a:rPr lang="en-US" dirty="0" err="1"/>
              <a:t>opy</a:t>
            </a:r>
            <a:r>
              <a:rPr lang="en-US" dirty="0"/>
              <a:t> at the </a:t>
            </a:r>
            <a:r>
              <a:rPr lang="en-US" u="sng" dirty="0"/>
              <a:t>M</a:t>
            </a:r>
            <a:r>
              <a:rPr lang="en-US" dirty="0"/>
              <a:t>emory </a:t>
            </a:r>
            <a:r>
              <a:rPr lang="en-US" u="sng" dirty="0"/>
              <a:t>C</a:t>
            </a:r>
            <a:r>
              <a:rPr lang="en-US" dirty="0"/>
              <a:t>ontroller</a:t>
            </a:r>
            <a:endParaRPr lang="en-US" baseline="30000" dirty="0"/>
          </a:p>
        </p:txBody>
      </p:sp>
      <p:pic>
        <p:nvPicPr>
          <p:cNvPr id="4098" name="Picture 2">
            <a:extLst>
              <a:ext uri="{FF2B5EF4-FFF2-40B4-BE49-F238E27FC236}">
                <a16:creationId xmlns:a16="http://schemas.microsoft.com/office/drawing/2014/main" id="{B94E1EC9-C8C8-84A4-06CF-AA25AFDB2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906" y="1646626"/>
            <a:ext cx="6197600" cy="255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9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Hardware</a:t>
            </a:r>
            <a:endParaRPr lang="en-US" baseline="30000" dirty="0"/>
          </a:p>
        </p:txBody>
      </p:sp>
      <p:pic>
        <p:nvPicPr>
          <p:cNvPr id="2" name="Picture 1">
            <a:extLst>
              <a:ext uri="{FF2B5EF4-FFF2-40B4-BE49-F238E27FC236}">
                <a16:creationId xmlns:a16="http://schemas.microsoft.com/office/drawing/2014/main" id="{AB6A3022-C3F5-9188-01CA-6063132B8A0B}"/>
              </a:ext>
            </a:extLst>
          </p:cNvPr>
          <p:cNvPicPr>
            <a:picLocks noChangeAspect="1"/>
          </p:cNvPicPr>
          <p:nvPr/>
        </p:nvPicPr>
        <p:blipFill rotWithShape="1">
          <a:blip r:embed="rId3"/>
          <a:srcRect l="-7036" r="1"/>
          <a:stretch/>
        </p:blipFill>
        <p:spPr>
          <a:xfrm>
            <a:off x="1854993" y="1363508"/>
            <a:ext cx="5434013" cy="3093690"/>
          </a:xfrm>
          <a:prstGeom prst="rect">
            <a:avLst/>
          </a:prstGeom>
        </p:spPr>
      </p:pic>
      <p:sp>
        <p:nvSpPr>
          <p:cNvPr id="3" name="Rectangle 2">
            <a:extLst>
              <a:ext uri="{FF2B5EF4-FFF2-40B4-BE49-F238E27FC236}">
                <a16:creationId xmlns:a16="http://schemas.microsoft.com/office/drawing/2014/main" id="{BDFFF7CD-7AAF-8320-A6F7-3F8D0597675E}"/>
              </a:ext>
            </a:extLst>
          </p:cNvPr>
          <p:cNvSpPr/>
          <p:nvPr/>
        </p:nvSpPr>
        <p:spPr>
          <a:xfrm>
            <a:off x="5140020" y="2947467"/>
            <a:ext cx="2182542" cy="1484564"/>
          </a:xfrm>
          <a:prstGeom prst="rect">
            <a:avLst/>
          </a:prstGeom>
          <a:noFill/>
          <a:ln w="38100">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F8A96-F8CB-1E7D-70B5-BEE210E05BE1}"/>
              </a:ext>
            </a:extLst>
          </p:cNvPr>
          <p:cNvSpPr/>
          <p:nvPr/>
        </p:nvSpPr>
        <p:spPr>
          <a:xfrm>
            <a:off x="5140020" y="3899483"/>
            <a:ext cx="2182542" cy="532548"/>
          </a:xfrm>
          <a:prstGeom prst="rect">
            <a:avLst/>
          </a:prstGeom>
          <a:noFill/>
          <a:ln w="38100">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53B618-B50A-2DF6-36C9-3546AB2E809C}"/>
              </a:ext>
            </a:extLst>
          </p:cNvPr>
          <p:cNvSpPr/>
          <p:nvPr/>
        </p:nvSpPr>
        <p:spPr>
          <a:xfrm>
            <a:off x="5140020" y="2474752"/>
            <a:ext cx="1697008" cy="532548"/>
          </a:xfrm>
          <a:prstGeom prst="rect">
            <a:avLst/>
          </a:prstGeom>
          <a:noFill/>
          <a:ln w="38100">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20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1" presetClass="exit" presetSubtype="0" fill="hold" grpId="2"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4" grpId="0" animBg="1"/>
      <p:bldP spid="4" grpId="1" animBg="1"/>
      <p:bldP spid="6" grpId="0" animBg="1"/>
    </p:bldLst>
  </p:timing>
</p:sld>
</file>

<file path=ppt/theme/theme1.xml><?xml version="1.0" encoding="utf-8"?>
<a:theme xmlns:a="http://schemas.openxmlformats.org/drawingml/2006/main" name="Office Theme">
  <a:themeElements>
    <a:clrScheme name="Custom 4">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5">
      <a:dk1>
        <a:srgbClr val="4B2E83"/>
      </a:dk1>
      <a:lt1>
        <a:srgbClr val="E8D3A2"/>
      </a:lt1>
      <a:dk2>
        <a:srgbClr val="4B2E83"/>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4844</TotalTime>
  <Words>4031</Words>
  <Application>Microsoft Macintosh PowerPoint</Application>
  <PresentationFormat>On-screen Show (16:9)</PresentationFormat>
  <Paragraphs>451</Paragraphs>
  <Slides>28</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Arial</vt:lpstr>
      <vt:lpstr>Calibri</vt:lpstr>
      <vt:lpstr>Encode Sans Normal Black</vt:lpstr>
      <vt:lpstr>Lucida Grande</vt:lpstr>
      <vt:lpstr>Monaco</vt:lpstr>
      <vt:lpstr>Open Sans</vt:lpstr>
      <vt:lpstr>Open Sans Light</vt:lpstr>
      <vt:lpstr>Roboto</vt:lpstr>
      <vt:lpstr>Uni Sans</vt:lpstr>
      <vt:lpstr>Office Theme</vt:lpstr>
      <vt:lpstr>Custom Design</vt:lpstr>
      <vt:lpstr>1_Custom Design</vt:lpstr>
      <vt:lpstr>(MC)2: Lazy MemCopy at the Memory Controller</vt:lpstr>
      <vt:lpstr>High overhead of memory copies</vt:lpstr>
      <vt:lpstr>Operations with high copy overhead</vt:lpstr>
      <vt:lpstr>Insights from studying use-cases</vt:lpstr>
      <vt:lpstr>Use case: Read-Copy-Update in MVCC databases</vt:lpstr>
      <vt:lpstr>Current systems: Eager copying</vt:lpstr>
      <vt:lpstr>Our proposal: Perform movement lazily</vt:lpstr>
      <vt:lpstr>(MC)2 : Lazy MemCopy at the Memory Controller</vt:lpstr>
      <vt:lpstr>(MC)2 Hardware</vt:lpstr>
      <vt:lpstr>(MC)2 ISA</vt:lpstr>
      <vt:lpstr>(MC)2 operation: Lazy copy</vt:lpstr>
      <vt:lpstr>(MC)2 operation: Read destination</vt:lpstr>
      <vt:lpstr>Evaluation questions</vt:lpstr>
      <vt:lpstr>Evaluation: GEM5 configuration</vt:lpstr>
      <vt:lpstr>Evaluation: Prior work comparison</vt:lpstr>
      <vt:lpstr>Evaluation: Copy performance</vt:lpstr>
      <vt:lpstr>Evaluation: Copy + access runtime</vt:lpstr>
      <vt:lpstr>Evaluation: Cicada transaction throughput</vt:lpstr>
      <vt:lpstr>Evaluation: Protobuf and MongoDB</vt:lpstr>
      <vt:lpstr>Summary</vt:lpstr>
      <vt:lpstr>Backup slides</vt:lpstr>
      <vt:lpstr>Evaluation: Copy + random access runtime</vt:lpstr>
      <vt:lpstr>(MC)2 operation: Read source</vt:lpstr>
      <vt:lpstr>(MC)2 operation: Write source</vt:lpstr>
      <vt:lpstr>(MC)2 operation: Write destination</vt:lpstr>
      <vt:lpstr>(MC)2 Software: memcpy_lazy()</vt:lpstr>
      <vt:lpstr>Analysis of Protobuf: Copy sizes</vt:lpstr>
      <vt:lpstr>Analysis of Protobuf: Sources of overhead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Aditya K Kamath</cp:lastModifiedBy>
  <cp:revision>647</cp:revision>
  <dcterms:created xsi:type="dcterms:W3CDTF">2014-10-14T00:51:43Z</dcterms:created>
  <dcterms:modified xsi:type="dcterms:W3CDTF">2024-06-26T23:33:20Z</dcterms:modified>
</cp:coreProperties>
</file>