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5" r:id="rId1"/>
  </p:sldMasterIdLst>
  <p:notesMasterIdLst>
    <p:notesMasterId r:id="rId34"/>
  </p:notesMasterIdLst>
  <p:handoutMasterIdLst>
    <p:handoutMasterId r:id="rId35"/>
  </p:handoutMasterIdLst>
  <p:sldIdLst>
    <p:sldId id="256" r:id="rId2"/>
    <p:sldId id="375" r:id="rId3"/>
    <p:sldId id="350" r:id="rId4"/>
    <p:sldId id="376" r:id="rId5"/>
    <p:sldId id="379" r:id="rId6"/>
    <p:sldId id="380" r:id="rId7"/>
    <p:sldId id="354" r:id="rId8"/>
    <p:sldId id="356" r:id="rId9"/>
    <p:sldId id="384" r:id="rId10"/>
    <p:sldId id="381" r:id="rId11"/>
    <p:sldId id="370" r:id="rId12"/>
    <p:sldId id="357" r:id="rId13"/>
    <p:sldId id="393" r:id="rId14"/>
    <p:sldId id="369" r:id="rId15"/>
    <p:sldId id="392" r:id="rId16"/>
    <p:sldId id="391" r:id="rId17"/>
    <p:sldId id="360" r:id="rId18"/>
    <p:sldId id="361" r:id="rId19"/>
    <p:sldId id="367" r:id="rId20"/>
    <p:sldId id="368" r:id="rId21"/>
    <p:sldId id="382" r:id="rId22"/>
    <p:sldId id="385" r:id="rId23"/>
    <p:sldId id="388" r:id="rId24"/>
    <p:sldId id="389" r:id="rId25"/>
    <p:sldId id="355" r:id="rId26"/>
    <p:sldId id="301" r:id="rId27"/>
    <p:sldId id="374" r:id="rId28"/>
    <p:sldId id="364" r:id="rId29"/>
    <p:sldId id="394" r:id="rId30"/>
    <p:sldId id="395" r:id="rId31"/>
    <p:sldId id="371" r:id="rId32"/>
    <p:sldId id="383"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D9623D-CF4B-3483-6F89-B67BADEAFAB9}" name="Aditya Kamath" initials="AK" userId="S::akkamath@cs.washington.edu::ee80a79a-4a6a-418a-8935-f1385e422514" providerId="AD"/>
  <p188:author id="{B779EDD2-3195-C6DC-1653-A2F6E8A45F91}" name="Simon Peter" initials="SP" userId="1771c570b0f43dd7"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132"/>
    <a:srgbClr val="C00000"/>
    <a:srgbClr val="650000"/>
    <a:srgbClr val="F4AA32"/>
    <a:srgbClr val="FF004E"/>
    <a:srgbClr val="F2F2F2"/>
    <a:srgbClr val="FAF6EC"/>
    <a:srgbClr val="4EA72E"/>
    <a:srgbClr val="999999"/>
    <a:srgbClr val="194D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036"/>
    <p:restoredTop sz="88302"/>
  </p:normalViewPr>
  <p:slideViewPr>
    <p:cSldViewPr snapToGrid="0">
      <p:cViewPr varScale="1">
        <p:scale>
          <a:sx n="65" d="100"/>
          <a:sy n="65" d="100"/>
        </p:scale>
        <p:origin x="232" y="1168"/>
      </p:cViewPr>
      <p:guideLst/>
    </p:cSldViewPr>
  </p:slideViewPr>
  <p:notesTextViewPr>
    <p:cViewPr>
      <p:scale>
        <a:sx n="120" d="100"/>
        <a:sy n="12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045947413396135E-2"/>
          <c:y val="8.3442888211019126E-2"/>
          <c:w val="0.96607506546406752"/>
          <c:h val="0.27679266323776325"/>
        </c:manualLayout>
      </c:layout>
      <c:barChart>
        <c:barDir val="bar"/>
        <c:grouping val="stacked"/>
        <c:varyColors val="0"/>
        <c:ser>
          <c:idx val="0"/>
          <c:order val="0"/>
          <c:tx>
            <c:strRef>
              <c:f>Sheet1!$A$3</c:f>
              <c:strCache>
                <c:ptCount val="1"/>
                <c:pt idx="0">
                  <c:v>Waiting for transfer</c:v>
                </c:pt>
              </c:strCache>
            </c:strRef>
          </c:tx>
          <c:spPr>
            <a:solidFill>
              <a:srgbClr val="C00000"/>
            </a:solidFill>
            <a:ln>
              <a:noFill/>
            </a:ln>
            <a:effectLst/>
          </c:spPr>
          <c:invertIfNegative val="0"/>
          <c:cat>
            <c:strRef>
              <c:f>Sheet1!$B$1</c:f>
              <c:strCache>
                <c:ptCount val="1"/>
                <c:pt idx="0">
                  <c:v>Column1</c:v>
                </c:pt>
              </c:strCache>
            </c:strRef>
          </c:cat>
          <c:val>
            <c:numRef>
              <c:f>Sheet1!$B$3</c:f>
              <c:numCache>
                <c:formatCode>General</c:formatCode>
                <c:ptCount val="1"/>
                <c:pt idx="0">
                  <c:v>69.09059382310376</c:v>
                </c:pt>
              </c:numCache>
            </c:numRef>
          </c:val>
          <c:extLst>
            <c:ext xmlns:c16="http://schemas.microsoft.com/office/drawing/2014/chart" uri="{C3380CC4-5D6E-409C-BE32-E72D297353CC}">
              <c16:uniqueId val="{00000001-A07C-2D4F-9770-5A45755CFE90}"/>
            </c:ext>
          </c:extLst>
        </c:ser>
        <c:ser>
          <c:idx val="2"/>
          <c:order val="1"/>
          <c:tx>
            <c:strRef>
              <c:f>Sheet1!$A$2</c:f>
              <c:strCache>
                <c:ptCount val="1"/>
                <c:pt idx="0">
                  <c:v>Training</c:v>
                </c:pt>
              </c:strCache>
            </c:strRef>
          </c:tx>
          <c:spPr>
            <a:solidFill>
              <a:schemeClr val="accent2"/>
            </a:solidFill>
            <a:ln>
              <a:noFill/>
            </a:ln>
            <a:effectLst/>
          </c:spPr>
          <c:invertIfNegative val="0"/>
          <c:cat>
            <c:strRef>
              <c:f>Sheet1!$B$1</c:f>
              <c:strCache>
                <c:ptCount val="1"/>
                <c:pt idx="0">
                  <c:v>Column1</c:v>
                </c:pt>
              </c:strCache>
            </c:strRef>
          </c:cat>
          <c:val>
            <c:numRef>
              <c:f>Sheet1!$B$2</c:f>
              <c:numCache>
                <c:formatCode>General</c:formatCode>
                <c:ptCount val="1"/>
                <c:pt idx="0">
                  <c:v>30.909406176896244</c:v>
                </c:pt>
              </c:numCache>
            </c:numRef>
          </c:val>
          <c:extLst>
            <c:ext xmlns:c16="http://schemas.microsoft.com/office/drawing/2014/chart" uri="{C3380CC4-5D6E-409C-BE32-E72D297353CC}">
              <c16:uniqueId val="{00000000-A07C-2D4F-9770-5A45755CFE90}"/>
            </c:ext>
          </c:extLst>
        </c:ser>
        <c:dLbls>
          <c:showLegendKey val="0"/>
          <c:showVal val="0"/>
          <c:showCatName val="0"/>
          <c:showSerName val="0"/>
          <c:showPercent val="0"/>
          <c:showBubbleSize val="0"/>
        </c:dLbls>
        <c:gapWidth val="55"/>
        <c:overlap val="100"/>
        <c:axId val="2113391392"/>
        <c:axId val="2113429184"/>
      </c:barChart>
      <c:catAx>
        <c:axId val="2113391392"/>
        <c:scaling>
          <c:orientation val="minMax"/>
        </c:scaling>
        <c:delete val="1"/>
        <c:axPos val="l"/>
        <c:numFmt formatCode="General" sourceLinked="1"/>
        <c:majorTickMark val="none"/>
        <c:minorTickMark val="none"/>
        <c:tickLblPos val="nextTo"/>
        <c:crossAx val="2113429184"/>
        <c:crosses val="autoZero"/>
        <c:auto val="1"/>
        <c:lblAlgn val="ctr"/>
        <c:lblOffset val="100"/>
        <c:noMultiLvlLbl val="0"/>
      </c:catAx>
      <c:valAx>
        <c:axId val="2113429184"/>
        <c:scaling>
          <c:orientation val="minMax"/>
          <c:max val="1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b="1" dirty="0"/>
                  <a:t>Fraction of time (%)</a:t>
                </a:r>
              </a:p>
            </c:rich>
          </c:tx>
          <c:layout>
            <c:manualLayout>
              <c:xMode val="edge"/>
              <c:yMode val="edge"/>
              <c:x val="0.41403833685758729"/>
              <c:y val="0.4842308379573304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2113391392"/>
        <c:crosses val="autoZero"/>
        <c:crossBetween val="between"/>
      </c:valAx>
      <c:spPr>
        <a:noFill/>
        <a:ln w="25400">
          <a:noFill/>
        </a:ln>
        <a:effectLst/>
      </c:spPr>
    </c:plotArea>
    <c:legend>
      <c:legendPos val="b"/>
      <c:layout>
        <c:manualLayout>
          <c:xMode val="edge"/>
          <c:yMode val="edge"/>
          <c:x val="0.33188511313886171"/>
          <c:y val="0.61830581756509029"/>
          <c:w val="0.30829843825529957"/>
          <c:h val="0.19218145513167789"/>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accent4">
                  <a:lumMod val="1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3"/>
    </a:solidFill>
    <a:ln w="28575">
      <a:solidFill>
        <a:schemeClr val="accent6"/>
      </a:solidFill>
    </a:ln>
    <a:effectLst>
      <a:outerShdw blurRad="50800" dist="38100" dir="8100000" algn="tr" rotWithShape="0">
        <a:prstClr val="black">
          <a:alpha val="40000"/>
        </a:prstClr>
      </a:outerShdw>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417920291765484E-2"/>
          <c:y val="0.12418292986288892"/>
          <c:w val="0.91246550305790108"/>
          <c:h val="0.69065110236601779"/>
        </c:manualLayout>
      </c:layout>
      <c:barChart>
        <c:barDir val="col"/>
        <c:grouping val="clustered"/>
        <c:varyColors val="0"/>
        <c:ser>
          <c:idx val="0"/>
          <c:order val="0"/>
          <c:tx>
            <c:strRef>
              <c:f>Sheet1!$B$1</c:f>
              <c:strCache>
                <c:ptCount val="1"/>
                <c:pt idx="0">
                  <c:v>Compressed GPU cache</c:v>
                </c:pt>
              </c:strCache>
            </c:strRef>
          </c:tx>
          <c:spPr>
            <a:solidFill>
              <a:schemeClr val="accent1"/>
            </a:solidFill>
            <a:ln>
              <a:noFill/>
            </a:ln>
            <a:effectLst/>
          </c:spPr>
          <c:invertIfNegative val="0"/>
          <c:cat>
            <c:strRef>
              <c:f>Sheet1!$A$2:$A$8</c:f>
              <c:strCache>
                <c:ptCount val="7"/>
                <c:pt idx="0">
                  <c:v>PubmedSU</c:v>
                </c:pt>
                <c:pt idx="1">
                  <c:v>CiteseerSU</c:v>
                </c:pt>
                <c:pt idx="2">
                  <c:v>CoraSU</c:v>
                </c:pt>
                <c:pt idx="3">
                  <c:v>Reddit</c:v>
                </c:pt>
                <c:pt idx="4">
                  <c:v>Products</c:v>
                </c:pt>
                <c:pt idx="5">
                  <c:v>MAG</c:v>
                </c:pt>
                <c:pt idx="6">
                  <c:v>GEOMEAN</c:v>
                </c:pt>
              </c:strCache>
            </c:strRef>
          </c:cat>
          <c:val>
            <c:numRef>
              <c:f>Sheet1!$B$2:$B$8</c:f>
              <c:numCache>
                <c:formatCode>General</c:formatCode>
                <c:ptCount val="7"/>
                <c:pt idx="0">
                  <c:v>1.1748743719999999</c:v>
                </c:pt>
                <c:pt idx="1">
                  <c:v>2.8879991700000001</c:v>
                </c:pt>
                <c:pt idx="2">
                  <c:v>3.2174173559999999</c:v>
                </c:pt>
                <c:pt idx="3">
                  <c:v>1.1006532630000001</c:v>
                </c:pt>
                <c:pt idx="4">
                  <c:v>0.9403358342</c:v>
                </c:pt>
                <c:pt idx="5">
                  <c:v>0.99535225869999999</c:v>
                </c:pt>
                <c:pt idx="6">
                  <c:v>1.496813537</c:v>
                </c:pt>
              </c:numCache>
            </c:numRef>
          </c:val>
          <c:extLst>
            <c:ext xmlns:c16="http://schemas.microsoft.com/office/drawing/2014/chart" uri="{C3380CC4-5D6E-409C-BE32-E72D297353CC}">
              <c16:uniqueId val="{00000000-9CED-B041-B573-E5CE03BC4602}"/>
            </c:ext>
          </c:extLst>
        </c:ser>
        <c:ser>
          <c:idx val="1"/>
          <c:order val="1"/>
          <c:tx>
            <c:strRef>
              <c:f>Sheet1!$C$1</c:f>
              <c:strCache>
                <c:ptCount val="1"/>
                <c:pt idx="0">
                  <c:v>Compressed CPU memory</c:v>
                </c:pt>
              </c:strCache>
            </c:strRef>
          </c:tx>
          <c:spPr>
            <a:solidFill>
              <a:schemeClr val="accent2"/>
            </a:solidFill>
            <a:ln>
              <a:solidFill>
                <a:schemeClr val="accent1"/>
              </a:solidFill>
            </a:ln>
            <a:effectLst/>
          </c:spPr>
          <c:invertIfNegative val="0"/>
          <c:cat>
            <c:strRef>
              <c:f>Sheet1!$A$2:$A$8</c:f>
              <c:strCache>
                <c:ptCount val="7"/>
                <c:pt idx="0">
                  <c:v>PubmedSU</c:v>
                </c:pt>
                <c:pt idx="1">
                  <c:v>CiteseerSU</c:v>
                </c:pt>
                <c:pt idx="2">
                  <c:v>CoraSU</c:v>
                </c:pt>
                <c:pt idx="3">
                  <c:v>Reddit</c:v>
                </c:pt>
                <c:pt idx="4">
                  <c:v>Products</c:v>
                </c:pt>
                <c:pt idx="5">
                  <c:v>MAG</c:v>
                </c:pt>
                <c:pt idx="6">
                  <c:v>GEOMEAN</c:v>
                </c:pt>
              </c:strCache>
            </c:strRef>
          </c:cat>
          <c:val>
            <c:numRef>
              <c:f>Sheet1!$C$2:$C$8</c:f>
              <c:numCache>
                <c:formatCode>General</c:formatCode>
                <c:ptCount val="7"/>
                <c:pt idx="0">
                  <c:v>1.6353628120000001</c:v>
                </c:pt>
                <c:pt idx="1">
                  <c:v>3.353867197</c:v>
                </c:pt>
                <c:pt idx="2">
                  <c:v>3.739336615</c:v>
                </c:pt>
                <c:pt idx="3">
                  <c:v>1.154854595</c:v>
                </c:pt>
                <c:pt idx="4">
                  <c:v>0.98319013820000001</c:v>
                </c:pt>
                <c:pt idx="5">
                  <c:v>1.054929478</c:v>
                </c:pt>
                <c:pt idx="6">
                  <c:v>1.7049977030000001</c:v>
                </c:pt>
              </c:numCache>
            </c:numRef>
          </c:val>
          <c:extLst>
            <c:ext xmlns:c16="http://schemas.microsoft.com/office/drawing/2014/chart" uri="{C3380CC4-5D6E-409C-BE32-E72D297353CC}">
              <c16:uniqueId val="{00000001-9CED-B041-B573-E5CE03BC4602}"/>
            </c:ext>
          </c:extLst>
        </c:ser>
        <c:ser>
          <c:idx val="2"/>
          <c:order val="2"/>
          <c:tx>
            <c:strRef>
              <c:f>Sheet1!$D$1</c:f>
              <c:strCache>
                <c:ptCount val="1"/>
                <c:pt idx="0">
                  <c:v>Both compressed</c:v>
                </c:pt>
              </c:strCache>
            </c:strRef>
          </c:tx>
          <c:spPr>
            <a:solidFill>
              <a:srgbClr val="FFC000"/>
            </a:solidFill>
            <a:ln>
              <a:solidFill>
                <a:schemeClr val="accent1"/>
              </a:solidFill>
            </a:ln>
            <a:effectLst/>
          </c:spPr>
          <c:invertIfNegative val="0"/>
          <c:cat>
            <c:strRef>
              <c:f>Sheet1!$A$2:$A$8</c:f>
              <c:strCache>
                <c:ptCount val="7"/>
                <c:pt idx="0">
                  <c:v>PubmedSU</c:v>
                </c:pt>
                <c:pt idx="1">
                  <c:v>CiteseerSU</c:v>
                </c:pt>
                <c:pt idx="2">
                  <c:v>CoraSU</c:v>
                </c:pt>
                <c:pt idx="3">
                  <c:v>Reddit</c:v>
                </c:pt>
                <c:pt idx="4">
                  <c:v>Products</c:v>
                </c:pt>
                <c:pt idx="5">
                  <c:v>MAG</c:v>
                </c:pt>
                <c:pt idx="6">
                  <c:v>GEOMEAN</c:v>
                </c:pt>
              </c:strCache>
            </c:strRef>
          </c:cat>
          <c:val>
            <c:numRef>
              <c:f>Sheet1!$D$2:$D$8</c:f>
              <c:numCache>
                <c:formatCode>General</c:formatCode>
                <c:ptCount val="7"/>
                <c:pt idx="0">
                  <c:v>1.755140675</c:v>
                </c:pt>
                <c:pt idx="1">
                  <c:v>3.4094164560000002</c:v>
                </c:pt>
                <c:pt idx="2">
                  <c:v>3.741432069</c:v>
                </c:pt>
                <c:pt idx="3">
                  <c:v>1.1422365560000001</c:v>
                </c:pt>
                <c:pt idx="4">
                  <c:v>1.026521061</c:v>
                </c:pt>
                <c:pt idx="5">
                  <c:v>1.061929224</c:v>
                </c:pt>
                <c:pt idx="6">
                  <c:v>1.7413051719999999</c:v>
                </c:pt>
              </c:numCache>
            </c:numRef>
          </c:val>
          <c:extLst>
            <c:ext xmlns:c16="http://schemas.microsoft.com/office/drawing/2014/chart" uri="{C3380CC4-5D6E-409C-BE32-E72D297353CC}">
              <c16:uniqueId val="{00000002-9CED-B041-B573-E5CE03BC4602}"/>
            </c:ext>
          </c:extLst>
        </c:ser>
        <c:dLbls>
          <c:showLegendKey val="0"/>
          <c:showVal val="0"/>
          <c:showCatName val="0"/>
          <c:showSerName val="0"/>
          <c:showPercent val="0"/>
          <c:showBubbleSize val="0"/>
        </c:dLbls>
        <c:gapWidth val="219"/>
        <c:overlap val="-27"/>
        <c:axId val="906452591"/>
        <c:axId val="876047679"/>
      </c:barChart>
      <c:catAx>
        <c:axId val="906452591"/>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2000" b="1" dirty="0"/>
                  <a:t>Dataset</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accent4">
                <a:lumMod val="10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876047679"/>
        <c:crosses val="autoZero"/>
        <c:auto val="1"/>
        <c:lblAlgn val="ctr"/>
        <c:lblOffset val="100"/>
        <c:noMultiLvlLbl val="0"/>
      </c:catAx>
      <c:valAx>
        <c:axId val="8760476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2000" b="1" dirty="0"/>
                  <a:t>Speedup</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x;\-#,##0\x" sourceLinked="0"/>
        <c:majorTickMark val="none"/>
        <c:minorTickMark val="none"/>
        <c:tickLblPos val="low"/>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906452591"/>
        <c:crosses val="autoZero"/>
        <c:crossBetween val="between"/>
        <c:majorUnit val="1"/>
      </c:valAx>
      <c:spPr>
        <a:noFill/>
        <a:ln>
          <a:solidFill>
            <a:schemeClr val="accent4">
              <a:lumMod val="10000"/>
            </a:schemeClr>
          </a:solidFill>
        </a:ln>
        <a:effectLst/>
      </c:spPr>
    </c:plotArea>
    <c:legend>
      <c:legendPos val="t"/>
      <c:layout>
        <c:manualLayout>
          <c:xMode val="edge"/>
          <c:yMode val="edge"/>
          <c:x val="6.9337855757688804E-2"/>
          <c:y val="2.2920526233625133E-2"/>
          <c:w val="0.91650716888670125"/>
          <c:h val="9.1721809783094216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020925592040297E-2"/>
          <c:y val="0.13865441627777614"/>
          <c:w val="0.80081466395112011"/>
          <c:h val="0.6090520057405725"/>
        </c:manualLayout>
      </c:layout>
      <c:barChart>
        <c:barDir val="bar"/>
        <c:grouping val="stacked"/>
        <c:varyColors val="0"/>
        <c:ser>
          <c:idx val="0"/>
          <c:order val="0"/>
          <c:tx>
            <c:strRef>
              <c:f>Sheet1!$A$3</c:f>
              <c:strCache>
                <c:ptCount val="1"/>
                <c:pt idx="0">
                  <c:v>Waiting for transfer</c:v>
                </c:pt>
              </c:strCache>
            </c:strRef>
          </c:tx>
          <c:spPr>
            <a:solidFill>
              <a:srgbClr val="C00000"/>
            </a:solidFill>
            <a:ln>
              <a:solidFill>
                <a:schemeClr val="accent4">
                  <a:lumMod val="10000"/>
                </a:schemeClr>
              </a:solidFill>
            </a:ln>
            <a:effectLst/>
          </c:spPr>
          <c:invertIfNegative val="0"/>
          <c:cat>
            <c:strRef>
              <c:f>Sheet1!$B$1:$F$1</c:f>
              <c:strCache>
                <c:ptCount val="5"/>
                <c:pt idx="0">
                  <c:v>Dense (Reddit)</c:v>
                </c:pt>
                <c:pt idx="1">
                  <c:v>Column2</c:v>
                </c:pt>
                <c:pt idx="2">
                  <c:v>Column1</c:v>
                </c:pt>
                <c:pt idx="3">
                  <c:v>Sparse (CoraSU)</c:v>
                </c:pt>
                <c:pt idx="4">
                  <c:v>Column3</c:v>
                </c:pt>
              </c:strCache>
            </c:strRef>
          </c:cat>
          <c:val>
            <c:numRef>
              <c:f>Sheet1!$B$3:$F$3</c:f>
              <c:numCache>
                <c:formatCode>General</c:formatCode>
                <c:ptCount val="5"/>
                <c:pt idx="1">
                  <c:v>10.714530239260858</c:v>
                </c:pt>
                <c:pt idx="4">
                  <c:v>69.09059382310376</c:v>
                </c:pt>
              </c:numCache>
            </c:numRef>
          </c:val>
          <c:extLst>
            <c:ext xmlns:c16="http://schemas.microsoft.com/office/drawing/2014/chart" uri="{C3380CC4-5D6E-409C-BE32-E72D297353CC}">
              <c16:uniqueId val="{00000000-6530-CF4E-99E0-F01B6CBA07E9}"/>
            </c:ext>
          </c:extLst>
        </c:ser>
        <c:ser>
          <c:idx val="2"/>
          <c:order val="1"/>
          <c:tx>
            <c:strRef>
              <c:f>Sheet1!$A$2</c:f>
              <c:strCache>
                <c:ptCount val="1"/>
                <c:pt idx="0">
                  <c:v>Training</c:v>
                </c:pt>
              </c:strCache>
            </c:strRef>
          </c:tx>
          <c:spPr>
            <a:solidFill>
              <a:schemeClr val="accent2"/>
            </a:solidFill>
            <a:ln>
              <a:solidFill>
                <a:schemeClr val="accent4">
                  <a:lumMod val="10000"/>
                </a:schemeClr>
              </a:solidFill>
            </a:ln>
            <a:effectLst/>
          </c:spPr>
          <c:invertIfNegative val="0"/>
          <c:cat>
            <c:strRef>
              <c:f>Sheet1!$B$1:$F$1</c:f>
              <c:strCache>
                <c:ptCount val="5"/>
                <c:pt idx="0">
                  <c:v>Dense (Reddit)</c:v>
                </c:pt>
                <c:pt idx="1">
                  <c:v>Column2</c:v>
                </c:pt>
                <c:pt idx="2">
                  <c:v>Column1</c:v>
                </c:pt>
                <c:pt idx="3">
                  <c:v>Sparse (CoraSU)</c:v>
                </c:pt>
                <c:pt idx="4">
                  <c:v>Column3</c:v>
                </c:pt>
              </c:strCache>
            </c:strRef>
          </c:cat>
          <c:val>
            <c:numRef>
              <c:f>Sheet1!$B$2:$F$2</c:f>
              <c:numCache>
                <c:formatCode>General</c:formatCode>
                <c:ptCount val="5"/>
                <c:pt idx="1">
                  <c:v>89.285469760739147</c:v>
                </c:pt>
                <c:pt idx="4">
                  <c:v>30.909406176896244</c:v>
                </c:pt>
              </c:numCache>
            </c:numRef>
          </c:val>
          <c:extLst>
            <c:ext xmlns:c16="http://schemas.microsoft.com/office/drawing/2014/chart" uri="{C3380CC4-5D6E-409C-BE32-E72D297353CC}">
              <c16:uniqueId val="{00000001-6530-CF4E-99E0-F01B6CBA07E9}"/>
            </c:ext>
          </c:extLst>
        </c:ser>
        <c:ser>
          <c:idx val="1"/>
          <c:order val="2"/>
          <c:tx>
            <c:strRef>
              <c:f>Sheet1!$A$5</c:f>
              <c:strCache>
                <c:ptCount val="1"/>
                <c:pt idx="0">
                  <c:v>Legion + IBP (Wait)</c:v>
                </c:pt>
              </c:strCache>
            </c:strRef>
          </c:tx>
          <c:spPr>
            <a:solidFill>
              <a:srgbClr val="C00000"/>
            </a:solidFill>
            <a:ln>
              <a:solidFill>
                <a:schemeClr val="accent4">
                  <a:lumMod val="10000"/>
                </a:schemeClr>
              </a:solidFill>
            </a:ln>
            <a:effectLst/>
          </c:spPr>
          <c:invertIfNegative val="0"/>
          <c:cat>
            <c:strRef>
              <c:f>Sheet1!$B$1:$F$1</c:f>
              <c:strCache>
                <c:ptCount val="5"/>
                <c:pt idx="0">
                  <c:v>Dense (Reddit)</c:v>
                </c:pt>
                <c:pt idx="1">
                  <c:v>Column2</c:v>
                </c:pt>
                <c:pt idx="2">
                  <c:v>Column1</c:v>
                </c:pt>
                <c:pt idx="3">
                  <c:v>Sparse (CoraSU)</c:v>
                </c:pt>
                <c:pt idx="4">
                  <c:v>Column3</c:v>
                </c:pt>
              </c:strCache>
            </c:strRef>
          </c:cat>
          <c:val>
            <c:numRef>
              <c:f>Sheet1!$B$5:$F$5</c:f>
              <c:numCache>
                <c:formatCode>General</c:formatCode>
                <c:ptCount val="5"/>
                <c:pt idx="0">
                  <c:v>4.230515316</c:v>
                </c:pt>
                <c:pt idx="3">
                  <c:v>3.9013893100000002E-2</c:v>
                </c:pt>
              </c:numCache>
            </c:numRef>
          </c:val>
          <c:extLst>
            <c:ext xmlns:c16="http://schemas.microsoft.com/office/drawing/2014/chart" uri="{C3380CC4-5D6E-409C-BE32-E72D297353CC}">
              <c16:uniqueId val="{00000002-6530-CF4E-99E0-F01B6CBA07E9}"/>
            </c:ext>
          </c:extLst>
        </c:ser>
        <c:ser>
          <c:idx val="3"/>
          <c:order val="3"/>
          <c:tx>
            <c:strRef>
              <c:f>Sheet1!$A$4</c:f>
              <c:strCache>
                <c:ptCount val="1"/>
                <c:pt idx="0">
                  <c:v>Legion + IBP (Train)</c:v>
                </c:pt>
              </c:strCache>
            </c:strRef>
          </c:tx>
          <c:spPr>
            <a:solidFill>
              <a:schemeClr val="accent2"/>
            </a:solidFill>
            <a:ln>
              <a:solidFill>
                <a:schemeClr val="accent4">
                  <a:lumMod val="10000"/>
                </a:schemeClr>
              </a:solidFill>
            </a:ln>
            <a:effectLst/>
          </c:spPr>
          <c:invertIfNegative val="0"/>
          <c:cat>
            <c:strRef>
              <c:f>Sheet1!$B$1:$F$1</c:f>
              <c:strCache>
                <c:ptCount val="5"/>
                <c:pt idx="0">
                  <c:v>Dense (Reddit)</c:v>
                </c:pt>
                <c:pt idx="1">
                  <c:v>Column2</c:v>
                </c:pt>
                <c:pt idx="2">
                  <c:v>Column1</c:v>
                </c:pt>
                <c:pt idx="3">
                  <c:v>Sparse (CoraSU)</c:v>
                </c:pt>
                <c:pt idx="4">
                  <c:v>Column3</c:v>
                </c:pt>
              </c:strCache>
            </c:strRef>
          </c:cat>
          <c:val>
            <c:numRef>
              <c:f>Sheet1!$B$4:$F$4</c:f>
              <c:numCache>
                <c:formatCode>General</c:formatCode>
                <c:ptCount val="5"/>
                <c:pt idx="0">
                  <c:v>84.332237359999993</c:v>
                </c:pt>
                <c:pt idx="3">
                  <c:v>27.509487790000001</c:v>
                </c:pt>
              </c:numCache>
            </c:numRef>
          </c:val>
          <c:extLst>
            <c:ext xmlns:c16="http://schemas.microsoft.com/office/drawing/2014/chart" uri="{C3380CC4-5D6E-409C-BE32-E72D297353CC}">
              <c16:uniqueId val="{00000003-6530-CF4E-99E0-F01B6CBA07E9}"/>
            </c:ext>
          </c:extLst>
        </c:ser>
        <c:dLbls>
          <c:showLegendKey val="0"/>
          <c:showVal val="0"/>
          <c:showCatName val="0"/>
          <c:showSerName val="0"/>
          <c:showPercent val="0"/>
          <c:showBubbleSize val="0"/>
        </c:dLbls>
        <c:gapWidth val="0"/>
        <c:overlap val="100"/>
        <c:axId val="2113391392"/>
        <c:axId val="2113429184"/>
      </c:barChart>
      <c:catAx>
        <c:axId val="2113391392"/>
        <c:scaling>
          <c:orientation val="minMax"/>
        </c:scaling>
        <c:delete val="1"/>
        <c:axPos val="l"/>
        <c:numFmt formatCode="General" sourceLinked="1"/>
        <c:majorTickMark val="out"/>
        <c:minorTickMark val="none"/>
        <c:tickLblPos val="nextTo"/>
        <c:crossAx val="2113429184"/>
        <c:crosses val="autoZero"/>
        <c:auto val="1"/>
        <c:lblAlgn val="ctr"/>
        <c:lblOffset val="100"/>
        <c:noMultiLvlLbl val="0"/>
      </c:catAx>
      <c:valAx>
        <c:axId val="2113429184"/>
        <c:scaling>
          <c:orientation val="minMax"/>
          <c:max val="1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b="1" dirty="0"/>
                  <a:t>Normalized fraction of time (%)</a:t>
                </a:r>
              </a:p>
            </c:rich>
          </c:tx>
          <c:layout>
            <c:manualLayout>
              <c:xMode val="edge"/>
              <c:yMode val="edge"/>
              <c:x val="0.39076222396843979"/>
              <c:y val="0.868159017440034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2113391392"/>
        <c:crosses val="autoZero"/>
        <c:crossBetween val="between"/>
      </c:valAx>
      <c:spPr>
        <a:noFill/>
        <a:ln w="25400">
          <a:noFill/>
        </a:ln>
        <a:effectLst/>
      </c:spPr>
    </c:plotArea>
    <c:legend>
      <c:legendPos val="t"/>
      <c:layout>
        <c:manualLayout>
          <c:xMode val="edge"/>
          <c:yMode val="edge"/>
          <c:x val="0.28396857724759966"/>
          <c:y val="3.0887404870238444E-2"/>
          <c:w val="0.42978636835365019"/>
          <c:h val="9.435980583901663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accent4">
                  <a:lumMod val="1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3"/>
    </a:solidFill>
    <a:ln w="28575">
      <a:solidFill>
        <a:schemeClr val="accent6"/>
      </a:solidFill>
    </a:ln>
    <a:effectLst>
      <a:outerShdw blurRad="50800" dist="38100" dir="8100000" algn="tr" rotWithShape="0">
        <a:prstClr val="black">
          <a:alpha val="40000"/>
        </a:prstClr>
      </a:outerShdw>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75876175695728"/>
          <c:y val="4.9529312710332042E-2"/>
          <c:w val="0.83967736451650155"/>
          <c:h val="0.55032784536299473"/>
        </c:manualLayout>
      </c:layout>
      <c:barChart>
        <c:barDir val="col"/>
        <c:grouping val="clustered"/>
        <c:varyColors val="0"/>
        <c:ser>
          <c:idx val="0"/>
          <c:order val="0"/>
          <c:tx>
            <c:strRef>
              <c:f>Sheet1!$B$1</c:f>
              <c:strCache>
                <c:ptCount val="1"/>
                <c:pt idx="0">
                  <c:v>ANS</c:v>
                </c:pt>
              </c:strCache>
            </c:strRef>
          </c:tx>
          <c:spPr>
            <a:solidFill>
              <a:schemeClr val="tx1">
                <a:lumMod val="20000"/>
                <a:lumOff val="80000"/>
              </a:schemeClr>
            </a:solidFill>
            <a:ln>
              <a:noFill/>
            </a:ln>
            <a:effectLst/>
          </c:spPr>
          <c:invertIfNegative val="0"/>
          <c:cat>
            <c:strRef>
              <c:f>Sheet1!$A$2</c:f>
              <c:strCache>
                <c:ptCount val="1"/>
                <c:pt idx="0">
                  <c:v>Dense GNN</c:v>
                </c:pt>
              </c:strCache>
            </c:strRef>
          </c:cat>
          <c:val>
            <c:numRef>
              <c:f>Sheet1!$B$2</c:f>
              <c:numCache>
                <c:formatCode>General</c:formatCode>
                <c:ptCount val="1"/>
                <c:pt idx="0">
                  <c:v>0.14000000000000001</c:v>
                </c:pt>
              </c:numCache>
            </c:numRef>
          </c:val>
          <c:extLst>
            <c:ext xmlns:c16="http://schemas.microsoft.com/office/drawing/2014/chart" uri="{C3380CC4-5D6E-409C-BE32-E72D297353CC}">
              <c16:uniqueId val="{00000000-F488-3147-AB8F-97FB90D51D62}"/>
            </c:ext>
          </c:extLst>
        </c:ser>
        <c:ser>
          <c:idx val="1"/>
          <c:order val="1"/>
          <c:tx>
            <c:strRef>
              <c:f>Sheet1!$C$1</c:f>
              <c:strCache>
                <c:ptCount val="1"/>
                <c:pt idx="0">
                  <c:v>Bitcomp</c:v>
                </c:pt>
              </c:strCache>
            </c:strRef>
          </c:tx>
          <c:spPr>
            <a:solidFill>
              <a:schemeClr val="tx1">
                <a:lumMod val="40000"/>
                <a:lumOff val="60000"/>
              </a:schemeClr>
            </a:solidFill>
            <a:ln>
              <a:noFill/>
            </a:ln>
            <a:effectLst/>
          </c:spPr>
          <c:invertIfNegative val="0"/>
          <c:cat>
            <c:strRef>
              <c:f>Sheet1!$A$2</c:f>
              <c:strCache>
                <c:ptCount val="1"/>
                <c:pt idx="0">
                  <c:v>Dense GNN</c:v>
                </c:pt>
              </c:strCache>
            </c:strRef>
          </c:cat>
          <c:val>
            <c:numRef>
              <c:f>Sheet1!$C$2</c:f>
              <c:numCache>
                <c:formatCode>General</c:formatCode>
                <c:ptCount val="1"/>
                <c:pt idx="0">
                  <c:v>0.39</c:v>
                </c:pt>
              </c:numCache>
            </c:numRef>
          </c:val>
          <c:extLst>
            <c:ext xmlns:c16="http://schemas.microsoft.com/office/drawing/2014/chart" uri="{C3380CC4-5D6E-409C-BE32-E72D297353CC}">
              <c16:uniqueId val="{00000001-F488-3147-AB8F-97FB90D51D62}"/>
            </c:ext>
          </c:extLst>
        </c:ser>
        <c:ser>
          <c:idx val="2"/>
          <c:order val="2"/>
          <c:tx>
            <c:strRef>
              <c:f>Sheet1!$D$1</c:f>
              <c:strCache>
                <c:ptCount val="1"/>
                <c:pt idx="0">
                  <c:v>Cascaded</c:v>
                </c:pt>
              </c:strCache>
            </c:strRef>
          </c:tx>
          <c:spPr>
            <a:solidFill>
              <a:schemeClr val="tx2">
                <a:lumMod val="60000"/>
                <a:lumOff val="40000"/>
              </a:schemeClr>
            </a:solidFill>
            <a:ln>
              <a:noFill/>
            </a:ln>
            <a:effectLst/>
          </c:spPr>
          <c:invertIfNegative val="0"/>
          <c:cat>
            <c:strRef>
              <c:f>Sheet1!$A$2</c:f>
              <c:strCache>
                <c:ptCount val="1"/>
                <c:pt idx="0">
                  <c:v>Dense GNN</c:v>
                </c:pt>
              </c:strCache>
            </c:strRef>
          </c:cat>
          <c:val>
            <c:numRef>
              <c:f>Sheet1!$D$2</c:f>
              <c:numCache>
                <c:formatCode>General</c:formatCode>
                <c:ptCount val="1"/>
                <c:pt idx="0">
                  <c:v>0.80600000000000005</c:v>
                </c:pt>
              </c:numCache>
            </c:numRef>
          </c:val>
          <c:extLst>
            <c:ext xmlns:c16="http://schemas.microsoft.com/office/drawing/2014/chart" uri="{C3380CC4-5D6E-409C-BE32-E72D297353CC}">
              <c16:uniqueId val="{00000002-F488-3147-AB8F-97FB90D51D62}"/>
            </c:ext>
          </c:extLst>
        </c:ser>
        <c:ser>
          <c:idx val="3"/>
          <c:order val="3"/>
          <c:tx>
            <c:strRef>
              <c:f>Sheet1!$E$1</c:f>
              <c:strCache>
                <c:ptCount val="1"/>
                <c:pt idx="0">
                  <c:v>Gdeflate</c:v>
                </c:pt>
              </c:strCache>
            </c:strRef>
          </c:tx>
          <c:spPr>
            <a:solidFill>
              <a:schemeClr val="tx2">
                <a:lumMod val="75000"/>
              </a:schemeClr>
            </a:solidFill>
            <a:ln>
              <a:noFill/>
            </a:ln>
            <a:effectLst/>
          </c:spPr>
          <c:invertIfNegative val="0"/>
          <c:cat>
            <c:strRef>
              <c:f>Sheet1!$A$2</c:f>
              <c:strCache>
                <c:ptCount val="1"/>
                <c:pt idx="0">
                  <c:v>Dense GNN</c:v>
                </c:pt>
              </c:strCache>
            </c:strRef>
          </c:cat>
          <c:val>
            <c:numRef>
              <c:f>Sheet1!$E$2</c:f>
              <c:numCache>
                <c:formatCode>General</c:formatCode>
                <c:ptCount val="1"/>
                <c:pt idx="0">
                  <c:v>0.28000000000000003</c:v>
                </c:pt>
              </c:numCache>
            </c:numRef>
          </c:val>
          <c:extLst>
            <c:ext xmlns:c16="http://schemas.microsoft.com/office/drawing/2014/chart" uri="{C3380CC4-5D6E-409C-BE32-E72D297353CC}">
              <c16:uniqueId val="{00000003-F488-3147-AB8F-97FB90D51D62}"/>
            </c:ext>
          </c:extLst>
        </c:ser>
        <c:ser>
          <c:idx val="4"/>
          <c:order val="4"/>
          <c:tx>
            <c:strRef>
              <c:f>Sheet1!$F$1</c:f>
              <c:strCache>
                <c:ptCount val="1"/>
                <c:pt idx="0">
                  <c:v>LZ4</c:v>
                </c:pt>
              </c:strCache>
            </c:strRef>
          </c:tx>
          <c:spPr>
            <a:solidFill>
              <a:schemeClr val="tx2">
                <a:lumMod val="50000"/>
              </a:schemeClr>
            </a:solidFill>
            <a:ln>
              <a:noFill/>
            </a:ln>
            <a:effectLst/>
          </c:spPr>
          <c:invertIfNegative val="0"/>
          <c:cat>
            <c:strRef>
              <c:f>Sheet1!$A$2</c:f>
              <c:strCache>
                <c:ptCount val="1"/>
                <c:pt idx="0">
                  <c:v>Dense GNN</c:v>
                </c:pt>
              </c:strCache>
            </c:strRef>
          </c:cat>
          <c:val>
            <c:numRef>
              <c:f>Sheet1!$F$2</c:f>
              <c:numCache>
                <c:formatCode>General</c:formatCode>
                <c:ptCount val="1"/>
                <c:pt idx="0">
                  <c:v>0.61</c:v>
                </c:pt>
              </c:numCache>
            </c:numRef>
          </c:val>
          <c:extLst>
            <c:ext xmlns:c16="http://schemas.microsoft.com/office/drawing/2014/chart" uri="{C3380CC4-5D6E-409C-BE32-E72D297353CC}">
              <c16:uniqueId val="{00000004-F488-3147-AB8F-97FB90D51D62}"/>
            </c:ext>
          </c:extLst>
        </c:ser>
        <c:ser>
          <c:idx val="5"/>
          <c:order val="5"/>
          <c:tx>
            <c:strRef>
              <c:f>Sheet1!$G$1</c:f>
              <c:strCache>
                <c:ptCount val="1"/>
                <c:pt idx="0">
                  <c:v>Snappy</c:v>
                </c:pt>
              </c:strCache>
            </c:strRef>
          </c:tx>
          <c:spPr>
            <a:solidFill>
              <a:schemeClr val="accent2">
                <a:lumMod val="60000"/>
                <a:lumOff val="40000"/>
              </a:schemeClr>
            </a:solidFill>
            <a:ln>
              <a:noFill/>
            </a:ln>
            <a:effectLst/>
          </c:spPr>
          <c:invertIfNegative val="0"/>
          <c:cat>
            <c:strRef>
              <c:f>Sheet1!$A$2</c:f>
              <c:strCache>
                <c:ptCount val="1"/>
                <c:pt idx="0">
                  <c:v>Dense GNN</c:v>
                </c:pt>
              </c:strCache>
            </c:strRef>
          </c:cat>
          <c:val>
            <c:numRef>
              <c:f>Sheet1!$G$2</c:f>
              <c:numCache>
                <c:formatCode>General</c:formatCode>
                <c:ptCount val="1"/>
                <c:pt idx="0">
                  <c:v>0.37</c:v>
                </c:pt>
              </c:numCache>
            </c:numRef>
          </c:val>
          <c:extLst>
            <c:ext xmlns:c16="http://schemas.microsoft.com/office/drawing/2014/chart" uri="{C3380CC4-5D6E-409C-BE32-E72D297353CC}">
              <c16:uniqueId val="{00000005-F488-3147-AB8F-97FB90D51D62}"/>
            </c:ext>
          </c:extLst>
        </c:ser>
        <c:ser>
          <c:idx val="6"/>
          <c:order val="6"/>
          <c:tx>
            <c:strRef>
              <c:f>Sheet1!$H$1</c:f>
              <c:strCache>
                <c:ptCount val="1"/>
                <c:pt idx="0">
                  <c:v>zStd</c:v>
                </c:pt>
              </c:strCache>
            </c:strRef>
          </c:tx>
          <c:spPr>
            <a:solidFill>
              <a:schemeClr val="accent2">
                <a:lumMod val="75000"/>
              </a:schemeClr>
            </a:solidFill>
            <a:ln>
              <a:noFill/>
            </a:ln>
            <a:effectLst/>
          </c:spPr>
          <c:invertIfNegative val="0"/>
          <c:cat>
            <c:strRef>
              <c:f>Sheet1!$A$2</c:f>
              <c:strCache>
                <c:ptCount val="1"/>
                <c:pt idx="0">
                  <c:v>Dense GNN</c:v>
                </c:pt>
              </c:strCache>
            </c:strRef>
          </c:cat>
          <c:val>
            <c:numRef>
              <c:f>Sheet1!$H$2</c:f>
              <c:numCache>
                <c:formatCode>General</c:formatCode>
                <c:ptCount val="1"/>
                <c:pt idx="0">
                  <c:v>8.3000000000000004E-2</c:v>
                </c:pt>
              </c:numCache>
            </c:numRef>
          </c:val>
          <c:extLst>
            <c:ext xmlns:c16="http://schemas.microsoft.com/office/drawing/2014/chart" uri="{C3380CC4-5D6E-409C-BE32-E72D297353CC}">
              <c16:uniqueId val="{00000006-F488-3147-AB8F-97FB90D51D62}"/>
            </c:ext>
          </c:extLst>
        </c:ser>
        <c:ser>
          <c:idx val="7"/>
          <c:order val="7"/>
          <c:tx>
            <c:strRef>
              <c:f>Sheet1!$I$1</c:f>
              <c:strCache>
                <c:ptCount val="1"/>
                <c:pt idx="0">
                  <c:v>ndzip</c:v>
                </c:pt>
              </c:strCache>
            </c:strRef>
          </c:tx>
          <c:spPr>
            <a:solidFill>
              <a:schemeClr val="accent2">
                <a:lumMod val="50000"/>
              </a:schemeClr>
            </a:solidFill>
            <a:ln>
              <a:noFill/>
            </a:ln>
            <a:effectLst/>
          </c:spPr>
          <c:invertIfNegative val="0"/>
          <c:cat>
            <c:strRef>
              <c:f>Sheet1!$A$2</c:f>
              <c:strCache>
                <c:ptCount val="1"/>
                <c:pt idx="0">
                  <c:v>Dense GNN</c:v>
                </c:pt>
              </c:strCache>
            </c:strRef>
          </c:cat>
          <c:val>
            <c:numRef>
              <c:f>Sheet1!$I$2</c:f>
              <c:numCache>
                <c:formatCode>General</c:formatCode>
                <c:ptCount val="1"/>
                <c:pt idx="0">
                  <c:v>1.03</c:v>
                </c:pt>
              </c:numCache>
            </c:numRef>
          </c:val>
          <c:extLst>
            <c:ext xmlns:c16="http://schemas.microsoft.com/office/drawing/2014/chart" uri="{C3380CC4-5D6E-409C-BE32-E72D297353CC}">
              <c16:uniqueId val="{00000007-F488-3147-AB8F-97FB90D51D62}"/>
            </c:ext>
          </c:extLst>
        </c:ser>
        <c:ser>
          <c:idx val="8"/>
          <c:order val="8"/>
          <c:tx>
            <c:strRef>
              <c:f>Sheet1!$J$1</c:f>
              <c:strCache>
                <c:ptCount val="1"/>
                <c:pt idx="0">
                  <c:v>Column1</c:v>
                </c:pt>
              </c:strCache>
            </c:strRef>
          </c:tx>
          <c:spPr>
            <a:solidFill>
              <a:schemeClr val="accent3">
                <a:lumMod val="60000"/>
              </a:schemeClr>
            </a:solidFill>
            <a:ln>
              <a:noFill/>
            </a:ln>
            <a:effectLst/>
          </c:spPr>
          <c:invertIfNegative val="0"/>
          <c:cat>
            <c:strRef>
              <c:f>Sheet1!$A$2</c:f>
              <c:strCache>
                <c:ptCount val="1"/>
                <c:pt idx="0">
                  <c:v>Dense GNN</c:v>
                </c:pt>
              </c:strCache>
            </c:strRef>
          </c:cat>
          <c:val>
            <c:numRef>
              <c:f>Sheet1!$J$2</c:f>
              <c:numCache>
                <c:formatCode>General</c:formatCode>
                <c:ptCount val="1"/>
              </c:numCache>
            </c:numRef>
          </c:val>
          <c:extLst>
            <c:ext xmlns:c16="http://schemas.microsoft.com/office/drawing/2014/chart" uri="{C3380CC4-5D6E-409C-BE32-E72D297353CC}">
              <c16:uniqueId val="{00000008-F488-3147-AB8F-97FB90D51D62}"/>
            </c:ext>
          </c:extLst>
        </c:ser>
        <c:ser>
          <c:idx val="9"/>
          <c:order val="9"/>
          <c:tx>
            <c:strRef>
              <c:f>Sheet1!$K$1</c:f>
              <c:strCache>
                <c:ptCount val="1"/>
                <c:pt idx="0">
                  <c:v>IBP</c:v>
                </c:pt>
              </c:strCache>
            </c:strRef>
          </c:tx>
          <c:spPr>
            <a:solidFill>
              <a:srgbClr val="FFC000"/>
            </a:solidFill>
            <a:ln w="38100">
              <a:solidFill>
                <a:schemeClr val="accent4">
                  <a:lumMod val="10000"/>
                </a:schemeClr>
              </a:solidFill>
            </a:ln>
            <a:effectLst/>
          </c:spPr>
          <c:invertIfNegative val="0"/>
          <c:cat>
            <c:strRef>
              <c:f>Sheet1!$A$2</c:f>
              <c:strCache>
                <c:ptCount val="1"/>
                <c:pt idx="0">
                  <c:v>Dense GNN</c:v>
                </c:pt>
              </c:strCache>
            </c:strRef>
          </c:cat>
          <c:val>
            <c:numRef>
              <c:f>Sheet1!$K$2</c:f>
              <c:numCache>
                <c:formatCode>General</c:formatCode>
                <c:ptCount val="1"/>
                <c:pt idx="0">
                  <c:v>1.23</c:v>
                </c:pt>
              </c:numCache>
            </c:numRef>
          </c:val>
          <c:extLst>
            <c:ext xmlns:c16="http://schemas.microsoft.com/office/drawing/2014/chart" uri="{C3380CC4-5D6E-409C-BE32-E72D297353CC}">
              <c16:uniqueId val="{00000000-02E3-B34A-994B-908825D245FF}"/>
            </c:ext>
          </c:extLst>
        </c:ser>
        <c:dLbls>
          <c:showLegendKey val="0"/>
          <c:showVal val="0"/>
          <c:showCatName val="0"/>
          <c:showSerName val="0"/>
          <c:showPercent val="0"/>
          <c:showBubbleSize val="0"/>
        </c:dLbls>
        <c:gapWidth val="75"/>
        <c:axId val="1059501504"/>
        <c:axId val="876052095"/>
      </c:barChart>
      <c:catAx>
        <c:axId val="1059501504"/>
        <c:scaling>
          <c:orientation val="minMax"/>
        </c:scaling>
        <c:delete val="0"/>
        <c:axPos val="b"/>
        <c:numFmt formatCode="General" sourceLinked="1"/>
        <c:majorTickMark val="none"/>
        <c:minorTickMark val="none"/>
        <c:tickLblPos val="nextTo"/>
        <c:spPr>
          <a:noFill/>
          <a:ln w="9525" cap="flat" cmpd="sng" algn="ctr">
            <a:solidFill>
              <a:schemeClr val="accent4">
                <a:lumMod val="10000"/>
              </a:schemeClr>
            </a:solidFill>
            <a:round/>
          </a:ln>
          <a:effectLst/>
        </c:spPr>
        <c:txPr>
          <a:bodyPr rot="0" spcFirstLastPara="1" vertOverflow="ellipsis" wrap="square" anchor="t"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876052095"/>
        <c:crosses val="autoZero"/>
        <c:auto val="1"/>
        <c:lblAlgn val="ctr"/>
        <c:lblOffset val="100"/>
        <c:noMultiLvlLbl val="0"/>
      </c:catAx>
      <c:valAx>
        <c:axId val="876052095"/>
        <c:scaling>
          <c:orientation val="minMax"/>
          <c:max val="1.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dirty="0"/>
                  <a:t>Normalized throughput</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solidFill>
              <a:schemeClr val="accent4">
                <a:lumMod val="10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59501504"/>
        <c:crosses val="autoZero"/>
        <c:crossBetween val="between"/>
      </c:valAx>
      <c:spPr>
        <a:noFill/>
        <a:ln>
          <a:solidFill>
            <a:schemeClr val="accent4">
              <a:lumMod val="10000"/>
            </a:schemeClr>
          </a:solidFill>
        </a:ln>
        <a:effectLst/>
      </c:spPr>
    </c:plotArea>
    <c:legend>
      <c:legendPos val="b"/>
      <c:legendEntry>
        <c:idx val="8"/>
        <c:delete val="1"/>
      </c:legendEntry>
      <c:layout>
        <c:manualLayout>
          <c:xMode val="edge"/>
          <c:yMode val="edge"/>
          <c:x val="0.1914174188978329"/>
          <c:y val="0.76062153039305935"/>
          <c:w val="0.65462840612998641"/>
          <c:h val="0.2393784696069406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0.13356</cdr:x>
      <cdr:y>0.2288</cdr:y>
    </cdr:from>
    <cdr:to>
      <cdr:x>0.97194</cdr:x>
      <cdr:y>0.2288</cdr:y>
    </cdr:to>
    <cdr:cxnSp macro="">
      <cdr:nvCxnSpPr>
        <cdr:cNvPr id="3" name="Straight Connector 2">
          <a:extLst xmlns:a="http://schemas.openxmlformats.org/drawingml/2006/main">
            <a:ext uri="{FF2B5EF4-FFF2-40B4-BE49-F238E27FC236}">
              <a16:creationId xmlns:a16="http://schemas.microsoft.com/office/drawing/2014/main" id="{D8635B21-1DAB-C378-1FCE-C78B2D02CB1E}"/>
            </a:ext>
          </a:extLst>
        </cdr:cNvPr>
        <cdr:cNvCxnSpPr/>
      </cdr:nvCxnSpPr>
      <cdr:spPr>
        <a:xfrm xmlns:a="http://schemas.openxmlformats.org/drawingml/2006/main">
          <a:off x="729871" y="721772"/>
          <a:ext cx="4581531" cy="0"/>
        </a:xfrm>
        <a:prstGeom xmlns:a="http://schemas.openxmlformats.org/drawingml/2006/main" prst="line">
          <a:avLst/>
        </a:prstGeom>
        <a:ln xmlns:a="http://schemas.openxmlformats.org/drawingml/2006/main" w="28575">
          <a:solidFill>
            <a:schemeClr val="accent4">
              <a:lumMod val="10000"/>
            </a:schemeClr>
          </a:solidFill>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396B11-1D0A-9019-9997-31C986C05A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8229496-3268-F3F5-C7A9-8092D81BE6C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424201-EFFA-294A-B926-72FBD77845D0}" type="datetimeFigureOut">
              <a:rPr lang="en-US" smtClean="0"/>
              <a:t>5/3/26</a:t>
            </a:fld>
            <a:endParaRPr lang="en-US"/>
          </a:p>
        </p:txBody>
      </p:sp>
      <p:sp>
        <p:nvSpPr>
          <p:cNvPr id="4" name="Footer Placeholder 3">
            <a:extLst>
              <a:ext uri="{FF2B5EF4-FFF2-40B4-BE49-F238E27FC236}">
                <a16:creationId xmlns:a16="http://schemas.microsoft.com/office/drawing/2014/main" id="{F3898D6E-C518-D379-6C16-FE9DCB380EC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EDE745-E1A5-9FC2-FEC5-7FDD4A72707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994772-483F-3342-9449-2AF18C03714E}" type="slidenum">
              <a:rPr lang="en-US" smtClean="0"/>
              <a:t>‹#›</a:t>
            </a:fld>
            <a:endParaRPr lang="en-US"/>
          </a:p>
        </p:txBody>
      </p:sp>
    </p:spTree>
    <p:extLst>
      <p:ext uri="{BB962C8B-B14F-4D97-AF65-F5344CB8AC3E}">
        <p14:creationId xmlns:p14="http://schemas.microsoft.com/office/powerpoint/2010/main" val="16495477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AA2FF0-9DF5-784D-936B-201D2DED209F}" type="datetimeFigureOut">
              <a:rPr lang="en-US" smtClean="0"/>
              <a:t>5/3/26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02B9D0-F62D-0644-855F-798369642669}" type="slidenum">
              <a:rPr lang="en-US" smtClean="0"/>
              <a:t>‹#›</a:t>
            </a:fld>
            <a:endParaRPr lang="en-US"/>
          </a:p>
        </p:txBody>
      </p:sp>
    </p:spTree>
    <p:extLst>
      <p:ext uri="{BB962C8B-B14F-4D97-AF65-F5344CB8AC3E}">
        <p14:creationId xmlns:p14="http://schemas.microsoft.com/office/powerpoint/2010/main" val="227633717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my name is Aditya K Kamath, and today I’ll be talking about Reducing the GPU memory bottleneck with lossless compression for ML.</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3E02B9D0-F62D-0644-855F-798369642669}" type="slidenum">
              <a:rPr lang="en-US" smtClean="0"/>
              <a:t>1</a:t>
            </a:fld>
            <a:endParaRPr lang="en-US"/>
          </a:p>
        </p:txBody>
      </p:sp>
    </p:spTree>
    <p:extLst>
      <p:ext uri="{BB962C8B-B14F-4D97-AF65-F5344CB8AC3E}">
        <p14:creationId xmlns:p14="http://schemas.microsoft.com/office/powerpoint/2010/main" val="412272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B3833-4848-3BE4-FE57-266C18CBD0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5F3DDB-1EB9-3D93-88EF-C5F3A685C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7091AB-7952-2D26-EAE6-0F8933EB568B}"/>
              </a:ext>
            </a:extLst>
          </p:cNvPr>
          <p:cNvSpPr>
            <a:spLocks noGrp="1"/>
          </p:cNvSpPr>
          <p:nvPr>
            <p:ph type="body" idx="1"/>
          </p:nvPr>
        </p:nvSpPr>
        <p:spPr/>
        <p:txBody>
          <a:bodyPr/>
          <a:lstStyle/>
          <a:p>
            <a:r>
              <a:rPr lang="en-US" dirty="0"/>
              <a:t>We evaluated bit packing for GNNs, DLRMs, and LLMs, and found that it struggles with compression, since floating points in a tensor don't always have matching prefixes. [click] However, we find that bit values often repeat across most tensors. We use the term invariant bits to represent the bit positions that have the same bit value across a majority of the tensors, using a threshold percentage to decide how many bits need to match.</a:t>
            </a:r>
          </a:p>
        </p:txBody>
      </p:sp>
      <p:sp>
        <p:nvSpPr>
          <p:cNvPr id="4" name="Footer Placeholder 3">
            <a:extLst>
              <a:ext uri="{FF2B5EF4-FFF2-40B4-BE49-F238E27FC236}">
                <a16:creationId xmlns:a16="http://schemas.microsoft.com/office/drawing/2014/main" id="{18B8A926-965E-59C4-151B-0C30C1105625}"/>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2C2B8461-6CE5-3175-9052-9A03EC2CF380}"/>
              </a:ext>
            </a:extLst>
          </p:cNvPr>
          <p:cNvSpPr>
            <a:spLocks noGrp="1"/>
          </p:cNvSpPr>
          <p:nvPr>
            <p:ph type="sldNum" sz="quarter" idx="5"/>
          </p:nvPr>
        </p:nvSpPr>
        <p:spPr/>
        <p:txBody>
          <a:bodyPr/>
          <a:lstStyle/>
          <a:p>
            <a:fld id="{3E02B9D0-F62D-0644-855F-798369642669}" type="slidenum">
              <a:rPr lang="en-US" smtClean="0"/>
              <a:t>10</a:t>
            </a:fld>
            <a:endParaRPr lang="en-US"/>
          </a:p>
        </p:txBody>
      </p:sp>
    </p:spTree>
    <p:extLst>
      <p:ext uri="{BB962C8B-B14F-4D97-AF65-F5344CB8AC3E}">
        <p14:creationId xmlns:p14="http://schemas.microsoft.com/office/powerpoint/2010/main" val="3402890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53BDA-E38A-BA37-1E42-606E8083F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7E3FF-6E86-B46C-8436-C31942A868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D64B9B-6488-5384-F9E5-42A2DA272395}"/>
              </a:ext>
            </a:extLst>
          </p:cNvPr>
          <p:cNvSpPr>
            <a:spLocks noGrp="1"/>
          </p:cNvSpPr>
          <p:nvPr>
            <p:ph type="body" idx="1"/>
          </p:nvPr>
        </p:nvSpPr>
        <p:spPr/>
        <p:txBody>
          <a:bodyPr/>
          <a:lstStyle/>
          <a:p>
            <a:r>
              <a:rPr lang="en-US" dirty="0"/>
              <a:t>We introduce a notion of invariant bits. [click] Here, we use a threshold of 80%, so bit positions where 80% of the bits across tensors exhibit the same value are called Invariant bit positions. The bits which match the matching value, marked in red are called invariant bits.</a:t>
            </a:r>
          </a:p>
        </p:txBody>
      </p:sp>
      <p:sp>
        <p:nvSpPr>
          <p:cNvPr id="4" name="Footer Placeholder 3">
            <a:extLst>
              <a:ext uri="{FF2B5EF4-FFF2-40B4-BE49-F238E27FC236}">
                <a16:creationId xmlns:a16="http://schemas.microsoft.com/office/drawing/2014/main" id="{8D6304CA-843D-BE1A-C161-860A5AD79F51}"/>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5F0513D6-3261-3101-3429-173835ACDC2D}"/>
              </a:ext>
            </a:extLst>
          </p:cNvPr>
          <p:cNvSpPr>
            <a:spLocks noGrp="1"/>
          </p:cNvSpPr>
          <p:nvPr>
            <p:ph type="sldNum" sz="quarter" idx="5"/>
          </p:nvPr>
        </p:nvSpPr>
        <p:spPr/>
        <p:txBody>
          <a:bodyPr/>
          <a:lstStyle/>
          <a:p>
            <a:fld id="{3E02B9D0-F62D-0644-855F-798369642669}" type="slidenum">
              <a:rPr lang="en-US" smtClean="0"/>
              <a:t>11</a:t>
            </a:fld>
            <a:endParaRPr lang="en-US"/>
          </a:p>
        </p:txBody>
      </p:sp>
    </p:spTree>
    <p:extLst>
      <p:ext uri="{BB962C8B-B14F-4D97-AF65-F5344CB8AC3E}">
        <p14:creationId xmlns:p14="http://schemas.microsoft.com/office/powerpoint/2010/main" val="3310168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this observation, we present invariant bit packing, a novel way to pack ML tensors for compression and decompression. Our algorithm identifies invariant bits across tensors. It then eliminates them packing the remaining bits into a smaller space. It retains one set of metadata for decompression in GPU memory, typically in the order of KBs. For parallelism, we introduce warp-parallel iterative decompression.</a:t>
            </a:r>
          </a:p>
          <a:p>
            <a:endParaRPr lang="en-US" dirty="0"/>
          </a:p>
          <a:p>
            <a:r>
              <a:rPr lang="en-US" dirty="0"/>
              <a:t>We now look at how we preprocess and compress this data to remove invariant bits.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3E02B9D0-F62D-0644-855F-798369642669}" type="slidenum">
              <a:rPr lang="en-US" smtClean="0"/>
              <a:t>12</a:t>
            </a:fld>
            <a:endParaRPr lang="en-US"/>
          </a:p>
        </p:txBody>
      </p:sp>
    </p:spTree>
    <p:extLst>
      <p:ext uri="{BB962C8B-B14F-4D97-AF65-F5344CB8AC3E}">
        <p14:creationId xmlns:p14="http://schemas.microsoft.com/office/powerpoint/2010/main" val="1736881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356DA-B80A-80EE-F928-E4CAA692F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803209-B771-A776-1226-EE36094D4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8382BD-7CD3-A60A-CA10-35C991094C0B}"/>
              </a:ext>
            </a:extLst>
          </p:cNvPr>
          <p:cNvSpPr>
            <a:spLocks noGrp="1"/>
          </p:cNvSpPr>
          <p:nvPr>
            <p:ph type="body" idx="1"/>
          </p:nvPr>
        </p:nvSpPr>
        <p:spPr/>
        <p:txBody>
          <a:bodyPr/>
          <a:lstStyle/>
          <a:p>
            <a:r>
              <a:rPr lang="en-US" dirty="0"/>
              <a:t>We introduce new metadata shared across all the tensors. The mask contains a 1 when a bit position has an invariant bit, and a 0 when a position does not. </a:t>
            </a:r>
          </a:p>
          <a:p>
            <a:r>
              <a:rPr lang="en-US" dirty="0"/>
              <a:t>[click] The </a:t>
            </a:r>
            <a:r>
              <a:rPr lang="en-US" dirty="0" err="1"/>
              <a:t>bitval</a:t>
            </a:r>
            <a:r>
              <a:rPr lang="en-US" dirty="0"/>
              <a:t> stores the value of invariant bits. This is calculated by counting the bits set in tensors column-wise. We do this for the entire dataset to accurately find the invariant bits. In our paper we show that we can also sample a subset of the tensors and retain good performance.</a:t>
            </a:r>
          </a:p>
        </p:txBody>
      </p:sp>
      <p:sp>
        <p:nvSpPr>
          <p:cNvPr id="4" name="Footer Placeholder 3">
            <a:extLst>
              <a:ext uri="{FF2B5EF4-FFF2-40B4-BE49-F238E27FC236}">
                <a16:creationId xmlns:a16="http://schemas.microsoft.com/office/drawing/2014/main" id="{E9C8C48B-9AA1-086C-E48B-6E8A2C459234}"/>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6B16D25B-E48E-1524-8070-3E5245504A5A}"/>
              </a:ext>
            </a:extLst>
          </p:cNvPr>
          <p:cNvSpPr>
            <a:spLocks noGrp="1"/>
          </p:cNvSpPr>
          <p:nvPr>
            <p:ph type="sldNum" sz="quarter" idx="5"/>
          </p:nvPr>
        </p:nvSpPr>
        <p:spPr/>
        <p:txBody>
          <a:bodyPr/>
          <a:lstStyle/>
          <a:p>
            <a:fld id="{3E02B9D0-F62D-0644-855F-798369642669}" type="slidenum">
              <a:rPr lang="en-US" smtClean="0"/>
              <a:t>13</a:t>
            </a:fld>
            <a:endParaRPr lang="en-US"/>
          </a:p>
        </p:txBody>
      </p:sp>
    </p:spTree>
    <p:extLst>
      <p:ext uri="{BB962C8B-B14F-4D97-AF65-F5344CB8AC3E}">
        <p14:creationId xmlns:p14="http://schemas.microsoft.com/office/powerpoint/2010/main" val="599471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D0F67-4F54-F837-EE79-1876FC4E52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5A537F-DA3D-8E5D-1AA6-B0BE542E64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B071D3-915F-BB32-F442-0D5082588FC6}"/>
              </a:ext>
            </a:extLst>
          </p:cNvPr>
          <p:cNvSpPr>
            <a:spLocks noGrp="1"/>
          </p:cNvSpPr>
          <p:nvPr>
            <p:ph type="body" idx="1"/>
          </p:nvPr>
        </p:nvSpPr>
        <p:spPr/>
        <p:txBody>
          <a:bodyPr/>
          <a:lstStyle/>
          <a:p>
            <a:r>
              <a:rPr lang="en-US" dirty="0"/>
              <a:t>Now that we have constructed the </a:t>
            </a:r>
            <a:r>
              <a:rPr lang="en-US" dirty="0" err="1"/>
              <a:t>bitval</a:t>
            </a:r>
            <a:r>
              <a:rPr lang="en-US" dirty="0"/>
              <a:t> and mask, we look at how we use it to compress a singular tensor. [click] First, we break the tensor into chunks to improve parallelism and compressibility. In the figure this is 6 bits per chunk, in reality, this is typically 4 or 8 bytes.</a:t>
            </a:r>
          </a:p>
          <a:p>
            <a:r>
              <a:rPr lang="en-US" dirty="0"/>
              <a:t>[click] For each chunk we generate a participation bit. This bit is 1 if the chunk completely matches the </a:t>
            </a:r>
            <a:r>
              <a:rPr lang="en-US" dirty="0" err="1"/>
              <a:t>bitval</a:t>
            </a:r>
            <a:r>
              <a:rPr lang="en-US" dirty="0"/>
              <a:t>, or 0 otherwise.</a:t>
            </a:r>
          </a:p>
        </p:txBody>
      </p:sp>
      <p:sp>
        <p:nvSpPr>
          <p:cNvPr id="4" name="Footer Placeholder 3">
            <a:extLst>
              <a:ext uri="{FF2B5EF4-FFF2-40B4-BE49-F238E27FC236}">
                <a16:creationId xmlns:a16="http://schemas.microsoft.com/office/drawing/2014/main" id="{D2B52417-6C75-26A2-3F43-F052F4860502}"/>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623B2C5E-4190-88D9-9849-24C995A50F71}"/>
              </a:ext>
            </a:extLst>
          </p:cNvPr>
          <p:cNvSpPr>
            <a:spLocks noGrp="1"/>
          </p:cNvSpPr>
          <p:nvPr>
            <p:ph type="sldNum" sz="quarter" idx="5"/>
          </p:nvPr>
        </p:nvSpPr>
        <p:spPr/>
        <p:txBody>
          <a:bodyPr/>
          <a:lstStyle/>
          <a:p>
            <a:fld id="{3E02B9D0-F62D-0644-855F-798369642669}" type="slidenum">
              <a:rPr lang="en-US" smtClean="0"/>
              <a:t>14</a:t>
            </a:fld>
            <a:endParaRPr lang="en-US"/>
          </a:p>
        </p:txBody>
      </p:sp>
    </p:spTree>
    <p:extLst>
      <p:ext uri="{BB962C8B-B14F-4D97-AF65-F5344CB8AC3E}">
        <p14:creationId xmlns:p14="http://schemas.microsoft.com/office/powerpoint/2010/main" val="2766655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9A65C-2FFF-57F3-A7BC-CC7D964B3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B7F959-EF47-4B03-24EC-10555A0065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34ECE-7E14-05DC-39B7-2041A733896F}"/>
              </a:ext>
            </a:extLst>
          </p:cNvPr>
          <p:cNvSpPr>
            <a:spLocks noGrp="1"/>
          </p:cNvSpPr>
          <p:nvPr>
            <p:ph type="body" idx="1"/>
          </p:nvPr>
        </p:nvSpPr>
        <p:spPr/>
        <p:txBody>
          <a:bodyPr/>
          <a:lstStyle/>
          <a:p>
            <a:r>
              <a:rPr lang="en-US" dirty="0"/>
              <a:t>Now, we add the remaining bits. [click] If the participation bit is 1, we only add the bits not part of the </a:t>
            </a:r>
            <a:r>
              <a:rPr lang="en-US" dirty="0" err="1"/>
              <a:t>bitval</a:t>
            </a:r>
            <a:r>
              <a:rPr lang="en-US" dirty="0"/>
              <a:t>, which is 0 in the figure. [click] If the participation bit is 0, we add the entire chunk. [click] This becomes our compressed tensor, kept in the CPU, while the </a:t>
            </a:r>
            <a:r>
              <a:rPr lang="en-US" dirty="0" err="1"/>
              <a:t>bitval</a:t>
            </a:r>
            <a:r>
              <a:rPr lang="en-US" dirty="0"/>
              <a:t> and mask are kept in the GPU.</a:t>
            </a:r>
          </a:p>
        </p:txBody>
      </p:sp>
      <p:sp>
        <p:nvSpPr>
          <p:cNvPr id="4" name="Footer Placeholder 3">
            <a:extLst>
              <a:ext uri="{FF2B5EF4-FFF2-40B4-BE49-F238E27FC236}">
                <a16:creationId xmlns:a16="http://schemas.microsoft.com/office/drawing/2014/main" id="{203CE042-3DC9-2AD8-A3A5-2FFB1CA98394}"/>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0AF6ABAB-40AD-C666-67D8-29EC4F2E0BF6}"/>
              </a:ext>
            </a:extLst>
          </p:cNvPr>
          <p:cNvSpPr>
            <a:spLocks noGrp="1"/>
          </p:cNvSpPr>
          <p:nvPr>
            <p:ph type="sldNum" sz="quarter" idx="5"/>
          </p:nvPr>
        </p:nvSpPr>
        <p:spPr/>
        <p:txBody>
          <a:bodyPr/>
          <a:lstStyle/>
          <a:p>
            <a:fld id="{3E02B9D0-F62D-0644-855F-798369642669}" type="slidenum">
              <a:rPr lang="en-US" smtClean="0"/>
              <a:t>15</a:t>
            </a:fld>
            <a:endParaRPr lang="en-US"/>
          </a:p>
        </p:txBody>
      </p:sp>
    </p:spTree>
    <p:extLst>
      <p:ext uri="{BB962C8B-B14F-4D97-AF65-F5344CB8AC3E}">
        <p14:creationId xmlns:p14="http://schemas.microsoft.com/office/powerpoint/2010/main" val="98319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01B2A-4AA3-763D-3855-DE5D79E939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4F363E-38D9-00D8-E7A3-414BB9784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7863B2-DF1B-F874-C6DB-06E101D977A9}"/>
              </a:ext>
            </a:extLst>
          </p:cNvPr>
          <p:cNvSpPr>
            <a:spLocks noGrp="1"/>
          </p:cNvSpPr>
          <p:nvPr>
            <p:ph type="body" idx="1"/>
          </p:nvPr>
        </p:nvSpPr>
        <p:spPr/>
        <p:txBody>
          <a:bodyPr/>
          <a:lstStyle/>
          <a:p>
            <a:r>
              <a:rPr lang="en-US" dirty="0"/>
              <a:t>The process done in parallel for all the tensors, yielding the compressed data which is kept within the CPU.</a:t>
            </a:r>
          </a:p>
        </p:txBody>
      </p:sp>
      <p:sp>
        <p:nvSpPr>
          <p:cNvPr id="4" name="Footer Placeholder 3">
            <a:extLst>
              <a:ext uri="{FF2B5EF4-FFF2-40B4-BE49-F238E27FC236}">
                <a16:creationId xmlns:a16="http://schemas.microsoft.com/office/drawing/2014/main" id="{F603771B-E6A6-824D-D878-AB9A8824F0A0}"/>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9E2F2B1C-4919-9ED7-D7F7-5BAF16C70C0A}"/>
              </a:ext>
            </a:extLst>
          </p:cNvPr>
          <p:cNvSpPr>
            <a:spLocks noGrp="1"/>
          </p:cNvSpPr>
          <p:nvPr>
            <p:ph type="sldNum" sz="quarter" idx="5"/>
          </p:nvPr>
        </p:nvSpPr>
        <p:spPr/>
        <p:txBody>
          <a:bodyPr/>
          <a:lstStyle/>
          <a:p>
            <a:fld id="{3E02B9D0-F62D-0644-855F-798369642669}" type="slidenum">
              <a:rPr lang="en-US" smtClean="0"/>
              <a:t>16</a:t>
            </a:fld>
            <a:endParaRPr lang="en-US"/>
          </a:p>
        </p:txBody>
      </p:sp>
    </p:spTree>
    <p:extLst>
      <p:ext uri="{BB962C8B-B14F-4D97-AF65-F5344CB8AC3E}">
        <p14:creationId xmlns:p14="http://schemas.microsoft.com/office/powerpoint/2010/main" val="1880008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with this compression, we now have a new problem. Unlike classic bit packing, where every compressed tensor is the same size, we now have tensors with unaligned offsets. Compressed data has to be read sequentially since we don’t know their exact size beforehand. This complicates decompression and makes </a:t>
            </a:r>
            <a:r>
              <a:rPr lang="en-US" dirty="0" err="1"/>
              <a:t>parallelising</a:t>
            </a:r>
            <a:r>
              <a:rPr lang="en-US" dirty="0"/>
              <a:t> operations difficult.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3E02B9D0-F62D-0644-855F-798369642669}" type="slidenum">
              <a:rPr lang="en-US" smtClean="0"/>
              <a:t>17</a:t>
            </a:fld>
            <a:endParaRPr lang="en-US"/>
          </a:p>
        </p:txBody>
      </p:sp>
    </p:spTree>
    <p:extLst>
      <p:ext uri="{BB962C8B-B14F-4D97-AF65-F5344CB8AC3E}">
        <p14:creationId xmlns:p14="http://schemas.microsoft.com/office/powerpoint/2010/main" val="318262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we introduce warp-parallel iterative decompression. [click] The compressed tensor is broken into multiple regions, each sized at a factor of the GPU </a:t>
            </a:r>
            <a:r>
              <a:rPr lang="en-US" dirty="0" err="1"/>
              <a:t>cacheline</a:t>
            </a:r>
            <a:r>
              <a:rPr lang="en-US" dirty="0"/>
              <a:t> size of 128 bytes. Since we don’t know the exact size of the compressed tensor, we can read data region-by-region, providing high bandwidth, while avoiding excessive data transfers. [click] The warp collectively reads a region into the GPU, while issuing an asynchronous prefetch to the next region. The async prefetch is an instruction available in  newer which allows the memory access to overlap with compute, providing us pipeline parallelism between the transfers and decompression. [click] Once the data is brought to the GPU we can begin decompression.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3E02B9D0-F62D-0644-855F-798369642669}" type="slidenum">
              <a:rPr lang="en-US" smtClean="0"/>
              <a:t>18</a:t>
            </a:fld>
            <a:endParaRPr lang="en-US"/>
          </a:p>
        </p:txBody>
      </p:sp>
    </p:spTree>
    <p:extLst>
      <p:ext uri="{BB962C8B-B14F-4D97-AF65-F5344CB8AC3E}">
        <p14:creationId xmlns:p14="http://schemas.microsoft.com/office/powerpoint/2010/main" val="4125332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B5038-8EAC-C5DE-33ED-1D618D24AF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230FF3-40F3-0D9D-5049-A8B57729F3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493466-D512-890F-4769-9D0665C1AE9B}"/>
              </a:ext>
            </a:extLst>
          </p:cNvPr>
          <p:cNvSpPr>
            <a:spLocks noGrp="1"/>
          </p:cNvSpPr>
          <p:nvPr>
            <p:ph type="body" idx="1"/>
          </p:nvPr>
        </p:nvSpPr>
        <p:spPr/>
        <p:txBody>
          <a:bodyPr/>
          <a:lstStyle/>
          <a:p>
            <a:r>
              <a:rPr lang="en-US" dirty="0"/>
              <a:t>For simplicity, we depict 2 threads within the warp, though a warp consists of 32 threads. Each thread in the warp is responsible for decompressing a chunk of the output tensor. [click] Each thread first reads the number of 0 bits in their corresponding mask chunk. This lets the thread know the number of bits it needs to read from the region. A problem is that decompressing a chunk is reliant on the previous chunks as the bit offset to begin reading from the region is unknown, hurting parallelism. [click] To resolve this, these threads communicate with each other, performing a prefix sum operation where they add up the number of bits to add from previous threads. As these threads all belong to the same warp, we make use of warp primitives which are cycle-latency communication instructions. [click] This gives each thread a bit offset, which lets it know where in the region to start reading bits from.</a:t>
            </a:r>
          </a:p>
        </p:txBody>
      </p:sp>
      <p:sp>
        <p:nvSpPr>
          <p:cNvPr id="4" name="Footer Placeholder 3">
            <a:extLst>
              <a:ext uri="{FF2B5EF4-FFF2-40B4-BE49-F238E27FC236}">
                <a16:creationId xmlns:a16="http://schemas.microsoft.com/office/drawing/2014/main" id="{FEC09EAE-1C5C-402A-8E66-8DA499195ACF}"/>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15AFE5CE-2AF8-FE83-374B-19755126EA44}"/>
              </a:ext>
            </a:extLst>
          </p:cNvPr>
          <p:cNvSpPr>
            <a:spLocks noGrp="1"/>
          </p:cNvSpPr>
          <p:nvPr>
            <p:ph type="sldNum" sz="quarter" idx="5"/>
          </p:nvPr>
        </p:nvSpPr>
        <p:spPr/>
        <p:txBody>
          <a:bodyPr/>
          <a:lstStyle/>
          <a:p>
            <a:fld id="{3E02B9D0-F62D-0644-855F-798369642669}" type="slidenum">
              <a:rPr lang="en-US" smtClean="0"/>
              <a:t>19</a:t>
            </a:fld>
            <a:endParaRPr lang="en-US"/>
          </a:p>
        </p:txBody>
      </p:sp>
    </p:spTree>
    <p:extLst>
      <p:ext uri="{BB962C8B-B14F-4D97-AF65-F5344CB8AC3E}">
        <p14:creationId xmlns:p14="http://schemas.microsoft.com/office/powerpoint/2010/main" val="56130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23387-3F3C-E810-6ACE-02D9B319BB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E7C826-97E7-230D-D1A7-5DFC3589A4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1A5377-1587-5A2B-C794-785C458E4C53}"/>
              </a:ext>
            </a:extLst>
          </p:cNvPr>
          <p:cNvSpPr>
            <a:spLocks noGrp="1"/>
          </p:cNvSpPr>
          <p:nvPr>
            <p:ph type="body" idx="1"/>
          </p:nvPr>
        </p:nvSpPr>
        <p:spPr/>
        <p:txBody>
          <a:bodyPr/>
          <a:lstStyle/>
          <a:p>
            <a:r>
              <a:rPr lang="en-US" dirty="0"/>
              <a:t>[click] Data used by machine learning frequently exceeds the capacity of GPU memory, causing issues during training and inference</a:t>
            </a:r>
          </a:p>
        </p:txBody>
      </p:sp>
      <p:sp>
        <p:nvSpPr>
          <p:cNvPr id="4" name="Footer Placeholder 3">
            <a:extLst>
              <a:ext uri="{FF2B5EF4-FFF2-40B4-BE49-F238E27FC236}">
                <a16:creationId xmlns:a16="http://schemas.microsoft.com/office/drawing/2014/main" id="{9AA92D6F-5A30-EAFD-DBB3-E87BA2C37A9E}"/>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DF2FCEEA-306D-3538-3300-C960F8F8D7CC}"/>
              </a:ext>
            </a:extLst>
          </p:cNvPr>
          <p:cNvSpPr>
            <a:spLocks noGrp="1"/>
          </p:cNvSpPr>
          <p:nvPr>
            <p:ph type="sldNum" sz="quarter" idx="5"/>
          </p:nvPr>
        </p:nvSpPr>
        <p:spPr/>
        <p:txBody>
          <a:bodyPr/>
          <a:lstStyle/>
          <a:p>
            <a:fld id="{3E02B9D0-F62D-0644-855F-798369642669}" type="slidenum">
              <a:rPr lang="en-US" smtClean="0"/>
              <a:t>2</a:t>
            </a:fld>
            <a:endParaRPr lang="en-US"/>
          </a:p>
        </p:txBody>
      </p:sp>
    </p:spTree>
    <p:extLst>
      <p:ext uri="{BB962C8B-B14F-4D97-AF65-F5344CB8AC3E}">
        <p14:creationId xmlns:p14="http://schemas.microsoft.com/office/powerpoint/2010/main" val="12309495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D72F2-A3CF-90E5-7FCF-BF8C14839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C371DF-B5B6-CB60-38E8-73BB593D24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ABC00E-4725-13A4-B616-599A2313F708}"/>
              </a:ext>
            </a:extLst>
          </p:cNvPr>
          <p:cNvSpPr>
            <a:spLocks noGrp="1"/>
          </p:cNvSpPr>
          <p:nvPr>
            <p:ph type="body" idx="1"/>
          </p:nvPr>
        </p:nvSpPr>
        <p:spPr/>
        <p:txBody>
          <a:bodyPr/>
          <a:lstStyle/>
          <a:p>
            <a:r>
              <a:rPr lang="en-US" dirty="0"/>
              <a:t>They now begin reading the bits from the region. [click] and write to the decompressed tensor location. When this is finished, the process is repeated for the next set of chunks in the tensor, [click] issuing another async read for the next region. Each tensor required is decompressed by a separate warp. In this way we extract parallelism from a sequential process.</a:t>
            </a:r>
          </a:p>
        </p:txBody>
      </p:sp>
      <p:sp>
        <p:nvSpPr>
          <p:cNvPr id="4" name="Footer Placeholder 3">
            <a:extLst>
              <a:ext uri="{FF2B5EF4-FFF2-40B4-BE49-F238E27FC236}">
                <a16:creationId xmlns:a16="http://schemas.microsoft.com/office/drawing/2014/main" id="{F4A96675-A879-E0E9-38A3-E2B5D905F0C6}"/>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21A25FE0-D465-07E9-A3F4-F2D3BC2B1C5A}"/>
              </a:ext>
            </a:extLst>
          </p:cNvPr>
          <p:cNvSpPr>
            <a:spLocks noGrp="1"/>
          </p:cNvSpPr>
          <p:nvPr>
            <p:ph type="sldNum" sz="quarter" idx="5"/>
          </p:nvPr>
        </p:nvSpPr>
        <p:spPr/>
        <p:txBody>
          <a:bodyPr/>
          <a:lstStyle/>
          <a:p>
            <a:fld id="{3E02B9D0-F62D-0644-855F-798369642669}" type="slidenum">
              <a:rPr lang="en-US" smtClean="0"/>
              <a:t>20</a:t>
            </a:fld>
            <a:endParaRPr lang="en-US"/>
          </a:p>
        </p:txBody>
      </p:sp>
    </p:spTree>
    <p:extLst>
      <p:ext uri="{BB962C8B-B14F-4D97-AF65-F5344CB8AC3E}">
        <p14:creationId xmlns:p14="http://schemas.microsoft.com/office/powerpoint/2010/main" val="3296559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now go over a few questions we examined in our evaluation, like whether IBP improves over SOTA and what performance it provides to a GNN framework. In our paper we cover more questions like how IBP can be applied to workloads where data is streamed in, and how different parameters like chunk size and invariant threshold impact IBP’s performance.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3E02B9D0-F62D-0644-855F-798369642669}" type="slidenum">
              <a:rPr lang="en-US" smtClean="0"/>
              <a:t>21</a:t>
            </a:fld>
            <a:endParaRPr lang="en-US"/>
          </a:p>
        </p:txBody>
      </p:sp>
    </p:spTree>
    <p:extLst>
      <p:ext uri="{BB962C8B-B14F-4D97-AF65-F5344CB8AC3E}">
        <p14:creationId xmlns:p14="http://schemas.microsoft.com/office/powerpoint/2010/main" val="4076726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our setup, we have an A100 GPU, 300GB CPU memory, and a PCIe Gen 4 interconnect. We used DGL and Legion as evaluation baselines for GNNs. In our paper, we also look at DLRM and LLMs.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3E02B9D0-F62D-0644-855F-798369642669}" type="slidenum">
              <a:rPr lang="en-US" smtClean="0"/>
              <a:t>22</a:t>
            </a:fld>
            <a:endParaRPr lang="en-US"/>
          </a:p>
        </p:txBody>
      </p:sp>
    </p:spTree>
    <p:extLst>
      <p:ext uri="{BB962C8B-B14F-4D97-AF65-F5344CB8AC3E}">
        <p14:creationId xmlns:p14="http://schemas.microsoft.com/office/powerpoint/2010/main" val="3633860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67A66-95F6-9601-A496-6DDB60890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59104-274E-2AA2-E8D0-83EC7C0E8B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120523-6CF4-3BA0-70AA-69A4960B2418}"/>
              </a:ext>
            </a:extLst>
          </p:cNvPr>
          <p:cNvSpPr>
            <a:spLocks noGrp="1"/>
          </p:cNvSpPr>
          <p:nvPr>
            <p:ph type="body" idx="1"/>
          </p:nvPr>
        </p:nvSpPr>
        <p:spPr/>
        <p:txBody>
          <a:bodyPr/>
          <a:lstStyle/>
          <a:p>
            <a:r>
              <a:rPr lang="en-US" dirty="0"/>
              <a:t>We enhance the Legion GNN training framework with IBP, with the graph showing the normalized speedup. We evaluate across 6 different publicly available datasets, [click] with the first 3 comprising of sparse tensors, [click] and the last 3 using dense floating-point tensors. [click] Legion makes use of a static cache in GPU memory for input data. We compressed this GPU cache using IBP, decompressing when accessing from the cache, shown by the purple bar. We also compressed the CPU memory, transferring and decompressing as needed. IBP provides consistent speedup across all datasets, with sparse ones performing significantly better. On average, we get 74% faster training.</a:t>
            </a:r>
          </a:p>
        </p:txBody>
      </p:sp>
      <p:sp>
        <p:nvSpPr>
          <p:cNvPr id="4" name="Footer Placeholder 3">
            <a:extLst>
              <a:ext uri="{FF2B5EF4-FFF2-40B4-BE49-F238E27FC236}">
                <a16:creationId xmlns:a16="http://schemas.microsoft.com/office/drawing/2014/main" id="{8D809B9A-0F47-166E-46EC-31BA72D031CC}"/>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0F41F50E-303F-6CE7-47A8-07189F2C38EC}"/>
              </a:ext>
            </a:extLst>
          </p:cNvPr>
          <p:cNvSpPr>
            <a:spLocks noGrp="1"/>
          </p:cNvSpPr>
          <p:nvPr>
            <p:ph type="sldNum" sz="quarter" idx="5"/>
          </p:nvPr>
        </p:nvSpPr>
        <p:spPr/>
        <p:txBody>
          <a:bodyPr/>
          <a:lstStyle/>
          <a:p>
            <a:fld id="{3E02B9D0-F62D-0644-855F-798369642669}" type="slidenum">
              <a:rPr lang="en-US" smtClean="0"/>
              <a:t>23</a:t>
            </a:fld>
            <a:endParaRPr lang="en-US"/>
          </a:p>
        </p:txBody>
      </p:sp>
    </p:spTree>
    <p:extLst>
      <p:ext uri="{BB962C8B-B14F-4D97-AF65-F5344CB8AC3E}">
        <p14:creationId xmlns:p14="http://schemas.microsoft.com/office/powerpoint/2010/main" val="30171279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A7E87-F5B9-1C05-E649-CBB3255A6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CFFA26-B8C9-A439-2C0C-D8C217910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B679C5-85BA-8B74-4A0A-56DC311C9F3B}"/>
              </a:ext>
            </a:extLst>
          </p:cNvPr>
          <p:cNvSpPr>
            <a:spLocks noGrp="1"/>
          </p:cNvSpPr>
          <p:nvPr>
            <p:ph type="body" idx="1"/>
          </p:nvPr>
        </p:nvSpPr>
        <p:spPr/>
        <p:txBody>
          <a:bodyPr/>
          <a:lstStyle/>
          <a:p>
            <a:r>
              <a:rPr lang="en-US" dirty="0"/>
              <a:t>We also broke down the time spent on waiting for transfers and training computation, with and without compression, normalized to the time without compression. We see for sparse datasets, IBP almost entirely removes the waiting time. Interestingly, we found that IBP also reduced the training time. Both Legion and IBP use GPU cores to transfer data across the PCIe. Since IBP transfers data faster, the cores are occupied for a lesser time, allowing the overlapped training computation to make use of them.</a:t>
            </a:r>
          </a:p>
        </p:txBody>
      </p:sp>
      <p:sp>
        <p:nvSpPr>
          <p:cNvPr id="4" name="Footer Placeholder 3">
            <a:extLst>
              <a:ext uri="{FF2B5EF4-FFF2-40B4-BE49-F238E27FC236}">
                <a16:creationId xmlns:a16="http://schemas.microsoft.com/office/drawing/2014/main" id="{773126A1-8AE8-F287-6114-81B3C78F85D0}"/>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91D7FBF0-FD33-2C52-1AC8-B347962899CE}"/>
              </a:ext>
            </a:extLst>
          </p:cNvPr>
          <p:cNvSpPr>
            <a:spLocks noGrp="1"/>
          </p:cNvSpPr>
          <p:nvPr>
            <p:ph type="sldNum" sz="quarter" idx="5"/>
          </p:nvPr>
        </p:nvSpPr>
        <p:spPr/>
        <p:txBody>
          <a:bodyPr/>
          <a:lstStyle/>
          <a:p>
            <a:fld id="{3E02B9D0-F62D-0644-855F-798369642669}" type="slidenum">
              <a:rPr lang="en-US" smtClean="0"/>
              <a:t>24</a:t>
            </a:fld>
            <a:endParaRPr lang="en-US"/>
          </a:p>
        </p:txBody>
      </p:sp>
    </p:spTree>
    <p:extLst>
      <p:ext uri="{BB962C8B-B14F-4D97-AF65-F5344CB8AC3E}">
        <p14:creationId xmlns:p14="http://schemas.microsoft.com/office/powerpoint/2010/main" val="25020767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now compare IBP against 8 SOTA algorithms for transferring and decompressing tensors averaged for the 3 dense GNN datasets. The y-axis shows the throughput normalized to simply transferring the original tensors. The x-axis shows the different algorithms with the last bar representing IBP. The black y-intercept line is at 1x, indicating algorithms below that perform worse than simply transferring the original tensors. We find that IBP is the only algorithm that and provided the highest throughput for every dataset, while consistently providing a speedup. Interestingly, it did not have the best compression among all algos. This is because IBP sacrifices some potential compression for practical throughput improvement.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3E02B9D0-F62D-0644-855F-798369642669}" type="slidenum">
              <a:rPr lang="en-US" smtClean="0"/>
              <a:t>25</a:t>
            </a:fld>
            <a:endParaRPr lang="en-US"/>
          </a:p>
        </p:txBody>
      </p:sp>
    </p:spTree>
    <p:extLst>
      <p:ext uri="{BB962C8B-B14F-4D97-AF65-F5344CB8AC3E}">
        <p14:creationId xmlns:p14="http://schemas.microsoft.com/office/powerpoint/2010/main" val="15087236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 ML applications suffer from a GPU memory bottleneck. Offloading moves the bottleneck from the GPU memory capacity to the PCIe bandwidth. IBP relieves this bottleneck through ML data compression. We find invariant bits, pack the data into a smaller space, then keep one set of metadata in the GPU. For parallelism we use warp-parallel iterative decompression. Our code is available on GitHub.</a:t>
            </a:r>
          </a:p>
        </p:txBody>
      </p:sp>
      <p:sp>
        <p:nvSpPr>
          <p:cNvPr id="4" name="Slide Number Placeholder 3"/>
          <p:cNvSpPr>
            <a:spLocks noGrp="1"/>
          </p:cNvSpPr>
          <p:nvPr>
            <p:ph type="sldNum" sz="quarter" idx="5"/>
          </p:nvPr>
        </p:nvSpPr>
        <p:spPr/>
        <p:txBody>
          <a:bodyPr/>
          <a:lstStyle/>
          <a:p>
            <a:fld id="{9CC04799-D10D-A145-8C9A-5358787D84C0}" type="slidenum">
              <a:rPr lang="en-US" smtClean="0"/>
              <a:t>26</a:t>
            </a:fld>
            <a:endParaRPr lang="en-US"/>
          </a:p>
        </p:txBody>
      </p:sp>
    </p:spTree>
    <p:extLst>
      <p:ext uri="{BB962C8B-B14F-4D97-AF65-F5344CB8AC3E}">
        <p14:creationId xmlns:p14="http://schemas.microsoft.com/office/powerpoint/2010/main" val="28002007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7D1C8-41EA-D7CA-48C2-50ED052F08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0F185A-C982-7CEC-2E23-83004E2D3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A67107-3EB4-2717-AAF3-7E244DFF712C}"/>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B82462E2-CB26-1A47-58D8-A25224BF93EC}"/>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6002DDC8-238B-82F7-C66D-B20330BF606F}"/>
              </a:ext>
            </a:extLst>
          </p:cNvPr>
          <p:cNvSpPr>
            <a:spLocks noGrp="1"/>
          </p:cNvSpPr>
          <p:nvPr>
            <p:ph type="sldNum" sz="quarter" idx="5"/>
          </p:nvPr>
        </p:nvSpPr>
        <p:spPr/>
        <p:txBody>
          <a:bodyPr/>
          <a:lstStyle/>
          <a:p>
            <a:fld id="{3E02B9D0-F62D-0644-855F-798369642669}" type="slidenum">
              <a:rPr lang="en-US" smtClean="0"/>
              <a:t>27</a:t>
            </a:fld>
            <a:endParaRPr lang="en-US"/>
          </a:p>
        </p:txBody>
      </p:sp>
    </p:spTree>
    <p:extLst>
      <p:ext uri="{BB962C8B-B14F-4D97-AF65-F5344CB8AC3E}">
        <p14:creationId xmlns:p14="http://schemas.microsoft.com/office/powerpoint/2010/main" val="4224578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look at transferring large DLRM embedding tables using a library by </a:t>
            </a:r>
            <a:r>
              <a:rPr lang="en-US" dirty="0" err="1"/>
              <a:t>ColossalAI</a:t>
            </a:r>
            <a:r>
              <a:rPr lang="en-US" dirty="0"/>
              <a:t> which transfers between CPU and GPU. We get significant improvements since IBP transfers using the GPU, while the library uses the CPU to handle transfers.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3E02B9D0-F62D-0644-855F-798369642669}" type="slidenum">
              <a:rPr lang="en-US" smtClean="0"/>
              <a:t>28</a:t>
            </a:fld>
            <a:endParaRPr lang="en-US"/>
          </a:p>
        </p:txBody>
      </p:sp>
    </p:spTree>
    <p:extLst>
      <p:ext uri="{BB962C8B-B14F-4D97-AF65-F5344CB8AC3E}">
        <p14:creationId xmlns:p14="http://schemas.microsoft.com/office/powerpoint/2010/main" val="33756121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DD1ED-B46A-5A3D-C2E9-01D88948D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101C4-799E-415E-1A3F-8CC3C40D41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98AF67-5F59-A998-3BB0-C948DAEEFED8}"/>
              </a:ext>
            </a:extLst>
          </p:cNvPr>
          <p:cNvSpPr>
            <a:spLocks noGrp="1"/>
          </p:cNvSpPr>
          <p:nvPr>
            <p:ph type="body" idx="1"/>
          </p:nvPr>
        </p:nvSpPr>
        <p:spPr/>
        <p:txBody>
          <a:bodyPr/>
          <a:lstStyle/>
          <a:p>
            <a:r>
              <a:rPr lang="en-US" dirty="0"/>
              <a:t>We also look at transferring large DLRM embedding tables using a library by </a:t>
            </a:r>
            <a:r>
              <a:rPr lang="en-US" dirty="0" err="1"/>
              <a:t>ColossalAI</a:t>
            </a:r>
            <a:r>
              <a:rPr lang="en-US" dirty="0"/>
              <a:t> which transfers between CPU and GPU. We get significant improvements since IBP transfers using the GPU, while the library uses the CPU to handle transfers. </a:t>
            </a:r>
          </a:p>
        </p:txBody>
      </p:sp>
      <p:sp>
        <p:nvSpPr>
          <p:cNvPr id="4" name="Footer Placeholder 3">
            <a:extLst>
              <a:ext uri="{FF2B5EF4-FFF2-40B4-BE49-F238E27FC236}">
                <a16:creationId xmlns:a16="http://schemas.microsoft.com/office/drawing/2014/main" id="{6697D740-F21A-9382-8442-8438B963FA5E}"/>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BC9AACBB-8670-4DB3-BEA8-99C083A2F9D2}"/>
              </a:ext>
            </a:extLst>
          </p:cNvPr>
          <p:cNvSpPr>
            <a:spLocks noGrp="1"/>
          </p:cNvSpPr>
          <p:nvPr>
            <p:ph type="sldNum" sz="quarter" idx="5"/>
          </p:nvPr>
        </p:nvSpPr>
        <p:spPr/>
        <p:txBody>
          <a:bodyPr/>
          <a:lstStyle/>
          <a:p>
            <a:fld id="{3E02B9D0-F62D-0644-855F-798369642669}" type="slidenum">
              <a:rPr lang="en-US" smtClean="0"/>
              <a:t>29</a:t>
            </a:fld>
            <a:endParaRPr lang="en-US"/>
          </a:p>
        </p:txBody>
      </p:sp>
    </p:spTree>
    <p:extLst>
      <p:ext uri="{BB962C8B-B14F-4D97-AF65-F5344CB8AC3E}">
        <p14:creationId xmlns:p14="http://schemas.microsoft.com/office/powerpoint/2010/main" val="3631648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239E2-B215-4C1B-62E5-D23F2B90D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859921-07E8-340E-FCD8-0909E21F6A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41B34E-73BA-77B8-643B-8E95099A534C}"/>
              </a:ext>
            </a:extLst>
          </p:cNvPr>
          <p:cNvSpPr>
            <a:spLocks noGrp="1"/>
          </p:cNvSpPr>
          <p:nvPr>
            <p:ph type="body" idx="1"/>
          </p:nvPr>
        </p:nvSpPr>
        <p:spPr/>
        <p:txBody>
          <a:bodyPr/>
          <a:lstStyle/>
          <a:p>
            <a:r>
              <a:rPr lang="en-US" dirty="0"/>
              <a:t>To resolve this, machine learning frameworks place the data in the larger CPU memory instead, and a software cache of frequently accessed data is maintained within GPU memory.</a:t>
            </a:r>
          </a:p>
          <a:p>
            <a:r>
              <a:rPr lang="en-US" dirty="0"/>
              <a:t>[click] Cache misses are then transferred on-demand to the GPU across the PCIe interconnect. </a:t>
            </a:r>
          </a:p>
        </p:txBody>
      </p:sp>
      <p:sp>
        <p:nvSpPr>
          <p:cNvPr id="4" name="Footer Placeholder 3">
            <a:extLst>
              <a:ext uri="{FF2B5EF4-FFF2-40B4-BE49-F238E27FC236}">
                <a16:creationId xmlns:a16="http://schemas.microsoft.com/office/drawing/2014/main" id="{98CC1CD6-2B30-A092-0357-DDC02790B645}"/>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BE83FECD-1981-DD43-FDAB-19BBE7E7455F}"/>
              </a:ext>
            </a:extLst>
          </p:cNvPr>
          <p:cNvSpPr>
            <a:spLocks noGrp="1"/>
          </p:cNvSpPr>
          <p:nvPr>
            <p:ph type="sldNum" sz="quarter" idx="5"/>
          </p:nvPr>
        </p:nvSpPr>
        <p:spPr/>
        <p:txBody>
          <a:bodyPr/>
          <a:lstStyle/>
          <a:p>
            <a:fld id="{3E02B9D0-F62D-0644-855F-798369642669}" type="slidenum">
              <a:rPr lang="en-US" smtClean="0"/>
              <a:t>3</a:t>
            </a:fld>
            <a:endParaRPr lang="en-US"/>
          </a:p>
        </p:txBody>
      </p:sp>
    </p:spTree>
    <p:extLst>
      <p:ext uri="{BB962C8B-B14F-4D97-AF65-F5344CB8AC3E}">
        <p14:creationId xmlns:p14="http://schemas.microsoft.com/office/powerpoint/2010/main" val="13061756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1D765-6748-D435-989D-52C6D1773A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2B5EC9-10B0-F724-25F6-1FF0FB5E62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C97C65-2910-8DEB-0BA2-8E98138A23D4}"/>
              </a:ext>
            </a:extLst>
          </p:cNvPr>
          <p:cNvSpPr>
            <a:spLocks noGrp="1"/>
          </p:cNvSpPr>
          <p:nvPr>
            <p:ph type="body" idx="1"/>
          </p:nvPr>
        </p:nvSpPr>
        <p:spPr/>
        <p:txBody>
          <a:bodyPr/>
          <a:lstStyle/>
          <a:p>
            <a:r>
              <a:rPr lang="en-US" dirty="0"/>
              <a:t>We observe that not all bits are the same. Bit positions have different levels of entropy, that is, randomness in bit values. For example, in integers, the higher order bits tend to have a value 0, while the lower order bits can be 0 or 1, with equal frequency. The higher order bits thus have less entropy, while the lower order bits have more.</a:t>
            </a:r>
          </a:p>
          <a:p>
            <a:endParaRPr lang="en-US" dirty="0"/>
          </a:p>
          <a:p>
            <a:r>
              <a:rPr lang="en-US" dirty="0"/>
              <a:t>Similarly in fp16, the exponent bits tend to have similar values, while the fractional bits have high entropy.</a:t>
            </a:r>
          </a:p>
        </p:txBody>
      </p:sp>
      <p:sp>
        <p:nvSpPr>
          <p:cNvPr id="4" name="Footer Placeholder 3">
            <a:extLst>
              <a:ext uri="{FF2B5EF4-FFF2-40B4-BE49-F238E27FC236}">
                <a16:creationId xmlns:a16="http://schemas.microsoft.com/office/drawing/2014/main" id="{21865119-960D-543E-37E1-C07434151692}"/>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CB3384AC-E2EC-09E9-2465-576B759507ED}"/>
              </a:ext>
            </a:extLst>
          </p:cNvPr>
          <p:cNvSpPr>
            <a:spLocks noGrp="1"/>
          </p:cNvSpPr>
          <p:nvPr>
            <p:ph type="sldNum" sz="quarter" idx="5"/>
          </p:nvPr>
        </p:nvSpPr>
        <p:spPr/>
        <p:txBody>
          <a:bodyPr/>
          <a:lstStyle/>
          <a:p>
            <a:fld id="{3E02B9D0-F62D-0644-855F-798369642669}" type="slidenum">
              <a:rPr lang="en-US" smtClean="0"/>
              <a:t>32</a:t>
            </a:fld>
            <a:endParaRPr lang="en-US"/>
          </a:p>
        </p:txBody>
      </p:sp>
    </p:spTree>
    <p:extLst>
      <p:ext uri="{BB962C8B-B14F-4D97-AF65-F5344CB8AC3E}">
        <p14:creationId xmlns:p14="http://schemas.microsoft.com/office/powerpoint/2010/main" val="3607620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54AD8-1605-F4D7-E970-45D506CB72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F5D4C-A30C-3F91-2F2C-4FAC063EE0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54794B-16E2-099C-40DD-C2D57CCCBB96}"/>
              </a:ext>
            </a:extLst>
          </p:cNvPr>
          <p:cNvSpPr>
            <a:spLocks noGrp="1"/>
          </p:cNvSpPr>
          <p:nvPr>
            <p:ph type="body" idx="1"/>
          </p:nvPr>
        </p:nvSpPr>
        <p:spPr/>
        <p:txBody>
          <a:bodyPr/>
          <a:lstStyle/>
          <a:p>
            <a:r>
              <a:rPr lang="en-US" dirty="0"/>
              <a:t>This data is then processed on the GPU as before. Since data must be transferred before processing, the PCIe ends up forming the bottleneck, [click] causing the GPU to frequently wait until data reaches it before it can begin execution.</a:t>
            </a:r>
          </a:p>
        </p:txBody>
      </p:sp>
      <p:sp>
        <p:nvSpPr>
          <p:cNvPr id="4" name="Footer Placeholder 3">
            <a:extLst>
              <a:ext uri="{FF2B5EF4-FFF2-40B4-BE49-F238E27FC236}">
                <a16:creationId xmlns:a16="http://schemas.microsoft.com/office/drawing/2014/main" id="{AC18F7EE-7806-B0B0-75EF-B0901D423A43}"/>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804F58B4-32BE-8D44-9061-279D95FA889E}"/>
              </a:ext>
            </a:extLst>
          </p:cNvPr>
          <p:cNvSpPr>
            <a:spLocks noGrp="1"/>
          </p:cNvSpPr>
          <p:nvPr>
            <p:ph type="sldNum" sz="quarter" idx="5"/>
          </p:nvPr>
        </p:nvSpPr>
        <p:spPr/>
        <p:txBody>
          <a:bodyPr/>
          <a:lstStyle/>
          <a:p>
            <a:fld id="{3E02B9D0-F62D-0644-855F-798369642669}" type="slidenum">
              <a:rPr lang="en-US" smtClean="0"/>
              <a:t>4</a:t>
            </a:fld>
            <a:endParaRPr lang="en-US"/>
          </a:p>
        </p:txBody>
      </p:sp>
    </p:spTree>
    <p:extLst>
      <p:ext uri="{BB962C8B-B14F-4D97-AF65-F5344CB8AC3E}">
        <p14:creationId xmlns:p14="http://schemas.microsoft.com/office/powerpoint/2010/main" val="345285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99013-35FA-8050-F515-E2407E5A83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41199-C6D1-C528-3181-2EAEDC3C82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BB9B75-8CE6-3F8F-EEE2-4F38278DA69E}"/>
              </a:ext>
            </a:extLst>
          </p:cNvPr>
          <p:cNvSpPr>
            <a:spLocks noGrp="1"/>
          </p:cNvSpPr>
          <p:nvPr>
            <p:ph type="body" idx="1"/>
          </p:nvPr>
        </p:nvSpPr>
        <p:spPr/>
        <p:txBody>
          <a:bodyPr/>
          <a:lstStyle/>
          <a:p>
            <a:r>
              <a:rPr lang="en-US" dirty="0"/>
              <a:t>This problem is not unique to a specific ML model. We’ve found that this occurs across ML applications, including graph neural networks, recommendation models, and large language models. It’s prevalent across both training and inference. [click] We ran an experiment using a GNN training framework called Legion on an A100 GPU. This framework overlapped PCIe transfers with training computation. We found up to 70% of the end-to-end training time was spent waiting for the transfers to complete, despite both happening in parallel.</a:t>
            </a:r>
          </a:p>
        </p:txBody>
      </p:sp>
      <p:sp>
        <p:nvSpPr>
          <p:cNvPr id="4" name="Footer Placeholder 3">
            <a:extLst>
              <a:ext uri="{FF2B5EF4-FFF2-40B4-BE49-F238E27FC236}">
                <a16:creationId xmlns:a16="http://schemas.microsoft.com/office/drawing/2014/main" id="{80BC732F-58AF-EA92-ACE7-2D6E0481F37E}"/>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CCE2DF46-3358-7A8C-A63A-8CF91B613807}"/>
              </a:ext>
            </a:extLst>
          </p:cNvPr>
          <p:cNvSpPr>
            <a:spLocks noGrp="1"/>
          </p:cNvSpPr>
          <p:nvPr>
            <p:ph type="sldNum" sz="quarter" idx="5"/>
          </p:nvPr>
        </p:nvSpPr>
        <p:spPr/>
        <p:txBody>
          <a:bodyPr/>
          <a:lstStyle/>
          <a:p>
            <a:fld id="{3E02B9D0-F62D-0644-855F-798369642669}" type="slidenum">
              <a:rPr lang="en-US" smtClean="0"/>
              <a:t>5</a:t>
            </a:fld>
            <a:endParaRPr lang="en-US"/>
          </a:p>
        </p:txBody>
      </p:sp>
    </p:spTree>
    <p:extLst>
      <p:ext uri="{BB962C8B-B14F-4D97-AF65-F5344CB8AC3E}">
        <p14:creationId xmlns:p14="http://schemas.microsoft.com/office/powerpoint/2010/main" val="910342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5E492-E89F-31F8-7DD8-658EBAE36B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59ADDC-2ADD-6EE7-B13E-6F2A172981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25BA34-625F-3E7E-5CB6-94904C8329F3}"/>
              </a:ext>
            </a:extLst>
          </p:cNvPr>
          <p:cNvSpPr>
            <a:spLocks noGrp="1"/>
          </p:cNvSpPr>
          <p:nvPr>
            <p:ph type="body" idx="1"/>
          </p:nvPr>
        </p:nvSpPr>
        <p:spPr/>
        <p:txBody>
          <a:bodyPr/>
          <a:lstStyle/>
          <a:p>
            <a:r>
              <a:rPr lang="en-US" dirty="0"/>
              <a:t>Quantization is a possible technique to relieve this overhead. [click] Quantization can provide an order of magnitude of compression. [click] Unfortunately, quantization has tradeoffs making it difficult to deploy. Model accuracy dips requiring it to be finetuned for each model. Even then, prior work has shown that model behavior can change in unpredictable ways, like LLMs rambling more. The risk of revenue loss can lead to users being hesitant to deploy this.</a:t>
            </a:r>
          </a:p>
        </p:txBody>
      </p:sp>
      <p:sp>
        <p:nvSpPr>
          <p:cNvPr id="4" name="Footer Placeholder 3">
            <a:extLst>
              <a:ext uri="{FF2B5EF4-FFF2-40B4-BE49-F238E27FC236}">
                <a16:creationId xmlns:a16="http://schemas.microsoft.com/office/drawing/2014/main" id="{394616D2-FCB1-8DE7-6373-3C395AAF25C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5526F9BE-5F69-BBBD-19CB-9323F8816F08}"/>
              </a:ext>
            </a:extLst>
          </p:cNvPr>
          <p:cNvSpPr>
            <a:spLocks noGrp="1"/>
          </p:cNvSpPr>
          <p:nvPr>
            <p:ph type="sldNum" sz="quarter" idx="5"/>
          </p:nvPr>
        </p:nvSpPr>
        <p:spPr/>
        <p:txBody>
          <a:bodyPr/>
          <a:lstStyle/>
          <a:p>
            <a:fld id="{3E02B9D0-F62D-0644-855F-798369642669}" type="slidenum">
              <a:rPr lang="en-US" smtClean="0"/>
              <a:t>6</a:t>
            </a:fld>
            <a:endParaRPr lang="en-US"/>
          </a:p>
        </p:txBody>
      </p:sp>
    </p:spTree>
    <p:extLst>
      <p:ext uri="{BB962C8B-B14F-4D97-AF65-F5344CB8AC3E}">
        <p14:creationId xmlns:p14="http://schemas.microsoft.com/office/powerpoint/2010/main" val="2879696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Instead, we look at whether lossless compression could help.</a:t>
            </a:r>
          </a:p>
          <a:p>
            <a:r>
              <a:rPr lang="en-US" dirty="0"/>
              <a:t>[click] We examined 8 state of the art GPU decompression schemes to transfer ML data across the PCIe. [click] We found that while they may compress data well, [click] their decompression throughput is poor leading to slowdowns. [click] There were a few different causes. One is that some compression algos use large amounts of memory to store metadata like dictionaries, that scale with the input size. They also require multiple PCIe accesses to decompress each data </a:t>
            </a:r>
            <a:r>
              <a:rPr lang="en-US" sz="1200" b="0" dirty="0"/>
              <a:t>word</a:t>
            </a:r>
            <a:r>
              <a:rPr lang="en-US" dirty="0"/>
              <a:t>. We see that existing algorithms are not satisfactory.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3E02B9D0-F62D-0644-855F-798369642669}" type="slidenum">
              <a:rPr lang="en-US" smtClean="0"/>
              <a:t>7</a:t>
            </a:fld>
            <a:endParaRPr lang="en-US"/>
          </a:p>
        </p:txBody>
      </p:sp>
    </p:spTree>
    <p:extLst>
      <p:ext uri="{BB962C8B-B14F-4D97-AF65-F5344CB8AC3E}">
        <p14:creationId xmlns:p14="http://schemas.microsoft.com/office/powerpoint/2010/main" val="3775493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goal is to provide practical compression for machine learning. [click] It must be applicable to a wide variety of applications, so we stick to lossless compression to avoid accuracy tradeoffs. [click] We also need them to full exploit the GPU, meaning easily parallelizable, minimal metadata, and reduced PCIe accesses.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3E02B9D0-F62D-0644-855F-798369642669}" type="slidenum">
              <a:rPr lang="en-US" smtClean="0"/>
              <a:t>8</a:t>
            </a:fld>
            <a:endParaRPr lang="en-US"/>
          </a:p>
        </p:txBody>
      </p:sp>
    </p:spTree>
    <p:extLst>
      <p:ext uri="{BB962C8B-B14F-4D97-AF65-F5344CB8AC3E}">
        <p14:creationId xmlns:p14="http://schemas.microsoft.com/office/powerpoint/2010/main" val="3298359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C2E40-5518-8C30-004C-287B31D05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350F21-B7FC-6D79-95A0-A53BC3D3FD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55DC72-6AD2-9045-94D1-2EB885812B7C}"/>
              </a:ext>
            </a:extLst>
          </p:cNvPr>
          <p:cNvSpPr>
            <a:spLocks noGrp="1"/>
          </p:cNvSpPr>
          <p:nvPr>
            <p:ph type="body" idx="1"/>
          </p:nvPr>
        </p:nvSpPr>
        <p:spPr/>
        <p:txBody>
          <a:bodyPr/>
          <a:lstStyle/>
          <a:p>
            <a:r>
              <a:rPr lang="en-US" dirty="0"/>
              <a:t>We found bit packing provides a good start. It's typically used to compress integers by removing low entropy prefixes. [click] It uses cheap </a:t>
            </a:r>
            <a:r>
              <a:rPr lang="en-US" dirty="0" err="1"/>
              <a:t>bitshift</a:t>
            </a:r>
            <a:r>
              <a:rPr lang="en-US" dirty="0"/>
              <a:t> operations, allowing for high throughput. [click] It does not make use of any dictionaries, meaning metadata use is minimal and [click] data accesses for decompression are sequential.</a:t>
            </a:r>
          </a:p>
        </p:txBody>
      </p:sp>
      <p:sp>
        <p:nvSpPr>
          <p:cNvPr id="4" name="Footer Placeholder 3">
            <a:extLst>
              <a:ext uri="{FF2B5EF4-FFF2-40B4-BE49-F238E27FC236}">
                <a16:creationId xmlns:a16="http://schemas.microsoft.com/office/drawing/2014/main" id="{7FCDFF7C-7498-A6E9-0109-DE4A9E20F7A9}"/>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C9F0FACA-2864-6919-B6CD-4A4D5AB2900E}"/>
              </a:ext>
            </a:extLst>
          </p:cNvPr>
          <p:cNvSpPr>
            <a:spLocks noGrp="1"/>
          </p:cNvSpPr>
          <p:nvPr>
            <p:ph type="sldNum" sz="quarter" idx="5"/>
          </p:nvPr>
        </p:nvSpPr>
        <p:spPr/>
        <p:txBody>
          <a:bodyPr/>
          <a:lstStyle/>
          <a:p>
            <a:fld id="{3E02B9D0-F62D-0644-855F-798369642669}" type="slidenum">
              <a:rPr lang="en-US" smtClean="0"/>
              <a:t>9</a:t>
            </a:fld>
            <a:endParaRPr lang="en-US"/>
          </a:p>
        </p:txBody>
      </p:sp>
    </p:spTree>
    <p:extLst>
      <p:ext uri="{BB962C8B-B14F-4D97-AF65-F5344CB8AC3E}">
        <p14:creationId xmlns:p14="http://schemas.microsoft.com/office/powerpoint/2010/main" val="9778994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757441" y="4568599"/>
            <a:ext cx="2133600" cy="186267"/>
          </a:xfrm>
          <a:prstGeom prst="rect">
            <a:avLst/>
          </a:prstGeom>
        </p:spPr>
      </p:pic>
      <p:pic>
        <p:nvPicPr>
          <p:cNvPr id="13" name="Picture 12"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78553" y="5626608"/>
            <a:ext cx="1828800" cy="1231392"/>
          </a:xfrm>
          <a:prstGeom prst="rect">
            <a:avLst/>
          </a:prstGeom>
        </p:spPr>
      </p:pic>
      <p:sp>
        <p:nvSpPr>
          <p:cNvPr id="3" name="Title 2"/>
          <p:cNvSpPr>
            <a:spLocks noGrp="1"/>
          </p:cNvSpPr>
          <p:nvPr>
            <p:ph type="title" hasCustomPrompt="1"/>
          </p:nvPr>
        </p:nvSpPr>
        <p:spPr>
          <a:xfrm>
            <a:off x="613833" y="859991"/>
            <a:ext cx="9364720" cy="3522341"/>
          </a:xfrm>
          <a:prstGeom prst="rect">
            <a:avLst/>
          </a:prstGeom>
        </p:spPr>
        <p:txBody>
          <a:bodyPr anchor="b"/>
          <a:lstStyle>
            <a:lvl1pPr algn="l">
              <a:defRPr sz="6667" b="1" i="0">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795928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Header + Subheader +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740509" y="1463349"/>
            <a:ext cx="1471708" cy="128481"/>
          </a:xfrm>
          <a:prstGeom prst="rect">
            <a:avLst/>
          </a:prstGeom>
        </p:spPr>
      </p:pic>
      <p:pic>
        <p:nvPicPr>
          <p:cNvPr id="12" name="Picture 11"/>
          <p:cNvPicPr>
            <a:picLocks noChangeAspect="1"/>
          </p:cNvPicPr>
          <p:nvPr userDrawn="1"/>
        </p:nvPicPr>
        <p:blipFill>
          <a:blip r:embed="rId3"/>
          <a:stretch>
            <a:fillRect/>
          </a:stretch>
        </p:blipFill>
        <p:spPr>
          <a:xfrm>
            <a:off x="732042" y="1462155"/>
            <a:ext cx="1471708" cy="128483"/>
          </a:xfrm>
          <a:prstGeom prst="rect">
            <a:avLst/>
          </a:prstGeom>
        </p:spPr>
      </p:pic>
      <p:sp>
        <p:nvSpPr>
          <p:cNvPr id="24" name="Text Placeholder 9"/>
          <p:cNvSpPr>
            <a:spLocks noGrp="1"/>
          </p:cNvSpPr>
          <p:nvPr>
            <p:ph type="body" sz="quarter" idx="11" hasCustomPrompt="1"/>
          </p:nvPr>
        </p:nvSpPr>
        <p:spPr>
          <a:xfrm>
            <a:off x="631258" y="1850986"/>
            <a:ext cx="10929485" cy="3002348"/>
          </a:xfrm>
          <a:prstGeom prst="rect">
            <a:avLst/>
          </a:prstGeom>
        </p:spPr>
        <p:txBody>
          <a:bodyPr/>
          <a:lstStyle>
            <a:lvl1pPr marL="457189" indent="-457189">
              <a:lnSpc>
                <a:spcPct val="100000"/>
              </a:lnSpc>
              <a:spcBef>
                <a:spcPts val="0"/>
              </a:spcBef>
              <a:spcAft>
                <a:spcPts val="2000"/>
              </a:spcAft>
              <a:buFont typeface="Arial" panose="020B0604020202020204" pitchFamily="34" charset="0"/>
              <a:buChar char="•"/>
              <a:defRPr sz="2400" b="1" i="0" baseline="0">
                <a:solidFill>
                  <a:schemeClr val="tx2"/>
                </a:solidFill>
                <a:latin typeface="Open Sans" charset="0"/>
                <a:ea typeface="Open Sans" charset="0"/>
                <a:cs typeface="Open Sans" charset="0"/>
              </a:defRPr>
            </a:lvl1pPr>
            <a:lvl2pPr>
              <a:lnSpc>
                <a:spcPct val="100000"/>
              </a:lnSpc>
              <a:spcBef>
                <a:spcPts val="0"/>
              </a:spcBef>
              <a:spcAft>
                <a:spcPts val="2000"/>
              </a:spcAft>
              <a:defRPr sz="2000" b="0" i="0" baseline="0">
                <a:solidFill>
                  <a:schemeClr val="tx2"/>
                </a:solidFill>
                <a:latin typeface="Open Sans" charset="0"/>
                <a:ea typeface="Open Sans" charset="0"/>
                <a:cs typeface="Open Sans" charset="0"/>
              </a:defRPr>
            </a:lvl2pPr>
            <a:lvl3pPr marL="1523962" indent="-304792">
              <a:lnSpc>
                <a:spcPct val="100000"/>
              </a:lnSpc>
              <a:spcBef>
                <a:spcPts val="0"/>
              </a:spcBef>
              <a:spcAft>
                <a:spcPts val="2000"/>
              </a:spcAft>
              <a:buSzPct val="100000"/>
              <a:buFont typeface="Courier New" panose="02070309020205020404" pitchFamily="49" charset="0"/>
              <a:buChar char="o"/>
              <a:defRPr sz="1800" b="0" i="0" baseline="0">
                <a:solidFill>
                  <a:schemeClr val="tx2"/>
                </a:solidFill>
                <a:latin typeface="Open Sans" charset="0"/>
                <a:ea typeface="Open Sans" charset="0"/>
                <a:cs typeface="Open Sans" charset="0"/>
              </a:defRPr>
            </a:lvl3pPr>
            <a:lvl4pPr>
              <a:lnSpc>
                <a:spcPct val="100000"/>
              </a:lnSpc>
              <a:spcBef>
                <a:spcPts val="0"/>
              </a:spcBef>
              <a:spcAft>
                <a:spcPts val="2000"/>
              </a:spcAft>
              <a:defRPr sz="1800" b="0" i="0" baseline="0">
                <a:solidFill>
                  <a:schemeClr val="tx2"/>
                </a:solidFill>
                <a:latin typeface="Open Sans" charset="0"/>
                <a:ea typeface="Open Sans" charset="0"/>
                <a:cs typeface="Open Sans" charset="0"/>
              </a:defRPr>
            </a:lvl4pPr>
            <a:lvl5pPr marL="2743131" indent="-304792">
              <a:lnSpc>
                <a:spcPct val="100000"/>
              </a:lnSpc>
              <a:spcBef>
                <a:spcPts val="0"/>
              </a:spcBef>
              <a:spcAft>
                <a:spcPts val="2000"/>
              </a:spcAft>
              <a:buFont typeface="Lucida Grande"/>
              <a:buChar char="&gt;"/>
              <a:defRPr sz="1800" b="0"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25" name="Text Placeholder 5"/>
          <p:cNvSpPr>
            <a:spLocks noGrp="1"/>
          </p:cNvSpPr>
          <p:nvPr>
            <p:ph type="body" sz="quarter" idx="12" hasCustomPrompt="1"/>
          </p:nvPr>
        </p:nvSpPr>
        <p:spPr>
          <a:xfrm>
            <a:off x="639559" y="5701277"/>
            <a:ext cx="10912883" cy="548228"/>
          </a:xfrm>
          <a:prstGeom prst="rect">
            <a:avLst/>
          </a:prstGeom>
        </p:spPr>
        <p:txBody>
          <a:bodyPr>
            <a:noAutofit/>
          </a:bodyPr>
          <a:lstStyle>
            <a:lvl1pPr marL="0" indent="0" algn="ctr">
              <a:lnSpc>
                <a:spcPct val="90000"/>
              </a:lnSpc>
              <a:buNone/>
              <a:defRPr sz="2000" b="0" i="0" baseline="0">
                <a:solidFill>
                  <a:schemeClr val="tx2"/>
                </a:solidFill>
                <a:latin typeface="Uni Sans" charset="0"/>
                <a:ea typeface="Uni Sans" charset="0"/>
                <a:cs typeface="Uni Sans" charset="0"/>
              </a:defRPr>
            </a:lvl1pPr>
            <a:lvl2pPr marL="609585" indent="0">
              <a:buNone/>
              <a:defRPr b="0" i="0">
                <a:solidFill>
                  <a:srgbClr val="E8D3A2"/>
                </a:solidFill>
                <a:latin typeface="Encode Sans Normal Black"/>
                <a:cs typeface="Encode Sans Normal Black"/>
              </a:defRPr>
            </a:lvl2pPr>
            <a:lvl3pPr marL="1219170" indent="0">
              <a:buNone/>
              <a:defRPr b="0" i="0">
                <a:solidFill>
                  <a:srgbClr val="E8D3A2"/>
                </a:solidFill>
                <a:latin typeface="Encode Sans Normal Black"/>
                <a:cs typeface="Encode Sans Normal Black"/>
              </a:defRPr>
            </a:lvl3pPr>
            <a:lvl4pPr marL="1828754" indent="0">
              <a:buNone/>
              <a:defRPr b="0" i="0">
                <a:solidFill>
                  <a:srgbClr val="E8D3A2"/>
                </a:solidFill>
                <a:latin typeface="Encode Sans Normal Black"/>
                <a:cs typeface="Encode Sans Normal Black"/>
              </a:defRPr>
            </a:lvl4pPr>
            <a:lvl5pPr marL="2438339" indent="0">
              <a:buNone/>
              <a:defRPr b="0" i="0">
                <a:solidFill>
                  <a:srgbClr val="E8D3A2"/>
                </a:solidFill>
                <a:latin typeface="Encode Sans Normal Black"/>
                <a:cs typeface="Encode Sans Normal Black"/>
              </a:defRPr>
            </a:lvl5pPr>
          </a:lstStyle>
          <a:p>
            <a:pPr lvl="0"/>
            <a:r>
              <a:rPr lang="en-US" dirty="0"/>
              <a:t>SUB-HEADER HERE (UNI SANS REGULAR, 20 PT.)</a:t>
            </a:r>
          </a:p>
        </p:txBody>
      </p:sp>
      <p:sp>
        <p:nvSpPr>
          <p:cNvPr id="2" name="Title 1"/>
          <p:cNvSpPr>
            <a:spLocks noGrp="1"/>
          </p:cNvSpPr>
          <p:nvPr>
            <p:ph type="title" hasCustomPrompt="1"/>
          </p:nvPr>
        </p:nvSpPr>
        <p:spPr>
          <a:xfrm>
            <a:off x="631261" y="136525"/>
            <a:ext cx="10929479" cy="1325033"/>
          </a:xfrm>
          <a:prstGeom prst="rect">
            <a:avLst/>
          </a:prstGeom>
        </p:spPr>
        <p:txBody>
          <a:bodyPr anchor="b"/>
          <a:lstStyle>
            <a:lvl1pPr algn="l">
              <a:defRPr sz="4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
        <p:nvSpPr>
          <p:cNvPr id="3" name="Footer Placeholder 2">
            <a:extLst>
              <a:ext uri="{FF2B5EF4-FFF2-40B4-BE49-F238E27FC236}">
                <a16:creationId xmlns:a16="http://schemas.microsoft.com/office/drawing/2014/main" id="{977F69F4-2041-7B56-BB28-E4AD6F09092B}"/>
              </a:ext>
            </a:extLst>
          </p:cNvPr>
          <p:cNvSpPr>
            <a:spLocks noGrp="1"/>
          </p:cNvSpPr>
          <p:nvPr>
            <p:ph type="ftr" sz="quarter" idx="13"/>
          </p:nvPr>
        </p:nvSpPr>
        <p:spPr/>
        <p:txBody>
          <a:bodyPr/>
          <a:lstStyle/>
          <a:p>
            <a:endParaRPr lang="en-US"/>
          </a:p>
        </p:txBody>
      </p:sp>
      <p:sp>
        <p:nvSpPr>
          <p:cNvPr id="4" name="Slide Number Placeholder 3">
            <a:extLst>
              <a:ext uri="{FF2B5EF4-FFF2-40B4-BE49-F238E27FC236}">
                <a16:creationId xmlns:a16="http://schemas.microsoft.com/office/drawing/2014/main" id="{022A7518-2D97-AE21-62A0-28908C73A73A}"/>
              </a:ext>
            </a:extLst>
          </p:cNvPr>
          <p:cNvSpPr>
            <a:spLocks noGrp="1"/>
          </p:cNvSpPr>
          <p:nvPr>
            <p:ph type="sldNum" sz="quarter" idx="14"/>
          </p:nvPr>
        </p:nvSpPr>
        <p:spPr>
          <a:xfrm>
            <a:off x="639559" y="6356350"/>
            <a:ext cx="2743200" cy="365125"/>
          </a:xfrm>
        </p:spPr>
        <p:txBody>
          <a:bodyPr/>
          <a:lstStyle/>
          <a:p>
            <a:fld id="{04AED599-1D0F-3E40-81CA-01C30F87847C}" type="slidenum">
              <a:rPr lang="en-US" smtClean="0"/>
              <a:t>‹#›</a:t>
            </a:fld>
            <a:endParaRPr lang="en-US"/>
          </a:p>
        </p:txBody>
      </p:sp>
    </p:spTree>
    <p:extLst>
      <p:ext uri="{BB962C8B-B14F-4D97-AF65-F5344CB8AC3E}">
        <p14:creationId xmlns:p14="http://schemas.microsoft.com/office/powerpoint/2010/main" val="3408056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pic>
        <p:nvPicPr>
          <p:cNvPr id="22" name="Picture 21"/>
          <p:cNvPicPr>
            <a:picLocks noChangeAspect="1"/>
          </p:cNvPicPr>
          <p:nvPr userDrawn="1"/>
        </p:nvPicPr>
        <p:blipFill>
          <a:blip r:embed="rId2"/>
          <a:stretch>
            <a:fillRect/>
          </a:stretch>
        </p:blipFill>
        <p:spPr>
          <a:xfrm>
            <a:off x="732042" y="1460372"/>
            <a:ext cx="1471708" cy="128483"/>
          </a:xfrm>
          <a:prstGeom prst="rect">
            <a:avLst/>
          </a:prstGeom>
        </p:spPr>
      </p:pic>
      <p:sp>
        <p:nvSpPr>
          <p:cNvPr id="8" name="Text Placeholder 9"/>
          <p:cNvSpPr>
            <a:spLocks noGrp="1"/>
          </p:cNvSpPr>
          <p:nvPr>
            <p:ph type="body" sz="quarter" idx="11" hasCustomPrompt="1"/>
          </p:nvPr>
        </p:nvSpPr>
        <p:spPr>
          <a:xfrm>
            <a:off x="631258" y="1851732"/>
            <a:ext cx="10929485" cy="3154535"/>
          </a:xfrm>
          <a:prstGeom prst="rect">
            <a:avLst/>
          </a:prstGeom>
        </p:spPr>
        <p:txBody>
          <a:bodyPr/>
          <a:lstStyle>
            <a:lvl1pPr marL="457189" indent="-457189">
              <a:lnSpc>
                <a:spcPct val="100000"/>
              </a:lnSpc>
              <a:spcAft>
                <a:spcPts val="2000"/>
              </a:spcAft>
              <a:buFont typeface="Arial" panose="020B0604020202020204" pitchFamily="34" charset="0"/>
              <a:buChar char="•"/>
              <a:defRPr sz="2400" b="1" i="0" baseline="0">
                <a:solidFill>
                  <a:schemeClr val="tx2"/>
                </a:solidFill>
                <a:latin typeface="Open Sans" charset="0"/>
                <a:ea typeface="Open Sans" charset="0"/>
                <a:cs typeface="Open Sans" charset="0"/>
              </a:defRPr>
            </a:lvl1pPr>
            <a:lvl2pPr>
              <a:lnSpc>
                <a:spcPct val="100000"/>
              </a:lnSpc>
              <a:spcAft>
                <a:spcPts val="2000"/>
              </a:spcAft>
              <a:defRPr sz="2000" b="0" i="0" baseline="0">
                <a:solidFill>
                  <a:schemeClr val="tx2"/>
                </a:solidFill>
                <a:latin typeface="Open Sans" charset="0"/>
                <a:ea typeface="Open Sans" charset="0"/>
                <a:cs typeface="Open Sans" charset="0"/>
              </a:defRPr>
            </a:lvl2pPr>
            <a:lvl3pPr marL="1523962" indent="-304792">
              <a:lnSpc>
                <a:spcPct val="100000"/>
              </a:lnSpc>
              <a:spcAft>
                <a:spcPts val="2000"/>
              </a:spcAft>
              <a:buSzPct val="100000"/>
              <a:buFont typeface="Courier New" panose="02070309020205020404" pitchFamily="49" charset="0"/>
              <a:buChar char="o"/>
              <a:defRPr sz="1800" b="0" i="0" baseline="0">
                <a:solidFill>
                  <a:schemeClr val="tx2"/>
                </a:solidFill>
                <a:latin typeface="Open Sans" charset="0"/>
                <a:ea typeface="Open Sans" charset="0"/>
                <a:cs typeface="Open Sans" charset="0"/>
              </a:defRPr>
            </a:lvl3pPr>
            <a:lvl4pPr>
              <a:lnSpc>
                <a:spcPct val="100000"/>
              </a:lnSpc>
              <a:spcAft>
                <a:spcPts val="2000"/>
              </a:spcAft>
              <a:defRPr sz="1800" b="0" i="0" baseline="0">
                <a:solidFill>
                  <a:schemeClr val="tx2"/>
                </a:solidFill>
                <a:latin typeface="Open Sans" charset="0"/>
                <a:ea typeface="Open Sans" charset="0"/>
                <a:cs typeface="Open Sans" charset="0"/>
              </a:defRPr>
            </a:lvl4pPr>
            <a:lvl5pPr marL="2743131" indent="-304792">
              <a:lnSpc>
                <a:spcPct val="100000"/>
              </a:lnSpc>
              <a:spcAft>
                <a:spcPts val="2000"/>
              </a:spcAft>
              <a:buFont typeface="Lucida Grande"/>
              <a:buChar char="&gt;"/>
              <a:defRPr sz="1800" b="0"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2" name="Title 1"/>
          <p:cNvSpPr>
            <a:spLocks noGrp="1"/>
          </p:cNvSpPr>
          <p:nvPr>
            <p:ph type="title" hasCustomPrompt="1"/>
          </p:nvPr>
        </p:nvSpPr>
        <p:spPr>
          <a:xfrm>
            <a:off x="639559" y="136525"/>
            <a:ext cx="10912883" cy="1325033"/>
          </a:xfrm>
          <a:prstGeom prst="rect">
            <a:avLst/>
          </a:prstGeom>
        </p:spPr>
        <p:txBody>
          <a:bodyPr anchor="b"/>
          <a:lstStyle>
            <a:lvl1pPr algn="l">
              <a:defRPr sz="4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
        <p:nvSpPr>
          <p:cNvPr id="3" name="Footer Placeholder 2">
            <a:extLst>
              <a:ext uri="{FF2B5EF4-FFF2-40B4-BE49-F238E27FC236}">
                <a16:creationId xmlns:a16="http://schemas.microsoft.com/office/drawing/2014/main" id="{86726D14-A202-0C3E-3582-1D6917DEB67A}"/>
              </a:ext>
            </a:extLst>
          </p:cNvPr>
          <p:cNvSpPr>
            <a:spLocks noGrp="1"/>
          </p:cNvSpPr>
          <p:nvPr>
            <p:ph type="ftr" sz="quarter" idx="12"/>
          </p:nvPr>
        </p:nvSpPr>
        <p:spPr/>
        <p:txBody>
          <a:bodyPr/>
          <a:lstStyle/>
          <a:p>
            <a:endParaRPr lang="en-US"/>
          </a:p>
        </p:txBody>
      </p:sp>
      <p:sp>
        <p:nvSpPr>
          <p:cNvPr id="4" name="Slide Number Placeholder 3">
            <a:extLst>
              <a:ext uri="{FF2B5EF4-FFF2-40B4-BE49-F238E27FC236}">
                <a16:creationId xmlns:a16="http://schemas.microsoft.com/office/drawing/2014/main" id="{B5CF7D69-F449-5079-6870-5E759F6230A6}"/>
              </a:ext>
            </a:extLst>
          </p:cNvPr>
          <p:cNvSpPr>
            <a:spLocks noGrp="1"/>
          </p:cNvSpPr>
          <p:nvPr>
            <p:ph type="sldNum" sz="quarter" idx="13"/>
          </p:nvPr>
        </p:nvSpPr>
        <p:spPr>
          <a:xfrm>
            <a:off x="639559" y="6362699"/>
            <a:ext cx="2743200" cy="365125"/>
          </a:xfrm>
        </p:spPr>
        <p:txBody>
          <a:bodyPr/>
          <a:lstStyle/>
          <a:p>
            <a:fld id="{04AED599-1D0F-3E40-81CA-01C30F87847C}" type="slidenum">
              <a:rPr lang="en-US" smtClean="0"/>
              <a:pPr/>
              <a:t>‹#›</a:t>
            </a:fld>
            <a:endParaRPr lang="en-US"/>
          </a:p>
        </p:txBody>
      </p:sp>
    </p:spTree>
    <p:extLst>
      <p:ext uri="{BB962C8B-B14F-4D97-AF65-F5344CB8AC3E}">
        <p14:creationId xmlns:p14="http://schemas.microsoft.com/office/powerpoint/2010/main" val="4087499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732042" y="1461558"/>
            <a:ext cx="1471708" cy="128483"/>
          </a:xfrm>
          <a:prstGeom prst="rect">
            <a:avLst/>
          </a:prstGeom>
        </p:spPr>
      </p:pic>
      <p:sp>
        <p:nvSpPr>
          <p:cNvPr id="10" name="Chart Placeholder 11"/>
          <p:cNvSpPr>
            <a:spLocks noGrp="1"/>
          </p:cNvSpPr>
          <p:nvPr>
            <p:ph type="chart" sz="quarter" idx="12" hasCustomPrompt="1"/>
          </p:nvPr>
        </p:nvSpPr>
        <p:spPr>
          <a:xfrm>
            <a:off x="639559" y="1943517"/>
            <a:ext cx="10912883" cy="3948217"/>
          </a:xfrm>
          <a:prstGeom prst="rect">
            <a:avLst/>
          </a:prstGeom>
        </p:spPr>
        <p:txBody>
          <a:bodyPr>
            <a:normAutofit/>
          </a:bodyPr>
          <a:lstStyle>
            <a:lvl1pPr marL="0" indent="0">
              <a:buNone/>
              <a:defRPr sz="3200" b="0" i="1" baseline="0">
                <a:solidFill>
                  <a:schemeClr val="tx1"/>
                </a:solidFill>
                <a:latin typeface="Open Sans Light"/>
                <a:cs typeface="Open Sans Light"/>
              </a:defRPr>
            </a:lvl1pPr>
          </a:lstStyle>
          <a:p>
            <a:r>
              <a:rPr lang="en-US" dirty="0"/>
              <a:t>Graphics can go here – </a:t>
            </a:r>
            <a:br>
              <a:rPr lang="en-US" dirty="0"/>
            </a:br>
            <a:r>
              <a:rPr lang="en-US" dirty="0"/>
              <a:t>replace this box with your image or chart</a:t>
            </a:r>
          </a:p>
        </p:txBody>
      </p:sp>
      <p:sp>
        <p:nvSpPr>
          <p:cNvPr id="2" name="Title 1"/>
          <p:cNvSpPr>
            <a:spLocks noGrp="1"/>
          </p:cNvSpPr>
          <p:nvPr>
            <p:ph type="title" hasCustomPrompt="1"/>
          </p:nvPr>
        </p:nvSpPr>
        <p:spPr>
          <a:xfrm>
            <a:off x="647860" y="136525"/>
            <a:ext cx="10896280" cy="1325033"/>
          </a:xfrm>
          <a:prstGeom prst="rect">
            <a:avLst/>
          </a:prstGeom>
        </p:spPr>
        <p:txBody>
          <a:bodyPr anchor="b"/>
          <a:lstStyle>
            <a:lvl1pPr algn="l">
              <a:defRPr sz="4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
        <p:nvSpPr>
          <p:cNvPr id="3" name="Footer Placeholder 2">
            <a:extLst>
              <a:ext uri="{FF2B5EF4-FFF2-40B4-BE49-F238E27FC236}">
                <a16:creationId xmlns:a16="http://schemas.microsoft.com/office/drawing/2014/main" id="{6BEFC647-51C5-E736-E0CC-02C9BC958174}"/>
              </a:ext>
            </a:extLst>
          </p:cNvPr>
          <p:cNvSpPr>
            <a:spLocks noGrp="1"/>
          </p:cNvSpPr>
          <p:nvPr>
            <p:ph type="ftr" sz="quarter" idx="13"/>
          </p:nvPr>
        </p:nvSpPr>
        <p:spPr/>
        <p:txBody>
          <a:bodyPr/>
          <a:lstStyle/>
          <a:p>
            <a:endParaRPr lang="en-US"/>
          </a:p>
        </p:txBody>
      </p:sp>
      <p:sp>
        <p:nvSpPr>
          <p:cNvPr id="4" name="Slide Number Placeholder 3">
            <a:extLst>
              <a:ext uri="{FF2B5EF4-FFF2-40B4-BE49-F238E27FC236}">
                <a16:creationId xmlns:a16="http://schemas.microsoft.com/office/drawing/2014/main" id="{0FB03142-C342-4314-E5F6-C7D604720DFF}"/>
              </a:ext>
            </a:extLst>
          </p:cNvPr>
          <p:cNvSpPr>
            <a:spLocks noGrp="1"/>
          </p:cNvSpPr>
          <p:nvPr>
            <p:ph type="sldNum" sz="quarter" idx="14"/>
          </p:nvPr>
        </p:nvSpPr>
        <p:spPr>
          <a:xfrm>
            <a:off x="639559" y="6356349"/>
            <a:ext cx="2743200" cy="365125"/>
          </a:xfrm>
        </p:spPr>
        <p:txBody>
          <a:bodyPr/>
          <a:lstStyle/>
          <a:p>
            <a:fld id="{04AED599-1D0F-3E40-81CA-01C30F87847C}" type="slidenum">
              <a:rPr lang="en-US" smtClean="0"/>
              <a:pPr/>
              <a:t>‹#›</a:t>
            </a:fld>
            <a:endParaRPr lang="en-US"/>
          </a:p>
        </p:txBody>
      </p:sp>
    </p:spTree>
    <p:extLst>
      <p:ext uri="{BB962C8B-B14F-4D97-AF65-F5344CB8AC3E}">
        <p14:creationId xmlns:p14="http://schemas.microsoft.com/office/powerpoint/2010/main" val="13674898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9A0489-9218-14CB-664B-E15D17DD42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82000"/>
                  </a:schemeClr>
                </a:solidFill>
              </a:defRPr>
            </a:lvl1pPr>
          </a:lstStyle>
          <a:p>
            <a:endParaRPr lang="en-US"/>
          </a:p>
        </p:txBody>
      </p:sp>
      <p:sp>
        <p:nvSpPr>
          <p:cNvPr id="3" name="Slide Number Placeholder 2">
            <a:extLst>
              <a:ext uri="{FF2B5EF4-FFF2-40B4-BE49-F238E27FC236}">
                <a16:creationId xmlns:a16="http://schemas.microsoft.com/office/drawing/2014/main" id="{2671F718-5817-9E22-F54E-0106A6F58216}"/>
              </a:ext>
            </a:extLst>
          </p:cNvPr>
          <p:cNvSpPr>
            <a:spLocks noGrp="1"/>
          </p:cNvSpPr>
          <p:nvPr>
            <p:ph type="sldNum" sz="quarter" idx="4"/>
          </p:nvPr>
        </p:nvSpPr>
        <p:spPr>
          <a:xfrm>
            <a:off x="593273" y="6356349"/>
            <a:ext cx="2743200" cy="365125"/>
          </a:xfrm>
          <a:prstGeom prst="rect">
            <a:avLst/>
          </a:prstGeom>
        </p:spPr>
        <p:txBody>
          <a:bodyPr vert="horz" lIns="91440" tIns="45720" rIns="91440" bIns="45720" rtlCol="0" anchor="ctr"/>
          <a:lstStyle>
            <a:lvl1pPr algn="l">
              <a:defRPr sz="1600">
                <a:solidFill>
                  <a:schemeClr val="tx1">
                    <a:tint val="82000"/>
                  </a:schemeClr>
                </a:solidFill>
              </a:defRPr>
            </a:lvl1pPr>
          </a:lstStyle>
          <a:p>
            <a:fld id="{04AED599-1D0F-3E40-81CA-01C30F87847C}" type="slidenum">
              <a:rPr lang="en-US" smtClean="0"/>
              <a:pPr/>
              <a:t>‹#›</a:t>
            </a:fld>
            <a:endParaRPr lang="en-US"/>
          </a:p>
        </p:txBody>
      </p:sp>
    </p:spTree>
    <p:extLst>
      <p:ext uri="{BB962C8B-B14F-4D97-AF65-F5344CB8AC3E}">
        <p14:creationId xmlns:p14="http://schemas.microsoft.com/office/powerpoint/2010/main" val="3625794172"/>
      </p:ext>
    </p:extLst>
  </p:cSld>
  <p:clrMap bg1="lt1" tx1="dk1" bg2="lt2" tx2="dk2" accent1="accent1" accent2="accent2" accent3="accent3" accent4="accent4" accent5="accent5" accent6="accent6" hlink="hlink" folHlink="folHlink"/>
  <p:sldLayoutIdLst>
    <p:sldLayoutId id="2147483686" r:id="rId1"/>
    <p:sldLayoutId id="2147483708" r:id="rId2"/>
    <p:sldLayoutId id="2147483689" r:id="rId3"/>
    <p:sldLayoutId id="2147483690" r:id="rId4"/>
  </p:sldLayoutIdLst>
  <p:hf hdr="0" ft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github.com/AKKamath/InvariantBitPacking"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8DF89B-3485-AAC0-EDBC-24F7CE06998C}"/>
              </a:ext>
            </a:extLst>
          </p:cNvPr>
          <p:cNvSpPr>
            <a:spLocks noGrp="1"/>
          </p:cNvSpPr>
          <p:nvPr>
            <p:ph type="title"/>
          </p:nvPr>
        </p:nvSpPr>
        <p:spPr/>
        <p:txBody>
          <a:bodyPr anchor="b">
            <a:normAutofit fontScale="90000"/>
          </a:bodyPr>
          <a:lstStyle/>
          <a:p>
            <a:r>
              <a:rPr lang="en-US" dirty="0"/>
              <a:t>Reducing the GPU </a:t>
            </a:r>
            <a:br>
              <a:rPr lang="en-US" dirty="0"/>
            </a:br>
            <a:r>
              <a:rPr lang="en-US" dirty="0"/>
              <a:t>Memory Bottleneck with Lossless Compression for ML</a:t>
            </a:r>
            <a:endParaRPr lang="en-US" sz="6200" dirty="0"/>
          </a:p>
        </p:txBody>
      </p:sp>
      <p:sp>
        <p:nvSpPr>
          <p:cNvPr id="6" name="TextBox 5">
            <a:extLst>
              <a:ext uri="{FF2B5EF4-FFF2-40B4-BE49-F238E27FC236}">
                <a16:creationId xmlns:a16="http://schemas.microsoft.com/office/drawing/2014/main" id="{B9710FCE-5C7F-5CF7-CC11-C33C8B1FD2EA}"/>
              </a:ext>
            </a:extLst>
          </p:cNvPr>
          <p:cNvSpPr txBox="1"/>
          <p:nvPr/>
        </p:nvSpPr>
        <p:spPr>
          <a:xfrm>
            <a:off x="731399" y="4911634"/>
            <a:ext cx="8973867" cy="1200329"/>
          </a:xfrm>
          <a:prstGeom prst="rect">
            <a:avLst/>
          </a:prstGeom>
          <a:noFill/>
        </p:spPr>
        <p:txBody>
          <a:bodyPr wrap="none" rtlCol="0">
            <a:spAutoFit/>
          </a:bodyPr>
          <a:lstStyle/>
          <a:p>
            <a:r>
              <a:rPr lang="en-US" sz="2400" u="sng" dirty="0"/>
              <a:t>Aditya K Kamath</a:t>
            </a:r>
            <a:r>
              <a:rPr lang="en-US" sz="2400" baseline="30000" dirty="0"/>
              <a:t>^</a:t>
            </a:r>
            <a:r>
              <a:rPr lang="en-US" sz="2400" dirty="0"/>
              <a:t>, Arvind Krishnamurthy</a:t>
            </a:r>
            <a:r>
              <a:rPr lang="en-US" sz="2400" baseline="30000" dirty="0"/>
              <a:t>^</a:t>
            </a:r>
            <a:r>
              <a:rPr lang="en-US" sz="2400" dirty="0"/>
              <a:t>, Marco Canini</a:t>
            </a:r>
            <a:r>
              <a:rPr lang="en-US" sz="2400" baseline="30000" dirty="0"/>
              <a:t>*</a:t>
            </a:r>
            <a:r>
              <a:rPr lang="en-US" sz="2400" dirty="0"/>
              <a:t>, Simon Peter</a:t>
            </a:r>
            <a:r>
              <a:rPr lang="en-US" sz="2400" baseline="30000" dirty="0"/>
              <a:t>^</a:t>
            </a:r>
          </a:p>
          <a:p>
            <a:endParaRPr lang="en-US" baseline="30000" dirty="0"/>
          </a:p>
          <a:p>
            <a:r>
              <a:rPr lang="en-US" baseline="30000" dirty="0"/>
              <a:t>^</a:t>
            </a:r>
            <a:r>
              <a:rPr lang="en-US" dirty="0"/>
              <a:t>University of Washington</a:t>
            </a:r>
          </a:p>
          <a:p>
            <a:r>
              <a:rPr lang="en-US" baseline="30000" dirty="0"/>
              <a:t>*</a:t>
            </a:r>
            <a:r>
              <a:rPr lang="en-US" dirty="0"/>
              <a:t>KAUST</a:t>
            </a:r>
          </a:p>
        </p:txBody>
      </p:sp>
      <p:pic>
        <p:nvPicPr>
          <p:cNvPr id="1026" name="Picture 2" descr="Available">
            <a:extLst>
              <a:ext uri="{FF2B5EF4-FFF2-40B4-BE49-F238E27FC236}">
                <a16:creationId xmlns:a16="http://schemas.microsoft.com/office/drawing/2014/main" id="{5F56F5B4-2297-C981-1D0C-7236EA1349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3644" y="0"/>
            <a:ext cx="1011565" cy="100621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unctional">
            <a:extLst>
              <a:ext uri="{FF2B5EF4-FFF2-40B4-BE49-F238E27FC236}">
                <a16:creationId xmlns:a16="http://schemas.microsoft.com/office/drawing/2014/main" id="{7120F98F-1889-7333-036B-DCF8891C3E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99515" y="0"/>
            <a:ext cx="1011565" cy="10062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produced">
            <a:extLst>
              <a:ext uri="{FF2B5EF4-FFF2-40B4-BE49-F238E27FC236}">
                <a16:creationId xmlns:a16="http://schemas.microsoft.com/office/drawing/2014/main" id="{95E6D4DD-72CA-CC63-73CC-E48A032664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5386" y="0"/>
            <a:ext cx="1011565" cy="1006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593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1704A-77C2-EDA5-643F-36D1AB92895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D50C22D-6563-6D4F-6433-AF74C6985B50}"/>
              </a:ext>
            </a:extLst>
          </p:cNvPr>
          <p:cNvSpPr>
            <a:spLocks noGrp="1"/>
          </p:cNvSpPr>
          <p:nvPr>
            <p:ph type="body" sz="quarter" idx="11"/>
          </p:nvPr>
        </p:nvSpPr>
        <p:spPr/>
        <p:txBody>
          <a:bodyPr/>
          <a:lstStyle/>
          <a:p>
            <a:pPr marL="0" indent="0">
              <a:buNone/>
            </a:pPr>
            <a:r>
              <a:rPr lang="en-US" dirty="0"/>
              <a:t>Evaluated bit packing across 8 ML datasets</a:t>
            </a:r>
          </a:p>
          <a:p>
            <a:r>
              <a:rPr lang="en-US" dirty="0"/>
              <a:t>Finding: </a:t>
            </a:r>
            <a:r>
              <a:rPr lang="en-US" b="0" dirty="0"/>
              <a:t>classical bit packing struggles for ML data</a:t>
            </a:r>
          </a:p>
          <a:p>
            <a:pPr lvl="1"/>
            <a:r>
              <a:rPr lang="en-US" b="0" dirty="0"/>
              <a:t>Floating point data may not always have matching prefixes</a:t>
            </a:r>
          </a:p>
          <a:p>
            <a:r>
              <a:rPr lang="en-US" dirty="0"/>
              <a:t>But: </a:t>
            </a:r>
            <a:r>
              <a:rPr lang="en-US" b="0" dirty="0"/>
              <a:t>bit values repeat </a:t>
            </a:r>
            <a:r>
              <a:rPr lang="en-US" b="0" i="1" dirty="0"/>
              <a:t>across </a:t>
            </a:r>
            <a:r>
              <a:rPr lang="en-US" b="0" dirty="0"/>
              <a:t>most tensors (</a:t>
            </a:r>
            <a:r>
              <a:rPr lang="en-US" b="0" i="1" dirty="0"/>
              <a:t>invariant bits</a:t>
            </a:r>
            <a:r>
              <a:rPr lang="en-US" b="0" dirty="0"/>
              <a:t>)</a:t>
            </a:r>
          </a:p>
        </p:txBody>
      </p:sp>
      <p:sp>
        <p:nvSpPr>
          <p:cNvPr id="3" name="Title 2">
            <a:extLst>
              <a:ext uri="{FF2B5EF4-FFF2-40B4-BE49-F238E27FC236}">
                <a16:creationId xmlns:a16="http://schemas.microsoft.com/office/drawing/2014/main" id="{A3537701-9AD9-FA50-D3C8-1795E39835B1}"/>
              </a:ext>
            </a:extLst>
          </p:cNvPr>
          <p:cNvSpPr>
            <a:spLocks noGrp="1"/>
          </p:cNvSpPr>
          <p:nvPr>
            <p:ph type="title"/>
          </p:nvPr>
        </p:nvSpPr>
        <p:spPr/>
        <p:txBody>
          <a:bodyPr/>
          <a:lstStyle/>
          <a:p>
            <a:r>
              <a:rPr lang="en-US"/>
              <a:t>Bit packing is not enough for ML</a:t>
            </a:r>
            <a:endParaRPr lang="en-US" dirty="0"/>
          </a:p>
        </p:txBody>
      </p:sp>
      <p:sp>
        <p:nvSpPr>
          <p:cNvPr id="4" name="Slide Number Placeholder 3">
            <a:extLst>
              <a:ext uri="{FF2B5EF4-FFF2-40B4-BE49-F238E27FC236}">
                <a16:creationId xmlns:a16="http://schemas.microsoft.com/office/drawing/2014/main" id="{A0E190A2-A8F8-0AA2-F581-5CD30D64A1D5}"/>
              </a:ext>
            </a:extLst>
          </p:cNvPr>
          <p:cNvSpPr>
            <a:spLocks noGrp="1"/>
          </p:cNvSpPr>
          <p:nvPr>
            <p:ph type="sldNum" sz="quarter" idx="13"/>
          </p:nvPr>
        </p:nvSpPr>
        <p:spPr/>
        <p:txBody>
          <a:bodyPr/>
          <a:lstStyle/>
          <a:p>
            <a:fld id="{04AED599-1D0F-3E40-81CA-01C30F87847C}" type="slidenum">
              <a:rPr lang="en-US" smtClean="0"/>
              <a:pPr/>
              <a:t>10</a:t>
            </a:fld>
            <a:endParaRPr lang="en-US" dirty="0"/>
          </a:p>
        </p:txBody>
      </p:sp>
      <p:graphicFrame>
        <p:nvGraphicFramePr>
          <p:cNvPr id="9" name="Table 8">
            <a:extLst>
              <a:ext uri="{FF2B5EF4-FFF2-40B4-BE49-F238E27FC236}">
                <a16:creationId xmlns:a16="http://schemas.microsoft.com/office/drawing/2014/main" id="{FCD46335-0AA6-2675-77EE-22B899C9242A}"/>
              </a:ext>
            </a:extLst>
          </p:cNvPr>
          <p:cNvGraphicFramePr>
            <a:graphicFrameLocks noGrp="1"/>
          </p:cNvGraphicFramePr>
          <p:nvPr>
            <p:extLst>
              <p:ext uri="{D42A27DB-BD31-4B8C-83A1-F6EECF244321}">
                <p14:modId xmlns:p14="http://schemas.microsoft.com/office/powerpoint/2010/main" val="2927811949"/>
              </p:ext>
            </p:extLst>
          </p:nvPr>
        </p:nvGraphicFramePr>
        <p:xfrm>
          <a:off x="2844800" y="4615138"/>
          <a:ext cx="6502400" cy="137160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3471744045"/>
                    </a:ext>
                  </a:extLst>
                </a:gridCol>
                <a:gridCol w="1625600">
                  <a:extLst>
                    <a:ext uri="{9D8B030D-6E8A-4147-A177-3AD203B41FA5}">
                      <a16:colId xmlns:a16="http://schemas.microsoft.com/office/drawing/2014/main" val="1511941161"/>
                    </a:ext>
                  </a:extLst>
                </a:gridCol>
                <a:gridCol w="1625600">
                  <a:extLst>
                    <a:ext uri="{9D8B030D-6E8A-4147-A177-3AD203B41FA5}">
                      <a16:colId xmlns:a16="http://schemas.microsoft.com/office/drawing/2014/main" val="2495602420"/>
                    </a:ext>
                  </a:extLst>
                </a:gridCol>
                <a:gridCol w="1625600">
                  <a:extLst>
                    <a:ext uri="{9D8B030D-6E8A-4147-A177-3AD203B41FA5}">
                      <a16:colId xmlns:a16="http://schemas.microsoft.com/office/drawing/2014/main" val="3822197018"/>
                    </a:ext>
                  </a:extLst>
                </a:gridCol>
              </a:tblGrid>
              <a:tr h="370840">
                <a:tc>
                  <a:txBody>
                    <a:bodyPr/>
                    <a:lstStyle/>
                    <a:p>
                      <a:pPr algn="ctr"/>
                      <a:endParaRPr lang="en-US" dirty="0"/>
                    </a:p>
                  </a:txBody>
                  <a:tcPr anchor="ctr"/>
                </a:tc>
                <a:tc>
                  <a:txBody>
                    <a:bodyPr/>
                    <a:lstStyle/>
                    <a:p>
                      <a:pPr algn="ctr"/>
                      <a:r>
                        <a:rPr lang="en-US" dirty="0"/>
                        <a:t>GNN</a:t>
                      </a:r>
                    </a:p>
                  </a:txBody>
                  <a:tcPr/>
                </a:tc>
                <a:tc>
                  <a:txBody>
                    <a:bodyPr/>
                    <a:lstStyle/>
                    <a:p>
                      <a:pPr algn="ctr"/>
                      <a:r>
                        <a:rPr lang="en-US" dirty="0"/>
                        <a:t>DLRM</a:t>
                      </a:r>
                    </a:p>
                  </a:txBody>
                  <a:tcPr/>
                </a:tc>
                <a:tc>
                  <a:txBody>
                    <a:bodyPr/>
                    <a:lstStyle/>
                    <a:p>
                      <a:pPr algn="ctr"/>
                      <a:r>
                        <a:rPr lang="en-US" dirty="0"/>
                        <a:t>LLM</a:t>
                      </a:r>
                    </a:p>
                  </a:txBody>
                  <a:tcPr/>
                </a:tc>
                <a:extLst>
                  <a:ext uri="{0D108BD9-81ED-4DB2-BD59-A6C34878D82A}">
                    <a16:rowId xmlns:a16="http://schemas.microsoft.com/office/drawing/2014/main" val="1944493046"/>
                  </a:ext>
                </a:extLst>
              </a:tr>
              <a:tr h="370840">
                <a:tc>
                  <a:txBody>
                    <a:bodyPr/>
                    <a:lstStyle/>
                    <a:p>
                      <a:pPr algn="ctr"/>
                      <a:r>
                        <a:rPr lang="en-US" dirty="0"/>
                        <a:t>Bit pack %</a:t>
                      </a:r>
                    </a:p>
                  </a:txBody>
                  <a:tcPr anchor="ctr"/>
                </a:tc>
                <a:tc>
                  <a:txBody>
                    <a:bodyPr/>
                    <a:lstStyle/>
                    <a:p>
                      <a:pPr algn="ctr"/>
                      <a:r>
                        <a:rPr lang="en-US" dirty="0"/>
                        <a:t>0 - 76%</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472447645"/>
                  </a:ext>
                </a:extLst>
              </a:tr>
              <a:tr h="370840">
                <a:tc>
                  <a:txBody>
                    <a:bodyPr/>
                    <a:lstStyle/>
                    <a:p>
                      <a:pPr algn="ctr"/>
                      <a:r>
                        <a:rPr lang="en-US" dirty="0"/>
                        <a:t>Invariant %</a:t>
                      </a:r>
                    </a:p>
                  </a:txBody>
                  <a:tcPr/>
                </a:tc>
                <a:tc>
                  <a:txBody>
                    <a:bodyPr/>
                    <a:lstStyle/>
                    <a:p>
                      <a:pPr algn="ctr"/>
                      <a:r>
                        <a:rPr lang="en-US" dirty="0"/>
                        <a:t>13 – 99%</a:t>
                      </a:r>
                    </a:p>
                  </a:txBody>
                  <a:tcPr/>
                </a:tc>
                <a:tc>
                  <a:txBody>
                    <a:bodyPr/>
                    <a:lstStyle/>
                    <a:p>
                      <a:pPr algn="ctr"/>
                      <a:r>
                        <a:rPr lang="en-US" dirty="0"/>
                        <a:t>15%</a:t>
                      </a:r>
                    </a:p>
                  </a:txBody>
                  <a:tcPr/>
                </a:tc>
                <a:tc>
                  <a:txBody>
                    <a:bodyPr/>
                    <a:lstStyle/>
                    <a:p>
                      <a:pPr algn="ctr"/>
                      <a:r>
                        <a:rPr lang="en-US" dirty="0"/>
                        <a:t>5 – 12%</a:t>
                      </a:r>
                    </a:p>
                  </a:txBody>
                  <a:tcPr/>
                </a:tc>
                <a:extLst>
                  <a:ext uri="{0D108BD9-81ED-4DB2-BD59-A6C34878D82A}">
                    <a16:rowId xmlns:a16="http://schemas.microsoft.com/office/drawing/2014/main" val="3134247657"/>
                  </a:ext>
                </a:extLst>
              </a:tr>
            </a:tbl>
          </a:graphicData>
        </a:graphic>
      </p:graphicFrame>
    </p:spTree>
    <p:extLst>
      <p:ext uri="{BB962C8B-B14F-4D97-AF65-F5344CB8AC3E}">
        <p14:creationId xmlns:p14="http://schemas.microsoft.com/office/powerpoint/2010/main" val="220838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BFE6E-6B42-73E8-66FE-2E99BA5A8AA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CBEE40E-ACE0-7E6D-E65C-78B5EAC9B117}"/>
              </a:ext>
            </a:extLst>
          </p:cNvPr>
          <p:cNvSpPr/>
          <p:nvPr/>
        </p:nvSpPr>
        <p:spPr>
          <a:xfrm>
            <a:off x="5498619" y="2730008"/>
            <a:ext cx="874260" cy="2335946"/>
          </a:xfrm>
          <a:prstGeom prst="rect">
            <a:avLst/>
          </a:prstGeom>
          <a:solidFill>
            <a:srgbClr val="C00000">
              <a:alpha val="49020"/>
            </a:srgb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E255BD4-AD82-8925-74AE-AB3E56AF9D8F}"/>
              </a:ext>
            </a:extLst>
          </p:cNvPr>
          <p:cNvSpPr txBox="1"/>
          <p:nvPr/>
        </p:nvSpPr>
        <p:spPr>
          <a:xfrm>
            <a:off x="5130946" y="2650480"/>
            <a:ext cx="2803973" cy="2554545"/>
          </a:xfrm>
          <a:prstGeom prst="rect">
            <a:avLst/>
          </a:prstGeom>
          <a:noFill/>
        </p:spPr>
        <p:txBody>
          <a:bodyPr wrap="none" rtlCol="0">
            <a:spAutoFit/>
          </a:bodyPr>
          <a:lstStyle/>
          <a:p>
            <a:r>
              <a:rPr lang="en-US" sz="3200" b="1" dirty="0"/>
              <a:t>1 </a:t>
            </a:r>
            <a:r>
              <a:rPr lang="en-US" sz="3200" b="1" dirty="0">
                <a:solidFill>
                  <a:srgbClr val="C00000"/>
                </a:solidFill>
              </a:rPr>
              <a:t>0</a:t>
            </a:r>
            <a:r>
              <a:rPr lang="en-US" sz="3200" b="1" dirty="0"/>
              <a:t> </a:t>
            </a:r>
            <a:r>
              <a:rPr lang="en-US" sz="3200" b="1" dirty="0">
                <a:solidFill>
                  <a:srgbClr val="C00000"/>
                </a:solidFill>
              </a:rPr>
              <a:t>0</a:t>
            </a:r>
            <a:r>
              <a:rPr lang="en-US" sz="3200" b="1" dirty="0"/>
              <a:t> </a:t>
            </a:r>
            <a:r>
              <a:rPr lang="en-US" sz="3200" b="1" dirty="0">
                <a:solidFill>
                  <a:srgbClr val="C00000"/>
                </a:solidFill>
              </a:rPr>
              <a:t>0</a:t>
            </a:r>
            <a:r>
              <a:rPr lang="en-US" sz="3200" b="1" dirty="0"/>
              <a:t> 0 1 </a:t>
            </a:r>
            <a:r>
              <a:rPr lang="en-US" sz="3200" b="1" dirty="0">
                <a:solidFill>
                  <a:srgbClr val="C00000"/>
                </a:solidFill>
              </a:rPr>
              <a:t>1</a:t>
            </a:r>
            <a:r>
              <a:rPr lang="en-US" sz="3200" b="1" dirty="0"/>
              <a:t> </a:t>
            </a:r>
            <a:r>
              <a:rPr lang="en-US" sz="3200" b="1" dirty="0">
                <a:solidFill>
                  <a:srgbClr val="C00000"/>
                </a:solidFill>
              </a:rPr>
              <a:t>0</a:t>
            </a:r>
            <a:r>
              <a:rPr lang="en-US" sz="3200" b="1" dirty="0"/>
              <a:t> 1</a:t>
            </a:r>
          </a:p>
          <a:p>
            <a:r>
              <a:rPr lang="en-US" sz="3200" b="1" dirty="0"/>
              <a:t>0 </a:t>
            </a:r>
            <a:r>
              <a:rPr lang="en-US" sz="3200" b="1" dirty="0">
                <a:solidFill>
                  <a:srgbClr val="C00000"/>
                </a:solidFill>
              </a:rPr>
              <a:t>0</a:t>
            </a:r>
            <a:r>
              <a:rPr lang="en-US" sz="3200" b="1" dirty="0"/>
              <a:t> </a:t>
            </a:r>
            <a:r>
              <a:rPr lang="en-US" sz="3200" b="1" dirty="0">
                <a:solidFill>
                  <a:srgbClr val="C00000"/>
                </a:solidFill>
              </a:rPr>
              <a:t>0</a:t>
            </a:r>
            <a:r>
              <a:rPr lang="en-US" sz="3200" b="1" dirty="0"/>
              <a:t> </a:t>
            </a:r>
            <a:r>
              <a:rPr lang="en-US" sz="3200" b="1" dirty="0">
                <a:solidFill>
                  <a:srgbClr val="C00000"/>
                </a:solidFill>
              </a:rPr>
              <a:t>0</a:t>
            </a:r>
            <a:r>
              <a:rPr lang="en-US" sz="3200" b="1" dirty="0"/>
              <a:t> 1 1 </a:t>
            </a:r>
            <a:r>
              <a:rPr lang="en-US" sz="3200" b="1" dirty="0">
                <a:solidFill>
                  <a:srgbClr val="C00000"/>
                </a:solidFill>
              </a:rPr>
              <a:t>1</a:t>
            </a:r>
            <a:r>
              <a:rPr lang="en-US" sz="3200" b="1" dirty="0"/>
              <a:t> </a:t>
            </a:r>
            <a:r>
              <a:rPr lang="en-US" sz="3200" b="1" dirty="0">
                <a:solidFill>
                  <a:srgbClr val="C00000"/>
                </a:solidFill>
              </a:rPr>
              <a:t>0</a:t>
            </a:r>
            <a:r>
              <a:rPr lang="en-US" sz="3200" b="1" dirty="0"/>
              <a:t> 0</a:t>
            </a:r>
          </a:p>
          <a:p>
            <a:r>
              <a:rPr lang="en-US" sz="3200" b="1" dirty="0"/>
              <a:t>0 </a:t>
            </a:r>
            <a:r>
              <a:rPr lang="en-US" sz="3200" b="1" dirty="0">
                <a:solidFill>
                  <a:srgbClr val="C00000"/>
                </a:solidFill>
              </a:rPr>
              <a:t>0</a:t>
            </a:r>
            <a:r>
              <a:rPr lang="en-US" sz="3200" b="1" dirty="0"/>
              <a:t> </a:t>
            </a:r>
            <a:r>
              <a:rPr lang="en-US" sz="3200" b="1" dirty="0">
                <a:solidFill>
                  <a:srgbClr val="C00000"/>
                </a:solidFill>
              </a:rPr>
              <a:t>0</a:t>
            </a:r>
            <a:r>
              <a:rPr lang="en-US" sz="3200" b="1" dirty="0"/>
              <a:t> 1 1 0 </a:t>
            </a:r>
            <a:r>
              <a:rPr lang="en-US" sz="3200" b="1" dirty="0">
                <a:solidFill>
                  <a:srgbClr val="C00000"/>
                </a:solidFill>
              </a:rPr>
              <a:t>1</a:t>
            </a:r>
            <a:r>
              <a:rPr lang="en-US" sz="3200" b="1" dirty="0"/>
              <a:t> </a:t>
            </a:r>
            <a:r>
              <a:rPr lang="en-US" sz="3200" b="1" dirty="0">
                <a:solidFill>
                  <a:srgbClr val="C00000"/>
                </a:solidFill>
              </a:rPr>
              <a:t>0</a:t>
            </a:r>
            <a:r>
              <a:rPr lang="en-US" sz="3200" b="1" dirty="0"/>
              <a:t> 0</a:t>
            </a:r>
          </a:p>
          <a:p>
            <a:r>
              <a:rPr lang="en-US" sz="3200" b="1" dirty="0"/>
              <a:t>1 1 </a:t>
            </a:r>
            <a:r>
              <a:rPr lang="en-US" sz="3200" b="1" dirty="0">
                <a:solidFill>
                  <a:srgbClr val="C00000"/>
                </a:solidFill>
              </a:rPr>
              <a:t>0</a:t>
            </a:r>
            <a:r>
              <a:rPr lang="en-US" sz="3200" b="1" dirty="0"/>
              <a:t> </a:t>
            </a:r>
            <a:r>
              <a:rPr lang="en-US" sz="3200" b="1" dirty="0">
                <a:solidFill>
                  <a:srgbClr val="C00000"/>
                </a:solidFill>
              </a:rPr>
              <a:t>0</a:t>
            </a:r>
            <a:r>
              <a:rPr lang="en-US" sz="3200" b="1" dirty="0"/>
              <a:t> 0 0 </a:t>
            </a:r>
            <a:r>
              <a:rPr lang="en-US" sz="3200" b="1" dirty="0">
                <a:solidFill>
                  <a:srgbClr val="C00000"/>
                </a:solidFill>
              </a:rPr>
              <a:t>1</a:t>
            </a:r>
            <a:r>
              <a:rPr lang="en-US" sz="3200" b="1" dirty="0"/>
              <a:t> </a:t>
            </a:r>
            <a:r>
              <a:rPr lang="en-US" sz="3200" b="1" dirty="0">
                <a:solidFill>
                  <a:srgbClr val="C00000"/>
                </a:solidFill>
              </a:rPr>
              <a:t>0</a:t>
            </a:r>
            <a:r>
              <a:rPr lang="en-US" sz="3200" b="1" dirty="0"/>
              <a:t> 1</a:t>
            </a:r>
          </a:p>
          <a:p>
            <a:r>
              <a:rPr lang="en-US" sz="3200" b="1" dirty="0"/>
              <a:t>0 </a:t>
            </a:r>
            <a:r>
              <a:rPr lang="en-US" sz="3200" b="1" dirty="0">
                <a:solidFill>
                  <a:srgbClr val="C00000"/>
                </a:solidFill>
              </a:rPr>
              <a:t>0</a:t>
            </a:r>
            <a:r>
              <a:rPr lang="en-US" sz="3200" b="1" dirty="0"/>
              <a:t> 1 </a:t>
            </a:r>
            <a:r>
              <a:rPr lang="en-US" sz="3200" b="1" dirty="0">
                <a:solidFill>
                  <a:srgbClr val="C00000"/>
                </a:solidFill>
              </a:rPr>
              <a:t>0</a:t>
            </a:r>
            <a:r>
              <a:rPr lang="en-US" sz="3200" b="1" dirty="0"/>
              <a:t> 0 1 </a:t>
            </a:r>
            <a:r>
              <a:rPr lang="en-US" sz="3200" b="1" dirty="0">
                <a:solidFill>
                  <a:srgbClr val="C00000"/>
                </a:solidFill>
              </a:rPr>
              <a:t>1</a:t>
            </a:r>
            <a:r>
              <a:rPr lang="en-US" sz="3200" b="1" dirty="0"/>
              <a:t> </a:t>
            </a:r>
            <a:r>
              <a:rPr lang="en-US" sz="3200" b="1" dirty="0">
                <a:solidFill>
                  <a:srgbClr val="C00000"/>
                </a:solidFill>
              </a:rPr>
              <a:t>0</a:t>
            </a:r>
            <a:r>
              <a:rPr lang="en-US" sz="3200" b="1" dirty="0"/>
              <a:t> 0</a:t>
            </a:r>
          </a:p>
        </p:txBody>
      </p:sp>
      <p:sp>
        <p:nvSpPr>
          <p:cNvPr id="8" name="Rectangle 7">
            <a:extLst>
              <a:ext uri="{FF2B5EF4-FFF2-40B4-BE49-F238E27FC236}">
                <a16:creationId xmlns:a16="http://schemas.microsoft.com/office/drawing/2014/main" id="{0A0D47AD-CFE2-3417-3583-82AB1BADDA7C}"/>
              </a:ext>
            </a:extLst>
          </p:cNvPr>
          <p:cNvSpPr/>
          <p:nvPr/>
        </p:nvSpPr>
        <p:spPr>
          <a:xfrm>
            <a:off x="6997980" y="2750957"/>
            <a:ext cx="533605" cy="2335946"/>
          </a:xfrm>
          <a:prstGeom prst="rect">
            <a:avLst/>
          </a:prstGeom>
          <a:solidFill>
            <a:srgbClr val="C00000">
              <a:alpha val="49020"/>
            </a:srgb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8CEC490-7B2A-973A-0390-9801E1412053}"/>
              </a:ext>
            </a:extLst>
          </p:cNvPr>
          <p:cNvSpPr/>
          <p:nvPr/>
        </p:nvSpPr>
        <p:spPr>
          <a:xfrm>
            <a:off x="4317858" y="2759779"/>
            <a:ext cx="840501" cy="2335946"/>
          </a:xfrm>
          <a:prstGeom prst="rect">
            <a:avLst/>
          </a:prstGeom>
          <a:solidFill>
            <a:srgbClr val="C00000">
              <a:alpha val="49020"/>
            </a:srgb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B671AB0-9DC0-33D3-059F-F4FAFBF977A2}"/>
              </a:ext>
            </a:extLst>
          </p:cNvPr>
          <p:cNvSpPr>
            <a:spLocks noGrp="1"/>
          </p:cNvSpPr>
          <p:nvPr>
            <p:ph type="title"/>
          </p:nvPr>
        </p:nvSpPr>
        <p:spPr>
          <a:xfrm>
            <a:off x="647860" y="136525"/>
            <a:ext cx="10896280" cy="1325033"/>
          </a:xfrm>
        </p:spPr>
        <p:txBody>
          <a:bodyPr/>
          <a:lstStyle/>
          <a:p>
            <a:r>
              <a:rPr lang="en-US" dirty="0"/>
              <a:t>What are invariant bits?</a:t>
            </a:r>
          </a:p>
        </p:txBody>
      </p:sp>
      <p:sp>
        <p:nvSpPr>
          <p:cNvPr id="4" name="Slide Number Placeholder 3">
            <a:extLst>
              <a:ext uri="{FF2B5EF4-FFF2-40B4-BE49-F238E27FC236}">
                <a16:creationId xmlns:a16="http://schemas.microsoft.com/office/drawing/2014/main" id="{92D895BF-4969-9DD5-B167-8C82F9727C5C}"/>
              </a:ext>
            </a:extLst>
          </p:cNvPr>
          <p:cNvSpPr>
            <a:spLocks noGrp="1"/>
          </p:cNvSpPr>
          <p:nvPr>
            <p:ph type="sldNum" sz="quarter" idx="14"/>
          </p:nvPr>
        </p:nvSpPr>
        <p:spPr>
          <a:xfrm>
            <a:off x="639559" y="6356349"/>
            <a:ext cx="2743200" cy="365125"/>
          </a:xfrm>
        </p:spPr>
        <p:txBody>
          <a:bodyPr/>
          <a:lstStyle/>
          <a:p>
            <a:fld id="{04AED599-1D0F-3E40-81CA-01C30F87847C}" type="slidenum">
              <a:rPr lang="en-US" smtClean="0"/>
              <a:pPr/>
              <a:t>11</a:t>
            </a:fld>
            <a:endParaRPr lang="en-US"/>
          </a:p>
        </p:txBody>
      </p:sp>
      <p:sp>
        <p:nvSpPr>
          <p:cNvPr id="6" name="TextBox 5">
            <a:extLst>
              <a:ext uri="{FF2B5EF4-FFF2-40B4-BE49-F238E27FC236}">
                <a16:creationId xmlns:a16="http://schemas.microsoft.com/office/drawing/2014/main" id="{E71DE5FD-6BD9-DCCC-0D35-DEB4CA41D3D6}"/>
              </a:ext>
            </a:extLst>
          </p:cNvPr>
          <p:cNvSpPr txBox="1"/>
          <p:nvPr/>
        </p:nvSpPr>
        <p:spPr>
          <a:xfrm>
            <a:off x="4257081" y="2650480"/>
            <a:ext cx="995785" cy="2554545"/>
          </a:xfrm>
          <a:prstGeom prst="rect">
            <a:avLst/>
          </a:prstGeom>
          <a:noFill/>
        </p:spPr>
        <p:txBody>
          <a:bodyPr wrap="none" rtlCol="0">
            <a:spAutoFit/>
          </a:bodyPr>
          <a:lstStyle/>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p:txBody>
      </p:sp>
      <p:sp>
        <p:nvSpPr>
          <p:cNvPr id="49" name="TextBox 48">
            <a:extLst>
              <a:ext uri="{FF2B5EF4-FFF2-40B4-BE49-F238E27FC236}">
                <a16:creationId xmlns:a16="http://schemas.microsoft.com/office/drawing/2014/main" id="{7C6DB659-DEEF-0F84-9B9B-9D530405A3E2}"/>
              </a:ext>
            </a:extLst>
          </p:cNvPr>
          <p:cNvSpPr txBox="1"/>
          <p:nvPr/>
        </p:nvSpPr>
        <p:spPr>
          <a:xfrm>
            <a:off x="2269211" y="3167390"/>
            <a:ext cx="1306640" cy="523220"/>
          </a:xfrm>
          <a:prstGeom prst="rect">
            <a:avLst/>
          </a:prstGeom>
          <a:noFill/>
        </p:spPr>
        <p:txBody>
          <a:bodyPr wrap="none" rtlCol="0">
            <a:spAutoFit/>
          </a:bodyPr>
          <a:lstStyle/>
          <a:p>
            <a:r>
              <a:rPr lang="en-US" sz="2800" b="1" dirty="0"/>
              <a:t>Tensors</a:t>
            </a:r>
          </a:p>
        </p:txBody>
      </p:sp>
      <p:cxnSp>
        <p:nvCxnSpPr>
          <p:cNvPr id="50" name="Straight Arrow Connector 49">
            <a:extLst>
              <a:ext uri="{FF2B5EF4-FFF2-40B4-BE49-F238E27FC236}">
                <a16:creationId xmlns:a16="http://schemas.microsoft.com/office/drawing/2014/main" id="{B7347611-62BE-277F-B69D-4BE05F8F36EC}"/>
              </a:ext>
            </a:extLst>
          </p:cNvPr>
          <p:cNvCxnSpPr>
            <a:cxnSpLocks/>
            <a:stCxn id="49" idx="3"/>
          </p:cNvCxnSpPr>
          <p:nvPr/>
        </p:nvCxnSpPr>
        <p:spPr>
          <a:xfrm flipV="1">
            <a:off x="3575851" y="2955235"/>
            <a:ext cx="681230" cy="4737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D77B021A-0D7B-3B73-7811-51E1A04F8A80}"/>
              </a:ext>
            </a:extLst>
          </p:cNvPr>
          <p:cNvCxnSpPr>
            <a:cxnSpLocks/>
            <a:stCxn id="49" idx="3"/>
          </p:cNvCxnSpPr>
          <p:nvPr/>
        </p:nvCxnSpPr>
        <p:spPr>
          <a:xfrm>
            <a:off x="3575851" y="3429000"/>
            <a:ext cx="68123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C759937D-F288-69A2-C11D-D1F38415E0F7}"/>
              </a:ext>
            </a:extLst>
          </p:cNvPr>
          <p:cNvGrpSpPr/>
          <p:nvPr/>
        </p:nvGrpSpPr>
        <p:grpSpPr>
          <a:xfrm>
            <a:off x="5018982" y="1774713"/>
            <a:ext cx="2154037" cy="699778"/>
            <a:chOff x="4968508" y="1774713"/>
            <a:chExt cx="2154037" cy="699778"/>
          </a:xfrm>
        </p:grpSpPr>
        <p:sp>
          <p:nvSpPr>
            <p:cNvPr id="18" name="Rectangle 17">
              <a:extLst>
                <a:ext uri="{FF2B5EF4-FFF2-40B4-BE49-F238E27FC236}">
                  <a16:creationId xmlns:a16="http://schemas.microsoft.com/office/drawing/2014/main" id="{840E6904-F82E-1C8E-EE8D-114104090EE5}"/>
                </a:ext>
              </a:extLst>
            </p:cNvPr>
            <p:cNvSpPr/>
            <p:nvPr/>
          </p:nvSpPr>
          <p:spPr>
            <a:xfrm>
              <a:off x="4968508" y="2146492"/>
              <a:ext cx="239340" cy="25540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5543906-7AAB-4124-72B3-C3C898E81944}"/>
                </a:ext>
              </a:extLst>
            </p:cNvPr>
            <p:cNvSpPr/>
            <p:nvPr/>
          </p:nvSpPr>
          <p:spPr>
            <a:xfrm>
              <a:off x="4972985" y="1831678"/>
              <a:ext cx="239340" cy="255403"/>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1F3E86A-A0F7-4CC9-50F9-A57F8917681E}"/>
                </a:ext>
              </a:extLst>
            </p:cNvPr>
            <p:cNvSpPr txBox="1"/>
            <p:nvPr/>
          </p:nvSpPr>
          <p:spPr>
            <a:xfrm>
              <a:off x="5257344" y="1774713"/>
              <a:ext cx="1406411" cy="369332"/>
            </a:xfrm>
            <a:prstGeom prst="rect">
              <a:avLst/>
            </a:prstGeom>
            <a:noFill/>
          </p:spPr>
          <p:txBody>
            <a:bodyPr wrap="none" rtlCol="0">
              <a:spAutoFit/>
            </a:bodyPr>
            <a:lstStyle/>
            <a:p>
              <a:r>
                <a:rPr lang="en-US" dirty="0"/>
                <a:t>Invariant bits</a:t>
              </a:r>
            </a:p>
          </p:txBody>
        </p:sp>
        <p:sp>
          <p:nvSpPr>
            <p:cNvPr id="21" name="TextBox 20">
              <a:extLst>
                <a:ext uri="{FF2B5EF4-FFF2-40B4-BE49-F238E27FC236}">
                  <a16:creationId xmlns:a16="http://schemas.microsoft.com/office/drawing/2014/main" id="{C28974CA-A3AD-35A1-9D4B-066E79B2773D}"/>
                </a:ext>
              </a:extLst>
            </p:cNvPr>
            <p:cNvSpPr txBox="1"/>
            <p:nvPr/>
          </p:nvSpPr>
          <p:spPr>
            <a:xfrm>
              <a:off x="5252866" y="2105159"/>
              <a:ext cx="1869679" cy="369332"/>
            </a:xfrm>
            <a:prstGeom prst="rect">
              <a:avLst/>
            </a:prstGeom>
            <a:noFill/>
          </p:spPr>
          <p:txBody>
            <a:bodyPr wrap="none" rtlCol="0">
              <a:spAutoFit/>
            </a:bodyPr>
            <a:lstStyle/>
            <a:p>
              <a:r>
                <a:rPr lang="en-US" dirty="0"/>
                <a:t>Non-invariant bits</a:t>
              </a:r>
            </a:p>
          </p:txBody>
        </p:sp>
      </p:grpSp>
      <p:sp>
        <p:nvSpPr>
          <p:cNvPr id="26" name="TextBox 25">
            <a:extLst>
              <a:ext uri="{FF2B5EF4-FFF2-40B4-BE49-F238E27FC236}">
                <a16:creationId xmlns:a16="http://schemas.microsoft.com/office/drawing/2014/main" id="{C7ABB710-6889-146A-F217-0ADBB233DF16}"/>
              </a:ext>
            </a:extLst>
          </p:cNvPr>
          <p:cNvSpPr txBox="1"/>
          <p:nvPr/>
        </p:nvSpPr>
        <p:spPr>
          <a:xfrm>
            <a:off x="3787677" y="5305502"/>
            <a:ext cx="3630554" cy="1384995"/>
          </a:xfrm>
          <a:prstGeom prst="rect">
            <a:avLst/>
          </a:prstGeom>
          <a:noFill/>
        </p:spPr>
        <p:txBody>
          <a:bodyPr wrap="square" rtlCol="0">
            <a:spAutoFit/>
          </a:bodyPr>
          <a:lstStyle/>
          <a:p>
            <a:pPr algn="ctr"/>
            <a:r>
              <a:rPr lang="en-US" sz="2800" b="1" dirty="0"/>
              <a:t>Invariant bit positions</a:t>
            </a:r>
          </a:p>
          <a:p>
            <a:pPr algn="ctr"/>
            <a:r>
              <a:rPr lang="en-US" sz="2800" dirty="0"/>
              <a:t>80% of tensors’ bits have matching value</a:t>
            </a:r>
          </a:p>
        </p:txBody>
      </p:sp>
      <p:cxnSp>
        <p:nvCxnSpPr>
          <p:cNvPr id="27" name="Straight Arrow Connector 26">
            <a:extLst>
              <a:ext uri="{FF2B5EF4-FFF2-40B4-BE49-F238E27FC236}">
                <a16:creationId xmlns:a16="http://schemas.microsoft.com/office/drawing/2014/main" id="{7A562820-0BDA-95C6-6DB7-AFB053496013}"/>
              </a:ext>
            </a:extLst>
          </p:cNvPr>
          <p:cNvCxnSpPr>
            <a:cxnSpLocks/>
            <a:stCxn id="26" idx="0"/>
          </p:cNvCxnSpPr>
          <p:nvPr/>
        </p:nvCxnSpPr>
        <p:spPr>
          <a:xfrm flipV="1">
            <a:off x="5602954" y="5086903"/>
            <a:ext cx="368493" cy="2185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2B1FCFBC-5042-90C8-F8C0-E3EB9520F678}"/>
              </a:ext>
            </a:extLst>
          </p:cNvPr>
          <p:cNvCxnSpPr>
            <a:cxnSpLocks/>
            <a:stCxn id="26" idx="0"/>
          </p:cNvCxnSpPr>
          <p:nvPr/>
        </p:nvCxnSpPr>
        <p:spPr>
          <a:xfrm flipH="1" flipV="1">
            <a:off x="4835471" y="5095725"/>
            <a:ext cx="767483" cy="2097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3C94E505-CEF1-8D0D-4116-EA15BD2CC9A1}"/>
              </a:ext>
            </a:extLst>
          </p:cNvPr>
          <p:cNvCxnSpPr>
            <a:cxnSpLocks/>
            <a:stCxn id="26" idx="0"/>
          </p:cNvCxnSpPr>
          <p:nvPr/>
        </p:nvCxnSpPr>
        <p:spPr>
          <a:xfrm flipV="1">
            <a:off x="5602954" y="5086903"/>
            <a:ext cx="1696748" cy="2185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24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5" grpId="0" animBg="1"/>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54F162-1004-02E9-FA5D-69D9D280CBB8}"/>
              </a:ext>
            </a:extLst>
          </p:cNvPr>
          <p:cNvSpPr>
            <a:spLocks noGrp="1"/>
          </p:cNvSpPr>
          <p:nvPr>
            <p:ph type="body" sz="quarter" idx="11"/>
          </p:nvPr>
        </p:nvSpPr>
        <p:spPr>
          <a:xfrm>
            <a:off x="631258" y="1851732"/>
            <a:ext cx="10929485" cy="3154535"/>
          </a:xfrm>
        </p:spPr>
        <p:txBody>
          <a:bodyPr/>
          <a:lstStyle/>
          <a:p>
            <a:r>
              <a:rPr lang="en-US" b="0" dirty="0"/>
              <a:t>Identify invariant bits that exist across tensors</a:t>
            </a:r>
          </a:p>
          <a:p>
            <a:r>
              <a:rPr lang="en-US" b="0" dirty="0"/>
              <a:t>Eliminate them, packing the remaining bits into a smaller space</a:t>
            </a:r>
          </a:p>
          <a:p>
            <a:r>
              <a:rPr lang="en-US" b="0" dirty="0"/>
              <a:t>Keep small set of metadata in GPU memory (order of KBs)</a:t>
            </a:r>
          </a:p>
          <a:p>
            <a:r>
              <a:rPr lang="en-US" b="0" dirty="0"/>
              <a:t>Warp-parallel iterative decompression for improved parallelism</a:t>
            </a:r>
          </a:p>
        </p:txBody>
      </p:sp>
      <p:sp>
        <p:nvSpPr>
          <p:cNvPr id="3" name="Title 2">
            <a:extLst>
              <a:ext uri="{FF2B5EF4-FFF2-40B4-BE49-F238E27FC236}">
                <a16:creationId xmlns:a16="http://schemas.microsoft.com/office/drawing/2014/main" id="{05B79C25-78D6-F1D1-26E3-CACA6B443F77}"/>
              </a:ext>
            </a:extLst>
          </p:cNvPr>
          <p:cNvSpPr>
            <a:spLocks noGrp="1"/>
          </p:cNvSpPr>
          <p:nvPr>
            <p:ph type="title"/>
          </p:nvPr>
        </p:nvSpPr>
        <p:spPr>
          <a:xfrm>
            <a:off x="639559" y="136525"/>
            <a:ext cx="10912883" cy="1325033"/>
          </a:xfrm>
        </p:spPr>
        <p:txBody>
          <a:bodyPr/>
          <a:lstStyle/>
          <a:p>
            <a:r>
              <a:rPr lang="en-US" dirty="0"/>
              <a:t>Invariant Bit Packing (IBP)</a:t>
            </a:r>
          </a:p>
        </p:txBody>
      </p:sp>
      <p:sp>
        <p:nvSpPr>
          <p:cNvPr id="4" name="Slide Number Placeholder 3">
            <a:extLst>
              <a:ext uri="{FF2B5EF4-FFF2-40B4-BE49-F238E27FC236}">
                <a16:creationId xmlns:a16="http://schemas.microsoft.com/office/drawing/2014/main" id="{B1F32199-2599-88CB-A3AF-62541A9BAF55}"/>
              </a:ext>
            </a:extLst>
          </p:cNvPr>
          <p:cNvSpPr>
            <a:spLocks noGrp="1"/>
          </p:cNvSpPr>
          <p:nvPr>
            <p:ph type="sldNum" sz="quarter" idx="13"/>
          </p:nvPr>
        </p:nvSpPr>
        <p:spPr>
          <a:xfrm>
            <a:off x="639559" y="6362699"/>
            <a:ext cx="2743200" cy="365125"/>
          </a:xfrm>
        </p:spPr>
        <p:txBody>
          <a:bodyPr/>
          <a:lstStyle/>
          <a:p>
            <a:fld id="{04AED599-1D0F-3E40-81CA-01C30F87847C}" type="slidenum">
              <a:rPr lang="en-US" smtClean="0"/>
              <a:pPr/>
              <a:t>12</a:t>
            </a:fld>
            <a:endParaRPr lang="en-US"/>
          </a:p>
        </p:txBody>
      </p:sp>
    </p:spTree>
    <p:extLst>
      <p:ext uri="{BB962C8B-B14F-4D97-AF65-F5344CB8AC3E}">
        <p14:creationId xmlns:p14="http://schemas.microsoft.com/office/powerpoint/2010/main" val="2941009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8A1C5-93E5-4C67-0486-D1A3D1BC4E4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B206747-0663-E82F-50E8-417A5805F00A}"/>
              </a:ext>
            </a:extLst>
          </p:cNvPr>
          <p:cNvSpPr>
            <a:spLocks noGrp="1"/>
          </p:cNvSpPr>
          <p:nvPr>
            <p:ph type="title"/>
          </p:nvPr>
        </p:nvSpPr>
        <p:spPr>
          <a:xfrm>
            <a:off x="647860" y="136525"/>
            <a:ext cx="10896280" cy="1325033"/>
          </a:xfrm>
        </p:spPr>
        <p:txBody>
          <a:bodyPr/>
          <a:lstStyle/>
          <a:p>
            <a:r>
              <a:rPr lang="en-US" dirty="0"/>
              <a:t>IBP: Preprocessing</a:t>
            </a:r>
          </a:p>
        </p:txBody>
      </p:sp>
      <p:sp>
        <p:nvSpPr>
          <p:cNvPr id="4" name="Slide Number Placeholder 3">
            <a:extLst>
              <a:ext uri="{FF2B5EF4-FFF2-40B4-BE49-F238E27FC236}">
                <a16:creationId xmlns:a16="http://schemas.microsoft.com/office/drawing/2014/main" id="{F8C18B56-86DC-EB92-4392-4AE2542E8C89}"/>
              </a:ext>
            </a:extLst>
          </p:cNvPr>
          <p:cNvSpPr>
            <a:spLocks noGrp="1"/>
          </p:cNvSpPr>
          <p:nvPr>
            <p:ph type="sldNum" sz="quarter" idx="14"/>
          </p:nvPr>
        </p:nvSpPr>
        <p:spPr>
          <a:xfrm>
            <a:off x="639559" y="6356349"/>
            <a:ext cx="2743200" cy="365125"/>
          </a:xfrm>
        </p:spPr>
        <p:txBody>
          <a:bodyPr/>
          <a:lstStyle/>
          <a:p>
            <a:fld id="{04AED599-1D0F-3E40-81CA-01C30F87847C}" type="slidenum">
              <a:rPr lang="en-US" smtClean="0"/>
              <a:pPr/>
              <a:t>13</a:t>
            </a:fld>
            <a:endParaRPr lang="en-US"/>
          </a:p>
        </p:txBody>
      </p:sp>
      <p:sp>
        <p:nvSpPr>
          <p:cNvPr id="6" name="TextBox 5">
            <a:extLst>
              <a:ext uri="{FF2B5EF4-FFF2-40B4-BE49-F238E27FC236}">
                <a16:creationId xmlns:a16="http://schemas.microsoft.com/office/drawing/2014/main" id="{FBB6620F-4456-372D-D10C-669E2D7590AD}"/>
              </a:ext>
            </a:extLst>
          </p:cNvPr>
          <p:cNvSpPr txBox="1"/>
          <p:nvPr/>
        </p:nvSpPr>
        <p:spPr>
          <a:xfrm>
            <a:off x="4257081" y="2650480"/>
            <a:ext cx="995785" cy="2554545"/>
          </a:xfrm>
          <a:prstGeom prst="rect">
            <a:avLst/>
          </a:prstGeom>
          <a:noFill/>
        </p:spPr>
        <p:txBody>
          <a:bodyPr wrap="none" rtlCol="0">
            <a:spAutoFit/>
          </a:bodyPr>
          <a:lstStyle/>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p:txBody>
      </p:sp>
      <p:sp>
        <p:nvSpPr>
          <p:cNvPr id="7" name="TextBox 6">
            <a:extLst>
              <a:ext uri="{FF2B5EF4-FFF2-40B4-BE49-F238E27FC236}">
                <a16:creationId xmlns:a16="http://schemas.microsoft.com/office/drawing/2014/main" id="{6888F5CB-3A20-241F-C89C-32C4C229DC6B}"/>
              </a:ext>
            </a:extLst>
          </p:cNvPr>
          <p:cNvSpPr txBox="1"/>
          <p:nvPr/>
        </p:nvSpPr>
        <p:spPr>
          <a:xfrm>
            <a:off x="5130946" y="2650480"/>
            <a:ext cx="2803973" cy="2554545"/>
          </a:xfrm>
          <a:prstGeom prst="rect">
            <a:avLst/>
          </a:prstGeom>
          <a:noFill/>
        </p:spPr>
        <p:txBody>
          <a:bodyPr wrap="none" rtlCol="0">
            <a:spAutoFit/>
          </a:bodyPr>
          <a:lstStyle/>
          <a:p>
            <a:r>
              <a:rPr lang="en-US" sz="3200" b="1" dirty="0"/>
              <a:t>1 </a:t>
            </a:r>
            <a:r>
              <a:rPr lang="en-US" sz="3200" b="1" dirty="0">
                <a:solidFill>
                  <a:srgbClr val="C00000"/>
                </a:solidFill>
              </a:rPr>
              <a:t>0</a:t>
            </a:r>
            <a:r>
              <a:rPr lang="en-US" sz="3200" b="1" dirty="0"/>
              <a:t> </a:t>
            </a:r>
            <a:r>
              <a:rPr lang="en-US" sz="3200" b="1" dirty="0">
                <a:solidFill>
                  <a:srgbClr val="C00000"/>
                </a:solidFill>
              </a:rPr>
              <a:t>0</a:t>
            </a:r>
            <a:r>
              <a:rPr lang="en-US" sz="3200" b="1" dirty="0"/>
              <a:t> </a:t>
            </a:r>
            <a:r>
              <a:rPr lang="en-US" sz="3200" b="1" dirty="0">
                <a:solidFill>
                  <a:srgbClr val="C00000"/>
                </a:solidFill>
              </a:rPr>
              <a:t>0</a:t>
            </a:r>
            <a:r>
              <a:rPr lang="en-US" sz="3200" b="1" dirty="0"/>
              <a:t> 0 1 </a:t>
            </a:r>
            <a:r>
              <a:rPr lang="en-US" sz="3200" b="1" dirty="0">
                <a:solidFill>
                  <a:srgbClr val="C00000"/>
                </a:solidFill>
              </a:rPr>
              <a:t>1</a:t>
            </a:r>
            <a:r>
              <a:rPr lang="en-US" sz="3200" b="1" dirty="0"/>
              <a:t> </a:t>
            </a:r>
            <a:r>
              <a:rPr lang="en-US" sz="3200" b="1" dirty="0">
                <a:solidFill>
                  <a:srgbClr val="C00000"/>
                </a:solidFill>
              </a:rPr>
              <a:t>0</a:t>
            </a:r>
            <a:r>
              <a:rPr lang="en-US" sz="3200" b="1" dirty="0"/>
              <a:t> 1</a:t>
            </a:r>
          </a:p>
          <a:p>
            <a:r>
              <a:rPr lang="en-US" sz="3200" b="1" dirty="0"/>
              <a:t>0 </a:t>
            </a:r>
            <a:r>
              <a:rPr lang="en-US" sz="3200" b="1" dirty="0">
                <a:solidFill>
                  <a:srgbClr val="C00000"/>
                </a:solidFill>
              </a:rPr>
              <a:t>0</a:t>
            </a:r>
            <a:r>
              <a:rPr lang="en-US" sz="3200" b="1" dirty="0"/>
              <a:t> </a:t>
            </a:r>
            <a:r>
              <a:rPr lang="en-US" sz="3200" b="1" dirty="0">
                <a:solidFill>
                  <a:srgbClr val="C00000"/>
                </a:solidFill>
              </a:rPr>
              <a:t>0</a:t>
            </a:r>
            <a:r>
              <a:rPr lang="en-US" sz="3200" b="1" dirty="0"/>
              <a:t> </a:t>
            </a:r>
            <a:r>
              <a:rPr lang="en-US" sz="3200" b="1" dirty="0">
                <a:solidFill>
                  <a:srgbClr val="C00000"/>
                </a:solidFill>
              </a:rPr>
              <a:t>0</a:t>
            </a:r>
            <a:r>
              <a:rPr lang="en-US" sz="3200" b="1" dirty="0"/>
              <a:t> 1 1 </a:t>
            </a:r>
            <a:r>
              <a:rPr lang="en-US" sz="3200" b="1" dirty="0">
                <a:solidFill>
                  <a:srgbClr val="C00000"/>
                </a:solidFill>
              </a:rPr>
              <a:t>1</a:t>
            </a:r>
            <a:r>
              <a:rPr lang="en-US" sz="3200" b="1" dirty="0"/>
              <a:t> </a:t>
            </a:r>
            <a:r>
              <a:rPr lang="en-US" sz="3200" b="1" dirty="0">
                <a:solidFill>
                  <a:srgbClr val="C00000"/>
                </a:solidFill>
              </a:rPr>
              <a:t>0</a:t>
            </a:r>
            <a:r>
              <a:rPr lang="en-US" sz="3200" b="1" dirty="0"/>
              <a:t> 0</a:t>
            </a:r>
          </a:p>
          <a:p>
            <a:r>
              <a:rPr lang="en-US" sz="3200" b="1" dirty="0"/>
              <a:t>0 </a:t>
            </a:r>
            <a:r>
              <a:rPr lang="en-US" sz="3200" b="1" dirty="0">
                <a:solidFill>
                  <a:srgbClr val="C00000"/>
                </a:solidFill>
              </a:rPr>
              <a:t>0</a:t>
            </a:r>
            <a:r>
              <a:rPr lang="en-US" sz="3200" b="1" dirty="0"/>
              <a:t> </a:t>
            </a:r>
            <a:r>
              <a:rPr lang="en-US" sz="3200" b="1" dirty="0">
                <a:solidFill>
                  <a:srgbClr val="C00000"/>
                </a:solidFill>
              </a:rPr>
              <a:t>0</a:t>
            </a:r>
            <a:r>
              <a:rPr lang="en-US" sz="3200" b="1" dirty="0"/>
              <a:t> 1 1 0 </a:t>
            </a:r>
            <a:r>
              <a:rPr lang="en-US" sz="3200" b="1" dirty="0">
                <a:solidFill>
                  <a:srgbClr val="C00000"/>
                </a:solidFill>
              </a:rPr>
              <a:t>1</a:t>
            </a:r>
            <a:r>
              <a:rPr lang="en-US" sz="3200" b="1" dirty="0"/>
              <a:t> </a:t>
            </a:r>
            <a:r>
              <a:rPr lang="en-US" sz="3200" b="1" dirty="0">
                <a:solidFill>
                  <a:srgbClr val="C00000"/>
                </a:solidFill>
              </a:rPr>
              <a:t>0</a:t>
            </a:r>
            <a:r>
              <a:rPr lang="en-US" sz="3200" b="1" dirty="0"/>
              <a:t> 0</a:t>
            </a:r>
          </a:p>
          <a:p>
            <a:r>
              <a:rPr lang="en-US" sz="3200" b="1" dirty="0"/>
              <a:t>1 1 </a:t>
            </a:r>
            <a:r>
              <a:rPr lang="en-US" sz="3200" b="1" dirty="0">
                <a:solidFill>
                  <a:srgbClr val="C00000"/>
                </a:solidFill>
              </a:rPr>
              <a:t>0</a:t>
            </a:r>
            <a:r>
              <a:rPr lang="en-US" sz="3200" b="1" dirty="0"/>
              <a:t> </a:t>
            </a:r>
            <a:r>
              <a:rPr lang="en-US" sz="3200" b="1" dirty="0">
                <a:solidFill>
                  <a:srgbClr val="C00000"/>
                </a:solidFill>
              </a:rPr>
              <a:t>0</a:t>
            </a:r>
            <a:r>
              <a:rPr lang="en-US" sz="3200" b="1" dirty="0"/>
              <a:t> 0 0 </a:t>
            </a:r>
            <a:r>
              <a:rPr lang="en-US" sz="3200" b="1" dirty="0">
                <a:solidFill>
                  <a:srgbClr val="C00000"/>
                </a:solidFill>
              </a:rPr>
              <a:t>1</a:t>
            </a:r>
            <a:r>
              <a:rPr lang="en-US" sz="3200" b="1" dirty="0"/>
              <a:t> </a:t>
            </a:r>
            <a:r>
              <a:rPr lang="en-US" sz="3200" b="1" dirty="0">
                <a:solidFill>
                  <a:srgbClr val="C00000"/>
                </a:solidFill>
              </a:rPr>
              <a:t>0</a:t>
            </a:r>
            <a:r>
              <a:rPr lang="en-US" sz="3200" b="1" dirty="0"/>
              <a:t> 1</a:t>
            </a:r>
          </a:p>
          <a:p>
            <a:r>
              <a:rPr lang="en-US" sz="3200" b="1" dirty="0"/>
              <a:t>0 </a:t>
            </a:r>
            <a:r>
              <a:rPr lang="en-US" sz="3200" b="1" dirty="0">
                <a:solidFill>
                  <a:srgbClr val="C00000"/>
                </a:solidFill>
              </a:rPr>
              <a:t>0</a:t>
            </a:r>
            <a:r>
              <a:rPr lang="en-US" sz="3200" b="1" dirty="0"/>
              <a:t> 1 </a:t>
            </a:r>
            <a:r>
              <a:rPr lang="en-US" sz="3200" b="1" dirty="0">
                <a:solidFill>
                  <a:srgbClr val="C00000"/>
                </a:solidFill>
              </a:rPr>
              <a:t>0</a:t>
            </a:r>
            <a:r>
              <a:rPr lang="en-US" sz="3200" b="1" dirty="0"/>
              <a:t> 0 1 </a:t>
            </a:r>
            <a:r>
              <a:rPr lang="en-US" sz="3200" b="1" dirty="0">
                <a:solidFill>
                  <a:srgbClr val="C00000"/>
                </a:solidFill>
              </a:rPr>
              <a:t>1</a:t>
            </a:r>
            <a:r>
              <a:rPr lang="en-US" sz="3200" b="1" dirty="0"/>
              <a:t> </a:t>
            </a:r>
            <a:r>
              <a:rPr lang="en-US" sz="3200" b="1" dirty="0">
                <a:solidFill>
                  <a:srgbClr val="C00000"/>
                </a:solidFill>
              </a:rPr>
              <a:t>0</a:t>
            </a:r>
            <a:r>
              <a:rPr lang="en-US" sz="3200" b="1" dirty="0"/>
              <a:t> 0</a:t>
            </a:r>
          </a:p>
        </p:txBody>
      </p:sp>
      <p:sp>
        <p:nvSpPr>
          <p:cNvPr id="2" name="TextBox 1">
            <a:extLst>
              <a:ext uri="{FF2B5EF4-FFF2-40B4-BE49-F238E27FC236}">
                <a16:creationId xmlns:a16="http://schemas.microsoft.com/office/drawing/2014/main" id="{07CF3DA6-5C14-5A44-5D43-0032621668B6}"/>
              </a:ext>
            </a:extLst>
          </p:cNvPr>
          <p:cNvSpPr txBox="1"/>
          <p:nvPr/>
        </p:nvSpPr>
        <p:spPr>
          <a:xfrm>
            <a:off x="3166049" y="5212314"/>
            <a:ext cx="1106393" cy="584775"/>
          </a:xfrm>
          <a:prstGeom prst="rect">
            <a:avLst/>
          </a:prstGeom>
          <a:noFill/>
        </p:spPr>
        <p:txBody>
          <a:bodyPr wrap="none" rtlCol="0">
            <a:spAutoFit/>
          </a:bodyPr>
          <a:lstStyle/>
          <a:p>
            <a:r>
              <a:rPr lang="en-US" sz="3200" b="1" dirty="0"/>
              <a:t>Mask</a:t>
            </a:r>
          </a:p>
        </p:txBody>
      </p:sp>
      <p:sp>
        <p:nvSpPr>
          <p:cNvPr id="5" name="TextBox 4">
            <a:extLst>
              <a:ext uri="{FF2B5EF4-FFF2-40B4-BE49-F238E27FC236}">
                <a16:creationId xmlns:a16="http://schemas.microsoft.com/office/drawing/2014/main" id="{8FE3BE25-798B-A019-6098-5FF1C712BF19}"/>
              </a:ext>
            </a:extLst>
          </p:cNvPr>
          <p:cNvSpPr txBox="1"/>
          <p:nvPr/>
        </p:nvSpPr>
        <p:spPr>
          <a:xfrm>
            <a:off x="3163898" y="5695649"/>
            <a:ext cx="1150058" cy="584775"/>
          </a:xfrm>
          <a:prstGeom prst="rect">
            <a:avLst/>
          </a:prstGeom>
          <a:noFill/>
        </p:spPr>
        <p:txBody>
          <a:bodyPr wrap="none" rtlCol="0">
            <a:spAutoFit/>
          </a:bodyPr>
          <a:lstStyle/>
          <a:p>
            <a:r>
              <a:rPr lang="en-US" sz="3200" b="1" dirty="0" err="1"/>
              <a:t>Bitval</a:t>
            </a:r>
            <a:endParaRPr lang="en-US" sz="3200" b="1" dirty="0"/>
          </a:p>
        </p:txBody>
      </p:sp>
      <p:cxnSp>
        <p:nvCxnSpPr>
          <p:cNvPr id="14" name="Straight Arrow Connector 13">
            <a:extLst>
              <a:ext uri="{FF2B5EF4-FFF2-40B4-BE49-F238E27FC236}">
                <a16:creationId xmlns:a16="http://schemas.microsoft.com/office/drawing/2014/main" id="{42477580-4846-BF7E-1D5E-E85795E1CA31}"/>
              </a:ext>
            </a:extLst>
          </p:cNvPr>
          <p:cNvCxnSpPr/>
          <p:nvPr/>
        </p:nvCxnSpPr>
        <p:spPr>
          <a:xfrm>
            <a:off x="4201927" y="2826327"/>
            <a:ext cx="0" cy="22444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4639D96D-D86F-4B8A-7F66-1701083F00C3}"/>
              </a:ext>
            </a:extLst>
          </p:cNvPr>
          <p:cNvSpPr txBox="1"/>
          <p:nvPr/>
        </p:nvSpPr>
        <p:spPr>
          <a:xfrm>
            <a:off x="4257081" y="5695650"/>
            <a:ext cx="3695242" cy="584775"/>
          </a:xfrm>
          <a:prstGeom prst="rect">
            <a:avLst/>
          </a:prstGeom>
          <a:noFill/>
        </p:spPr>
        <p:txBody>
          <a:bodyPr wrap="none" rtlCol="0">
            <a:spAutoFit/>
          </a:bodyPr>
          <a:lstStyle/>
          <a:p>
            <a:r>
              <a:rPr lang="en-US" sz="3200" b="1" dirty="0">
                <a:solidFill>
                  <a:srgbClr val="C00000"/>
                </a:solidFill>
              </a:rPr>
              <a:t>0 0 0 </a:t>
            </a:r>
            <a:r>
              <a:rPr lang="en-US" sz="3200" b="1" dirty="0"/>
              <a:t>*</a:t>
            </a:r>
            <a:r>
              <a:rPr lang="en-US" sz="3200" b="1" dirty="0">
                <a:solidFill>
                  <a:srgbClr val="C00000"/>
                </a:solidFill>
              </a:rPr>
              <a:t> 0 0 0 </a:t>
            </a:r>
            <a:r>
              <a:rPr lang="en-US" sz="3200" b="1" dirty="0"/>
              <a:t>* *</a:t>
            </a:r>
            <a:r>
              <a:rPr lang="en-US" sz="3200" b="1" dirty="0">
                <a:solidFill>
                  <a:srgbClr val="C00000"/>
                </a:solidFill>
              </a:rPr>
              <a:t> 1 0 </a:t>
            </a:r>
            <a:r>
              <a:rPr lang="en-US" sz="3200" b="1" dirty="0"/>
              <a:t>*</a:t>
            </a:r>
          </a:p>
        </p:txBody>
      </p:sp>
      <p:sp>
        <p:nvSpPr>
          <p:cNvPr id="17" name="TextBox 16">
            <a:extLst>
              <a:ext uri="{FF2B5EF4-FFF2-40B4-BE49-F238E27FC236}">
                <a16:creationId xmlns:a16="http://schemas.microsoft.com/office/drawing/2014/main" id="{45146EFA-2F87-6902-0963-CBBDFC1434F4}"/>
              </a:ext>
            </a:extLst>
          </p:cNvPr>
          <p:cNvSpPr txBox="1"/>
          <p:nvPr/>
        </p:nvSpPr>
        <p:spPr>
          <a:xfrm>
            <a:off x="4257081" y="5222834"/>
            <a:ext cx="3708066" cy="584775"/>
          </a:xfrm>
          <a:prstGeom prst="rect">
            <a:avLst/>
          </a:prstGeom>
          <a:noFill/>
        </p:spPr>
        <p:txBody>
          <a:bodyPr wrap="none" rtlCol="0">
            <a:spAutoFit/>
          </a:bodyPr>
          <a:lstStyle/>
          <a:p>
            <a:r>
              <a:rPr lang="en-US" sz="3200" b="1" dirty="0">
                <a:solidFill>
                  <a:srgbClr val="C00000"/>
                </a:solidFill>
              </a:rPr>
              <a:t>1 1 1 </a:t>
            </a:r>
            <a:r>
              <a:rPr lang="en-US" sz="3200" b="1" dirty="0"/>
              <a:t>0 </a:t>
            </a:r>
            <a:r>
              <a:rPr lang="en-US" sz="3200" b="1" dirty="0">
                <a:solidFill>
                  <a:srgbClr val="C00000"/>
                </a:solidFill>
              </a:rPr>
              <a:t>1 1 1 </a:t>
            </a:r>
            <a:r>
              <a:rPr lang="en-US" sz="3200" b="1" dirty="0"/>
              <a:t>0 0 </a:t>
            </a:r>
            <a:r>
              <a:rPr lang="en-US" sz="3200" b="1" dirty="0">
                <a:solidFill>
                  <a:srgbClr val="C00000"/>
                </a:solidFill>
              </a:rPr>
              <a:t>1 1</a:t>
            </a:r>
            <a:r>
              <a:rPr lang="en-US" sz="3200" b="1" dirty="0"/>
              <a:t> 0</a:t>
            </a:r>
          </a:p>
        </p:txBody>
      </p:sp>
      <p:sp>
        <p:nvSpPr>
          <p:cNvPr id="49" name="TextBox 48">
            <a:extLst>
              <a:ext uri="{FF2B5EF4-FFF2-40B4-BE49-F238E27FC236}">
                <a16:creationId xmlns:a16="http://schemas.microsoft.com/office/drawing/2014/main" id="{8622192A-7D2D-DFE8-92B4-A579362BE6A8}"/>
              </a:ext>
            </a:extLst>
          </p:cNvPr>
          <p:cNvSpPr txBox="1"/>
          <p:nvPr/>
        </p:nvSpPr>
        <p:spPr>
          <a:xfrm>
            <a:off x="2269211" y="3167390"/>
            <a:ext cx="1306640" cy="523220"/>
          </a:xfrm>
          <a:prstGeom prst="rect">
            <a:avLst/>
          </a:prstGeom>
          <a:noFill/>
        </p:spPr>
        <p:txBody>
          <a:bodyPr wrap="none" rtlCol="0">
            <a:spAutoFit/>
          </a:bodyPr>
          <a:lstStyle/>
          <a:p>
            <a:r>
              <a:rPr lang="en-US" sz="2800" b="1" dirty="0"/>
              <a:t>Tensors</a:t>
            </a:r>
          </a:p>
        </p:txBody>
      </p:sp>
      <p:cxnSp>
        <p:nvCxnSpPr>
          <p:cNvPr id="50" name="Straight Arrow Connector 49">
            <a:extLst>
              <a:ext uri="{FF2B5EF4-FFF2-40B4-BE49-F238E27FC236}">
                <a16:creationId xmlns:a16="http://schemas.microsoft.com/office/drawing/2014/main" id="{0CD36576-E03A-E13B-0C72-F16A4FA72165}"/>
              </a:ext>
            </a:extLst>
          </p:cNvPr>
          <p:cNvCxnSpPr>
            <a:cxnSpLocks/>
            <a:stCxn id="49" idx="3"/>
          </p:cNvCxnSpPr>
          <p:nvPr/>
        </p:nvCxnSpPr>
        <p:spPr>
          <a:xfrm flipV="1">
            <a:off x="3575851" y="2955235"/>
            <a:ext cx="681230" cy="4737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35257C1B-5453-D4B1-0E06-581DF1517B64}"/>
              </a:ext>
            </a:extLst>
          </p:cNvPr>
          <p:cNvCxnSpPr>
            <a:cxnSpLocks/>
            <a:stCxn id="49" idx="3"/>
          </p:cNvCxnSpPr>
          <p:nvPr/>
        </p:nvCxnSpPr>
        <p:spPr>
          <a:xfrm>
            <a:off x="3575851" y="3429000"/>
            <a:ext cx="68123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Rounded Rectangle 8">
            <a:extLst>
              <a:ext uri="{FF2B5EF4-FFF2-40B4-BE49-F238E27FC236}">
                <a16:creationId xmlns:a16="http://schemas.microsoft.com/office/drawing/2014/main" id="{05770DBA-C90D-2D6F-DCAD-C91654FEDAA7}"/>
              </a:ext>
            </a:extLst>
          </p:cNvPr>
          <p:cNvSpPr/>
          <p:nvPr/>
        </p:nvSpPr>
        <p:spPr>
          <a:xfrm>
            <a:off x="3162337" y="5205949"/>
            <a:ext cx="4772577" cy="1031478"/>
          </a:xfrm>
          <a:prstGeom prst="roundRect">
            <a:avLst/>
          </a:prstGeom>
          <a:noFill/>
          <a:ln w="5715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DF5E6CA-B7EF-1DF5-8447-0AAF0EF758B1}"/>
              </a:ext>
            </a:extLst>
          </p:cNvPr>
          <p:cNvSpPr txBox="1"/>
          <p:nvPr/>
        </p:nvSpPr>
        <p:spPr>
          <a:xfrm>
            <a:off x="3780166" y="6258960"/>
            <a:ext cx="3536918" cy="523220"/>
          </a:xfrm>
          <a:prstGeom prst="rect">
            <a:avLst/>
          </a:prstGeom>
          <a:noFill/>
        </p:spPr>
        <p:txBody>
          <a:bodyPr wrap="square" rtlCol="0">
            <a:spAutoFit/>
          </a:bodyPr>
          <a:lstStyle/>
          <a:p>
            <a:pPr algn="ctr"/>
            <a:r>
              <a:rPr lang="en-US" sz="2800" b="1" dirty="0"/>
              <a:t>IBP metadata (In GPU)</a:t>
            </a:r>
          </a:p>
        </p:txBody>
      </p:sp>
      <p:grpSp>
        <p:nvGrpSpPr>
          <p:cNvPr id="15" name="Group 14">
            <a:extLst>
              <a:ext uri="{FF2B5EF4-FFF2-40B4-BE49-F238E27FC236}">
                <a16:creationId xmlns:a16="http://schemas.microsoft.com/office/drawing/2014/main" id="{A1C3D7D8-5B72-956F-E032-01F952075880}"/>
              </a:ext>
            </a:extLst>
          </p:cNvPr>
          <p:cNvGrpSpPr/>
          <p:nvPr/>
        </p:nvGrpSpPr>
        <p:grpSpPr>
          <a:xfrm>
            <a:off x="5018982" y="1774713"/>
            <a:ext cx="2154037" cy="699778"/>
            <a:chOff x="4968508" y="1774713"/>
            <a:chExt cx="2154037" cy="699778"/>
          </a:xfrm>
        </p:grpSpPr>
        <p:sp>
          <p:nvSpPr>
            <p:cNvPr id="18" name="Rectangle 17">
              <a:extLst>
                <a:ext uri="{FF2B5EF4-FFF2-40B4-BE49-F238E27FC236}">
                  <a16:creationId xmlns:a16="http://schemas.microsoft.com/office/drawing/2014/main" id="{CF9071F4-BD68-C212-B6F1-B62AF72A47F3}"/>
                </a:ext>
              </a:extLst>
            </p:cNvPr>
            <p:cNvSpPr/>
            <p:nvPr/>
          </p:nvSpPr>
          <p:spPr>
            <a:xfrm>
              <a:off x="4968508" y="2146492"/>
              <a:ext cx="239340" cy="255403"/>
            </a:xfrm>
            <a:prstGeom prst="rect">
              <a:avLst/>
            </a:prstGeom>
            <a:solidFill>
              <a:schemeClr val="tx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1074C58-032D-70AE-874D-A3F5EA9D1586}"/>
                </a:ext>
              </a:extLst>
            </p:cNvPr>
            <p:cNvSpPr/>
            <p:nvPr/>
          </p:nvSpPr>
          <p:spPr>
            <a:xfrm>
              <a:off x="4972985" y="1831678"/>
              <a:ext cx="239340" cy="255403"/>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C8492FF-05A7-D579-8B69-93A411B1640F}"/>
                </a:ext>
              </a:extLst>
            </p:cNvPr>
            <p:cNvSpPr txBox="1"/>
            <p:nvPr/>
          </p:nvSpPr>
          <p:spPr>
            <a:xfrm>
              <a:off x="5257344" y="1774713"/>
              <a:ext cx="1406411" cy="369332"/>
            </a:xfrm>
            <a:prstGeom prst="rect">
              <a:avLst/>
            </a:prstGeom>
            <a:noFill/>
          </p:spPr>
          <p:txBody>
            <a:bodyPr wrap="none" rtlCol="0">
              <a:spAutoFit/>
            </a:bodyPr>
            <a:lstStyle/>
            <a:p>
              <a:r>
                <a:rPr lang="en-US" dirty="0"/>
                <a:t>Invariant bits</a:t>
              </a:r>
            </a:p>
          </p:txBody>
        </p:sp>
        <p:sp>
          <p:nvSpPr>
            <p:cNvPr id="21" name="TextBox 20">
              <a:extLst>
                <a:ext uri="{FF2B5EF4-FFF2-40B4-BE49-F238E27FC236}">
                  <a16:creationId xmlns:a16="http://schemas.microsoft.com/office/drawing/2014/main" id="{3D7BD0AB-66FE-AEB2-5D73-22CB6C8E2184}"/>
                </a:ext>
              </a:extLst>
            </p:cNvPr>
            <p:cNvSpPr txBox="1"/>
            <p:nvPr/>
          </p:nvSpPr>
          <p:spPr>
            <a:xfrm>
              <a:off x="5252866" y="2105159"/>
              <a:ext cx="1869679" cy="369332"/>
            </a:xfrm>
            <a:prstGeom prst="rect">
              <a:avLst/>
            </a:prstGeom>
            <a:noFill/>
          </p:spPr>
          <p:txBody>
            <a:bodyPr wrap="none" rtlCol="0">
              <a:spAutoFit/>
            </a:bodyPr>
            <a:lstStyle/>
            <a:p>
              <a:r>
                <a:rPr lang="en-US" dirty="0"/>
                <a:t>Non-invariant bits</a:t>
              </a:r>
            </a:p>
          </p:txBody>
        </p:sp>
      </p:grpSp>
      <p:sp>
        <p:nvSpPr>
          <p:cNvPr id="22" name="TextBox 21">
            <a:extLst>
              <a:ext uri="{FF2B5EF4-FFF2-40B4-BE49-F238E27FC236}">
                <a16:creationId xmlns:a16="http://schemas.microsoft.com/office/drawing/2014/main" id="{BEFF88AF-36E2-E73B-A136-5362316CAA8D}"/>
              </a:ext>
            </a:extLst>
          </p:cNvPr>
          <p:cNvSpPr txBox="1"/>
          <p:nvPr/>
        </p:nvSpPr>
        <p:spPr>
          <a:xfrm>
            <a:off x="988604" y="5771574"/>
            <a:ext cx="1975029" cy="715089"/>
          </a:xfrm>
          <a:prstGeom prst="wedgeRoundRectCallout">
            <a:avLst>
              <a:gd name="adj1" fmla="val 59127"/>
              <a:gd name="adj2" fmla="val -15404"/>
              <a:gd name="adj3" fmla="val 16667"/>
            </a:avLst>
          </a:prstGeom>
          <a:solidFill>
            <a:schemeClr val="accent4"/>
          </a:solidFill>
          <a:ln>
            <a:solidFill>
              <a:schemeClr val="accent4">
                <a:lumMod val="10000"/>
              </a:schemeClr>
            </a:solidFill>
          </a:ln>
        </p:spPr>
        <p:txBody>
          <a:bodyPr wrap="square" rtlCol="0">
            <a:spAutoFit/>
          </a:bodyPr>
          <a:lstStyle/>
          <a:p>
            <a:pPr algn="ctr"/>
            <a:r>
              <a:rPr lang="en-US" b="1" dirty="0" err="1"/>
              <a:t>Bitval</a:t>
            </a:r>
            <a:r>
              <a:rPr lang="en-US" b="1" dirty="0"/>
              <a:t>: Value of the invariant bits</a:t>
            </a:r>
          </a:p>
        </p:txBody>
      </p:sp>
      <p:sp>
        <p:nvSpPr>
          <p:cNvPr id="23" name="TextBox 22">
            <a:extLst>
              <a:ext uri="{FF2B5EF4-FFF2-40B4-BE49-F238E27FC236}">
                <a16:creationId xmlns:a16="http://schemas.microsoft.com/office/drawing/2014/main" id="{564A73BE-9B55-D346-2D85-C62D34256E5D}"/>
              </a:ext>
            </a:extLst>
          </p:cNvPr>
          <p:cNvSpPr txBox="1"/>
          <p:nvPr/>
        </p:nvSpPr>
        <p:spPr>
          <a:xfrm>
            <a:off x="772996" y="4980560"/>
            <a:ext cx="2163752" cy="715089"/>
          </a:xfrm>
          <a:prstGeom prst="wedgeRoundRectCallout">
            <a:avLst>
              <a:gd name="adj1" fmla="val 58713"/>
              <a:gd name="adj2" fmla="val 18444"/>
              <a:gd name="adj3" fmla="val 16667"/>
            </a:avLst>
          </a:prstGeom>
          <a:solidFill>
            <a:schemeClr val="accent4"/>
          </a:solidFill>
          <a:ln>
            <a:solidFill>
              <a:schemeClr val="accent4">
                <a:lumMod val="10000"/>
              </a:schemeClr>
            </a:solidFill>
          </a:ln>
        </p:spPr>
        <p:txBody>
          <a:bodyPr wrap="square" rtlCol="0">
            <a:spAutoFit/>
          </a:bodyPr>
          <a:lstStyle/>
          <a:p>
            <a:pPr algn="ctr"/>
            <a:r>
              <a:rPr lang="en-US" b="1" dirty="0"/>
              <a:t>Mask: 1 if bit position is invariant</a:t>
            </a:r>
          </a:p>
        </p:txBody>
      </p:sp>
    </p:spTree>
    <p:extLst>
      <p:ext uri="{BB962C8B-B14F-4D97-AF65-F5344CB8AC3E}">
        <p14:creationId xmlns:p14="http://schemas.microsoft.com/office/powerpoint/2010/main" val="264079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49"/>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51"/>
                                        </p:tgtEl>
                                        <p:attrNameLst>
                                          <p:attrName>style.visibility</p:attrName>
                                        </p:attrNameLst>
                                      </p:cBhvr>
                                      <p:to>
                                        <p:strVal val="hidden"/>
                                      </p:to>
                                    </p:set>
                                  </p:childTnLst>
                                </p:cTn>
                              </p:par>
                            </p:childTnLst>
                          </p:cTn>
                        </p:par>
                        <p:par>
                          <p:cTn id="11" fill="hold">
                            <p:stCondLst>
                              <p:cond delay="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 presetClass="exit" presetSubtype="0" fill="hold" grpId="1" nodeType="withEffect">
                                  <p:stCondLst>
                                    <p:cond delay="0"/>
                                  </p:stCondLst>
                                  <p:childTnLst>
                                    <p:set>
                                      <p:cBhvr>
                                        <p:cTn id="35" dur="1" fill="hold">
                                          <p:stCondLst>
                                            <p:cond delay="0"/>
                                          </p:stCondLst>
                                        </p:cTn>
                                        <p:tgtEl>
                                          <p:spTgt spid="23"/>
                                        </p:tgtEl>
                                        <p:attrNameLst>
                                          <p:attrName>style.visibility</p:attrName>
                                        </p:attrNameLst>
                                      </p:cBhvr>
                                      <p:to>
                                        <p:strVal val="hidden"/>
                                      </p:to>
                                    </p:set>
                                  </p:childTnLst>
                                </p:cTn>
                              </p:par>
                              <p:par>
                                <p:cTn id="36" presetID="1"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childTnLst>
                                </p:cTn>
                              </p:par>
                            </p:childTnLst>
                          </p:cTn>
                        </p:par>
                        <p:par>
                          <p:cTn id="38" fill="hold">
                            <p:stCondLst>
                              <p:cond delay="500"/>
                            </p:stCondLst>
                            <p:childTnLst>
                              <p:par>
                                <p:cTn id="39" presetID="22" presetClass="entr" presetSubtype="1"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up)">
                                      <p:cBhvr>
                                        <p:cTn id="41" dur="500"/>
                                        <p:tgtEl>
                                          <p:spTgt spid="14"/>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6" grpId="0"/>
      <p:bldP spid="17" grpId="0"/>
      <p:bldP spid="49" grpId="0"/>
      <p:bldP spid="9" grpId="0" animBg="1"/>
      <p:bldP spid="10" grpId="0"/>
      <p:bldP spid="22" grpId="0" animBg="1"/>
      <p:bldP spid="23" grpId="0" animBg="1"/>
      <p:bldP spid="2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FD798-29DE-2735-AEC7-1F87D94090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A29BD3C-0BB7-5BF8-6930-8CABB90050ED}"/>
              </a:ext>
            </a:extLst>
          </p:cNvPr>
          <p:cNvSpPr>
            <a:spLocks noGrp="1"/>
          </p:cNvSpPr>
          <p:nvPr>
            <p:ph type="title"/>
          </p:nvPr>
        </p:nvSpPr>
        <p:spPr/>
        <p:txBody>
          <a:bodyPr/>
          <a:lstStyle/>
          <a:p>
            <a:r>
              <a:rPr lang="en-US" dirty="0"/>
              <a:t>IBP: Compression</a:t>
            </a:r>
          </a:p>
        </p:txBody>
      </p:sp>
      <p:sp>
        <p:nvSpPr>
          <p:cNvPr id="4" name="Slide Number Placeholder 3">
            <a:extLst>
              <a:ext uri="{FF2B5EF4-FFF2-40B4-BE49-F238E27FC236}">
                <a16:creationId xmlns:a16="http://schemas.microsoft.com/office/drawing/2014/main" id="{3D84DA11-7D26-FB43-BF31-FAA9CE6128C4}"/>
              </a:ext>
            </a:extLst>
          </p:cNvPr>
          <p:cNvSpPr>
            <a:spLocks noGrp="1"/>
          </p:cNvSpPr>
          <p:nvPr>
            <p:ph type="sldNum" sz="quarter" idx="14"/>
          </p:nvPr>
        </p:nvSpPr>
        <p:spPr/>
        <p:txBody>
          <a:bodyPr/>
          <a:lstStyle/>
          <a:p>
            <a:fld id="{04AED599-1D0F-3E40-81CA-01C30F87847C}" type="slidenum">
              <a:rPr lang="en-US" smtClean="0"/>
              <a:pPr/>
              <a:t>14</a:t>
            </a:fld>
            <a:endParaRPr lang="en-US"/>
          </a:p>
        </p:txBody>
      </p:sp>
      <p:sp>
        <p:nvSpPr>
          <p:cNvPr id="6" name="TextBox 5">
            <a:extLst>
              <a:ext uri="{FF2B5EF4-FFF2-40B4-BE49-F238E27FC236}">
                <a16:creationId xmlns:a16="http://schemas.microsoft.com/office/drawing/2014/main" id="{6CFEA581-3F01-A254-2391-E31CF0689AC5}"/>
              </a:ext>
            </a:extLst>
          </p:cNvPr>
          <p:cNvSpPr txBox="1"/>
          <p:nvPr/>
        </p:nvSpPr>
        <p:spPr>
          <a:xfrm>
            <a:off x="4257081" y="2650480"/>
            <a:ext cx="995785" cy="2554545"/>
          </a:xfrm>
          <a:prstGeom prst="rect">
            <a:avLst/>
          </a:prstGeom>
          <a:noFill/>
        </p:spPr>
        <p:txBody>
          <a:bodyPr wrap="none" rtlCol="0">
            <a:spAutoFit/>
          </a:bodyPr>
          <a:lstStyle/>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p:txBody>
      </p:sp>
      <p:sp>
        <p:nvSpPr>
          <p:cNvPr id="7" name="TextBox 6">
            <a:extLst>
              <a:ext uri="{FF2B5EF4-FFF2-40B4-BE49-F238E27FC236}">
                <a16:creationId xmlns:a16="http://schemas.microsoft.com/office/drawing/2014/main" id="{29AAC1C0-34BD-3374-7DB7-37B69CB907C3}"/>
              </a:ext>
            </a:extLst>
          </p:cNvPr>
          <p:cNvSpPr txBox="1"/>
          <p:nvPr/>
        </p:nvSpPr>
        <p:spPr>
          <a:xfrm>
            <a:off x="5130946" y="2650480"/>
            <a:ext cx="2803973" cy="2554545"/>
          </a:xfrm>
          <a:prstGeom prst="rect">
            <a:avLst/>
          </a:prstGeom>
          <a:noFill/>
        </p:spPr>
        <p:txBody>
          <a:bodyPr wrap="none" rtlCol="0">
            <a:spAutoFit/>
          </a:bodyPr>
          <a:lstStyle/>
          <a:p>
            <a:r>
              <a:rPr lang="en-US" sz="3200" b="1" dirty="0"/>
              <a:t>1 </a:t>
            </a:r>
            <a:r>
              <a:rPr lang="en-US" sz="3200" b="1" dirty="0">
                <a:solidFill>
                  <a:srgbClr val="C00000"/>
                </a:solidFill>
              </a:rPr>
              <a:t>0</a:t>
            </a:r>
            <a:r>
              <a:rPr lang="en-US" sz="3200" b="1" dirty="0"/>
              <a:t> </a:t>
            </a:r>
            <a:r>
              <a:rPr lang="en-US" sz="3200" b="1" dirty="0">
                <a:solidFill>
                  <a:srgbClr val="C00000"/>
                </a:solidFill>
              </a:rPr>
              <a:t>0</a:t>
            </a:r>
            <a:r>
              <a:rPr lang="en-US" sz="3200" b="1" dirty="0"/>
              <a:t> </a:t>
            </a:r>
            <a:r>
              <a:rPr lang="en-US" sz="3200" b="1" dirty="0">
                <a:solidFill>
                  <a:srgbClr val="C00000"/>
                </a:solidFill>
              </a:rPr>
              <a:t>0</a:t>
            </a:r>
            <a:r>
              <a:rPr lang="en-US" sz="3200" b="1" dirty="0"/>
              <a:t> 0 1 </a:t>
            </a:r>
            <a:r>
              <a:rPr lang="en-US" sz="3200" b="1" dirty="0">
                <a:solidFill>
                  <a:srgbClr val="C00000"/>
                </a:solidFill>
              </a:rPr>
              <a:t>1</a:t>
            </a:r>
            <a:r>
              <a:rPr lang="en-US" sz="3200" b="1" dirty="0"/>
              <a:t> </a:t>
            </a:r>
            <a:r>
              <a:rPr lang="en-US" sz="3200" b="1" dirty="0">
                <a:solidFill>
                  <a:srgbClr val="C00000"/>
                </a:solidFill>
              </a:rPr>
              <a:t>0</a:t>
            </a:r>
            <a:r>
              <a:rPr lang="en-US" sz="3200" b="1" dirty="0"/>
              <a:t> 1</a:t>
            </a:r>
          </a:p>
          <a:p>
            <a:r>
              <a:rPr lang="en-US" sz="3200" b="1" dirty="0"/>
              <a:t>0 </a:t>
            </a:r>
            <a:r>
              <a:rPr lang="en-US" sz="3200" b="1" dirty="0">
                <a:solidFill>
                  <a:srgbClr val="C00000"/>
                </a:solidFill>
              </a:rPr>
              <a:t>0</a:t>
            </a:r>
            <a:r>
              <a:rPr lang="en-US" sz="3200" b="1" dirty="0"/>
              <a:t> </a:t>
            </a:r>
            <a:r>
              <a:rPr lang="en-US" sz="3200" b="1" dirty="0">
                <a:solidFill>
                  <a:srgbClr val="C00000"/>
                </a:solidFill>
              </a:rPr>
              <a:t>0</a:t>
            </a:r>
            <a:r>
              <a:rPr lang="en-US" sz="3200" b="1" dirty="0"/>
              <a:t> </a:t>
            </a:r>
            <a:r>
              <a:rPr lang="en-US" sz="3200" b="1" dirty="0">
                <a:solidFill>
                  <a:srgbClr val="C00000"/>
                </a:solidFill>
              </a:rPr>
              <a:t>0</a:t>
            </a:r>
            <a:r>
              <a:rPr lang="en-US" sz="3200" b="1" dirty="0"/>
              <a:t> 1 1 </a:t>
            </a:r>
            <a:r>
              <a:rPr lang="en-US" sz="3200" b="1" dirty="0">
                <a:solidFill>
                  <a:srgbClr val="C00000"/>
                </a:solidFill>
              </a:rPr>
              <a:t>1</a:t>
            </a:r>
            <a:r>
              <a:rPr lang="en-US" sz="3200" b="1" dirty="0"/>
              <a:t> </a:t>
            </a:r>
            <a:r>
              <a:rPr lang="en-US" sz="3200" b="1" dirty="0">
                <a:solidFill>
                  <a:srgbClr val="C00000"/>
                </a:solidFill>
              </a:rPr>
              <a:t>0</a:t>
            </a:r>
            <a:r>
              <a:rPr lang="en-US" sz="3200" b="1" dirty="0"/>
              <a:t> 0</a:t>
            </a:r>
          </a:p>
          <a:p>
            <a:r>
              <a:rPr lang="en-US" sz="3200" b="1" dirty="0"/>
              <a:t>0 </a:t>
            </a:r>
            <a:r>
              <a:rPr lang="en-US" sz="3200" b="1" dirty="0">
                <a:solidFill>
                  <a:srgbClr val="C00000"/>
                </a:solidFill>
              </a:rPr>
              <a:t>0</a:t>
            </a:r>
            <a:r>
              <a:rPr lang="en-US" sz="3200" b="1" dirty="0"/>
              <a:t> </a:t>
            </a:r>
            <a:r>
              <a:rPr lang="en-US" sz="3200" b="1" dirty="0">
                <a:solidFill>
                  <a:srgbClr val="C00000"/>
                </a:solidFill>
              </a:rPr>
              <a:t>0</a:t>
            </a:r>
            <a:r>
              <a:rPr lang="en-US" sz="3200" b="1" dirty="0"/>
              <a:t> 1 1 0 </a:t>
            </a:r>
            <a:r>
              <a:rPr lang="en-US" sz="3200" b="1" dirty="0">
                <a:solidFill>
                  <a:srgbClr val="C00000"/>
                </a:solidFill>
              </a:rPr>
              <a:t>1</a:t>
            </a:r>
            <a:r>
              <a:rPr lang="en-US" sz="3200" b="1" dirty="0"/>
              <a:t> </a:t>
            </a:r>
            <a:r>
              <a:rPr lang="en-US" sz="3200" b="1" dirty="0">
                <a:solidFill>
                  <a:srgbClr val="C00000"/>
                </a:solidFill>
              </a:rPr>
              <a:t>0</a:t>
            </a:r>
            <a:r>
              <a:rPr lang="en-US" sz="3200" b="1" dirty="0"/>
              <a:t> 0</a:t>
            </a:r>
          </a:p>
          <a:p>
            <a:r>
              <a:rPr lang="en-US" sz="3200" b="1" dirty="0"/>
              <a:t>1 1 </a:t>
            </a:r>
            <a:r>
              <a:rPr lang="en-US" sz="3200" b="1" dirty="0">
                <a:solidFill>
                  <a:srgbClr val="C00000"/>
                </a:solidFill>
              </a:rPr>
              <a:t>0</a:t>
            </a:r>
            <a:r>
              <a:rPr lang="en-US" sz="3200" b="1" dirty="0"/>
              <a:t> </a:t>
            </a:r>
            <a:r>
              <a:rPr lang="en-US" sz="3200" b="1" dirty="0">
                <a:solidFill>
                  <a:srgbClr val="C00000"/>
                </a:solidFill>
              </a:rPr>
              <a:t>0</a:t>
            </a:r>
            <a:r>
              <a:rPr lang="en-US" sz="3200" b="1" dirty="0"/>
              <a:t> 0 0 </a:t>
            </a:r>
            <a:r>
              <a:rPr lang="en-US" sz="3200" b="1" dirty="0">
                <a:solidFill>
                  <a:srgbClr val="C00000"/>
                </a:solidFill>
              </a:rPr>
              <a:t>1</a:t>
            </a:r>
            <a:r>
              <a:rPr lang="en-US" sz="3200" b="1" dirty="0"/>
              <a:t> </a:t>
            </a:r>
            <a:r>
              <a:rPr lang="en-US" sz="3200" b="1" dirty="0">
                <a:solidFill>
                  <a:srgbClr val="C00000"/>
                </a:solidFill>
              </a:rPr>
              <a:t>0</a:t>
            </a:r>
            <a:r>
              <a:rPr lang="en-US" sz="3200" b="1" dirty="0"/>
              <a:t> 1</a:t>
            </a:r>
          </a:p>
          <a:p>
            <a:r>
              <a:rPr lang="en-US" sz="3200" b="1" dirty="0"/>
              <a:t>0 </a:t>
            </a:r>
            <a:r>
              <a:rPr lang="en-US" sz="3200" b="1" dirty="0">
                <a:solidFill>
                  <a:srgbClr val="C00000"/>
                </a:solidFill>
              </a:rPr>
              <a:t>0</a:t>
            </a:r>
            <a:r>
              <a:rPr lang="en-US" sz="3200" b="1" dirty="0"/>
              <a:t> 1 </a:t>
            </a:r>
            <a:r>
              <a:rPr lang="en-US" sz="3200" b="1" dirty="0">
                <a:solidFill>
                  <a:srgbClr val="C00000"/>
                </a:solidFill>
              </a:rPr>
              <a:t>0</a:t>
            </a:r>
            <a:r>
              <a:rPr lang="en-US" sz="3200" b="1" dirty="0"/>
              <a:t> 0 1 </a:t>
            </a:r>
            <a:r>
              <a:rPr lang="en-US" sz="3200" b="1" dirty="0">
                <a:solidFill>
                  <a:srgbClr val="C00000"/>
                </a:solidFill>
              </a:rPr>
              <a:t>1</a:t>
            </a:r>
            <a:r>
              <a:rPr lang="en-US" sz="3200" b="1" dirty="0"/>
              <a:t> </a:t>
            </a:r>
            <a:r>
              <a:rPr lang="en-US" sz="3200" b="1" dirty="0">
                <a:solidFill>
                  <a:srgbClr val="C00000"/>
                </a:solidFill>
              </a:rPr>
              <a:t>0</a:t>
            </a:r>
            <a:r>
              <a:rPr lang="en-US" sz="3200" b="1" dirty="0"/>
              <a:t> 0</a:t>
            </a:r>
          </a:p>
        </p:txBody>
      </p:sp>
      <p:cxnSp>
        <p:nvCxnSpPr>
          <p:cNvPr id="22" name="Straight Connector 21">
            <a:extLst>
              <a:ext uri="{FF2B5EF4-FFF2-40B4-BE49-F238E27FC236}">
                <a16:creationId xmlns:a16="http://schemas.microsoft.com/office/drawing/2014/main" id="{4E3AA9B7-4ECA-87A8-0DDF-828901A7F833}"/>
              </a:ext>
            </a:extLst>
          </p:cNvPr>
          <p:cNvCxnSpPr>
            <a:cxnSpLocks/>
          </p:cNvCxnSpPr>
          <p:nvPr/>
        </p:nvCxnSpPr>
        <p:spPr>
          <a:xfrm>
            <a:off x="6079787" y="4710048"/>
            <a:ext cx="0" cy="1451412"/>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42BCECA0-357D-8231-E015-C73477142DF0}"/>
              </a:ext>
            </a:extLst>
          </p:cNvPr>
          <p:cNvSpPr txBox="1"/>
          <p:nvPr/>
        </p:nvSpPr>
        <p:spPr>
          <a:xfrm>
            <a:off x="8408538" y="4597059"/>
            <a:ext cx="694421" cy="584775"/>
          </a:xfrm>
          <a:prstGeom prst="rect">
            <a:avLst/>
          </a:prstGeom>
          <a:noFill/>
        </p:spPr>
        <p:txBody>
          <a:bodyPr wrap="none" rtlCol="0">
            <a:spAutoFit/>
          </a:bodyPr>
          <a:lstStyle/>
          <a:p>
            <a:r>
              <a:rPr lang="en-US" sz="3200" b="1" dirty="0">
                <a:solidFill>
                  <a:srgbClr val="00B0F0"/>
                </a:solidFill>
              </a:rPr>
              <a:t>1 0</a:t>
            </a:r>
          </a:p>
        </p:txBody>
      </p:sp>
      <p:sp>
        <p:nvSpPr>
          <p:cNvPr id="33" name="TextBox 32">
            <a:extLst>
              <a:ext uri="{FF2B5EF4-FFF2-40B4-BE49-F238E27FC236}">
                <a16:creationId xmlns:a16="http://schemas.microsoft.com/office/drawing/2014/main" id="{FB337C7C-79CF-80CC-2812-1BB0DD3D4858}"/>
              </a:ext>
            </a:extLst>
          </p:cNvPr>
          <p:cNvSpPr txBox="1"/>
          <p:nvPr/>
        </p:nvSpPr>
        <p:spPr>
          <a:xfrm>
            <a:off x="7858546" y="3871076"/>
            <a:ext cx="1817229" cy="830997"/>
          </a:xfrm>
          <a:prstGeom prst="rect">
            <a:avLst/>
          </a:prstGeom>
          <a:noFill/>
        </p:spPr>
        <p:txBody>
          <a:bodyPr wrap="none" rtlCol="0">
            <a:spAutoFit/>
          </a:bodyPr>
          <a:lstStyle/>
          <a:p>
            <a:pPr algn="ctr"/>
            <a:r>
              <a:rPr lang="en-US" sz="2400" b="1" dirty="0"/>
              <a:t>Participation</a:t>
            </a:r>
          </a:p>
          <a:p>
            <a:pPr algn="ctr"/>
            <a:r>
              <a:rPr lang="en-US" sz="2400" b="1" dirty="0"/>
              <a:t>bits</a:t>
            </a:r>
          </a:p>
        </p:txBody>
      </p:sp>
      <p:cxnSp>
        <p:nvCxnSpPr>
          <p:cNvPr id="52" name="Straight Connector 51">
            <a:extLst>
              <a:ext uri="{FF2B5EF4-FFF2-40B4-BE49-F238E27FC236}">
                <a16:creationId xmlns:a16="http://schemas.microsoft.com/office/drawing/2014/main" id="{B77FEC0A-91C5-E9B8-1E94-DAF721E6A800}"/>
              </a:ext>
            </a:extLst>
          </p:cNvPr>
          <p:cNvCxnSpPr>
            <a:cxnSpLocks/>
          </p:cNvCxnSpPr>
          <p:nvPr/>
        </p:nvCxnSpPr>
        <p:spPr>
          <a:xfrm>
            <a:off x="8748522" y="4670875"/>
            <a:ext cx="0" cy="391233"/>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56" name="Rounded Rectangle 55">
            <a:extLst>
              <a:ext uri="{FF2B5EF4-FFF2-40B4-BE49-F238E27FC236}">
                <a16:creationId xmlns:a16="http://schemas.microsoft.com/office/drawing/2014/main" id="{3640D560-352F-9D72-EB33-F06F0B2BA803}"/>
              </a:ext>
            </a:extLst>
          </p:cNvPr>
          <p:cNvSpPr/>
          <p:nvPr/>
        </p:nvSpPr>
        <p:spPr>
          <a:xfrm>
            <a:off x="3162337" y="5205949"/>
            <a:ext cx="4772577" cy="1031478"/>
          </a:xfrm>
          <a:prstGeom prst="roundRect">
            <a:avLst/>
          </a:prstGeom>
          <a:noFill/>
          <a:ln w="5715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6B6F3F27-5151-E8FD-BA6C-F8E6D88CF0AF}"/>
              </a:ext>
            </a:extLst>
          </p:cNvPr>
          <p:cNvSpPr txBox="1"/>
          <p:nvPr/>
        </p:nvSpPr>
        <p:spPr>
          <a:xfrm>
            <a:off x="3780166" y="6258960"/>
            <a:ext cx="3536918" cy="523220"/>
          </a:xfrm>
          <a:prstGeom prst="rect">
            <a:avLst/>
          </a:prstGeom>
          <a:noFill/>
        </p:spPr>
        <p:txBody>
          <a:bodyPr wrap="square" rtlCol="0">
            <a:spAutoFit/>
          </a:bodyPr>
          <a:lstStyle/>
          <a:p>
            <a:pPr algn="ctr"/>
            <a:r>
              <a:rPr lang="en-US" sz="2800" b="1" dirty="0"/>
              <a:t>IBP metadata (In GPU)</a:t>
            </a:r>
          </a:p>
        </p:txBody>
      </p:sp>
      <p:sp>
        <p:nvSpPr>
          <p:cNvPr id="8" name="TextBox 7">
            <a:extLst>
              <a:ext uri="{FF2B5EF4-FFF2-40B4-BE49-F238E27FC236}">
                <a16:creationId xmlns:a16="http://schemas.microsoft.com/office/drawing/2014/main" id="{682EDC31-B248-C0FB-4E1B-10A6A186B398}"/>
              </a:ext>
            </a:extLst>
          </p:cNvPr>
          <p:cNvSpPr txBox="1"/>
          <p:nvPr/>
        </p:nvSpPr>
        <p:spPr>
          <a:xfrm>
            <a:off x="4257081" y="4597058"/>
            <a:ext cx="3801041" cy="584775"/>
          </a:xfrm>
          <a:prstGeom prst="rect">
            <a:avLst/>
          </a:prstGeom>
          <a:noFill/>
        </p:spPr>
        <p:txBody>
          <a:bodyPr wrap="none" rtlCol="0">
            <a:spAutoFit/>
          </a:bodyPr>
          <a:lstStyle/>
          <a:p>
            <a:r>
              <a:rPr lang="en-US" sz="3200" b="1" dirty="0">
                <a:solidFill>
                  <a:srgbClr val="C00000"/>
                </a:solidFill>
              </a:rPr>
              <a:t>0 0 0</a:t>
            </a:r>
            <a:r>
              <a:rPr lang="en-US" sz="2400" b="1" dirty="0"/>
              <a:t> </a:t>
            </a:r>
            <a:r>
              <a:rPr lang="en-US" sz="3200" b="1" dirty="0"/>
              <a:t>0 </a:t>
            </a:r>
            <a:r>
              <a:rPr lang="en-US" sz="3200" b="1" dirty="0">
                <a:solidFill>
                  <a:srgbClr val="C00000"/>
                </a:solidFill>
              </a:rPr>
              <a:t>0</a:t>
            </a:r>
            <a:r>
              <a:rPr lang="en-US" sz="3200" b="1" dirty="0"/>
              <a:t> </a:t>
            </a:r>
            <a:r>
              <a:rPr lang="en-US" sz="3200" b="1" dirty="0">
                <a:solidFill>
                  <a:srgbClr val="C00000"/>
                </a:solidFill>
              </a:rPr>
              <a:t>0</a:t>
            </a:r>
            <a:r>
              <a:rPr lang="en-US" sz="3200" b="1" dirty="0"/>
              <a:t> 1 1 0 </a:t>
            </a:r>
            <a:r>
              <a:rPr lang="en-US" sz="3200" b="1" dirty="0">
                <a:solidFill>
                  <a:srgbClr val="C00000"/>
                </a:solidFill>
              </a:rPr>
              <a:t>1</a:t>
            </a:r>
            <a:r>
              <a:rPr lang="en-US" sz="3200" b="1" dirty="0"/>
              <a:t> </a:t>
            </a:r>
            <a:r>
              <a:rPr lang="en-US" sz="3200" b="1" dirty="0">
                <a:solidFill>
                  <a:srgbClr val="C00000"/>
                </a:solidFill>
              </a:rPr>
              <a:t>0</a:t>
            </a:r>
            <a:r>
              <a:rPr lang="en-US" sz="3200" b="1" dirty="0"/>
              <a:t> 0</a:t>
            </a:r>
          </a:p>
        </p:txBody>
      </p:sp>
      <p:grpSp>
        <p:nvGrpSpPr>
          <p:cNvPr id="9" name="Group 8">
            <a:extLst>
              <a:ext uri="{FF2B5EF4-FFF2-40B4-BE49-F238E27FC236}">
                <a16:creationId xmlns:a16="http://schemas.microsoft.com/office/drawing/2014/main" id="{6E73DE74-905D-BC35-B532-3EF92EE6C87A}"/>
              </a:ext>
            </a:extLst>
          </p:cNvPr>
          <p:cNvGrpSpPr/>
          <p:nvPr/>
        </p:nvGrpSpPr>
        <p:grpSpPr>
          <a:xfrm>
            <a:off x="5018982" y="1774713"/>
            <a:ext cx="2154037" cy="699778"/>
            <a:chOff x="4968508" y="1774713"/>
            <a:chExt cx="2154037" cy="699778"/>
          </a:xfrm>
        </p:grpSpPr>
        <p:sp>
          <p:nvSpPr>
            <p:cNvPr id="10" name="Rectangle 9">
              <a:extLst>
                <a:ext uri="{FF2B5EF4-FFF2-40B4-BE49-F238E27FC236}">
                  <a16:creationId xmlns:a16="http://schemas.microsoft.com/office/drawing/2014/main" id="{F1E372EB-7B05-14CD-DAF9-4E93EBCFD1DE}"/>
                </a:ext>
              </a:extLst>
            </p:cNvPr>
            <p:cNvSpPr/>
            <p:nvPr/>
          </p:nvSpPr>
          <p:spPr>
            <a:xfrm>
              <a:off x="4968508" y="2146492"/>
              <a:ext cx="239340" cy="25540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7A98254-1948-E66A-CE7D-F72DAC6BE697}"/>
                </a:ext>
              </a:extLst>
            </p:cNvPr>
            <p:cNvSpPr/>
            <p:nvPr/>
          </p:nvSpPr>
          <p:spPr>
            <a:xfrm>
              <a:off x="4972985" y="1831678"/>
              <a:ext cx="239340" cy="255403"/>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A7D72E8-0155-CFB2-2D21-00F512B4071F}"/>
                </a:ext>
              </a:extLst>
            </p:cNvPr>
            <p:cNvSpPr txBox="1"/>
            <p:nvPr/>
          </p:nvSpPr>
          <p:spPr>
            <a:xfrm>
              <a:off x="5257344" y="1774713"/>
              <a:ext cx="1406411" cy="369332"/>
            </a:xfrm>
            <a:prstGeom prst="rect">
              <a:avLst/>
            </a:prstGeom>
            <a:noFill/>
          </p:spPr>
          <p:txBody>
            <a:bodyPr wrap="none" rtlCol="0">
              <a:spAutoFit/>
            </a:bodyPr>
            <a:lstStyle/>
            <a:p>
              <a:r>
                <a:rPr lang="en-US" dirty="0"/>
                <a:t>Invariant bits</a:t>
              </a:r>
            </a:p>
          </p:txBody>
        </p:sp>
        <p:sp>
          <p:nvSpPr>
            <p:cNvPr id="14" name="TextBox 13">
              <a:extLst>
                <a:ext uri="{FF2B5EF4-FFF2-40B4-BE49-F238E27FC236}">
                  <a16:creationId xmlns:a16="http://schemas.microsoft.com/office/drawing/2014/main" id="{D42783E6-F072-220D-D442-884770DBD566}"/>
                </a:ext>
              </a:extLst>
            </p:cNvPr>
            <p:cNvSpPr txBox="1"/>
            <p:nvPr/>
          </p:nvSpPr>
          <p:spPr>
            <a:xfrm>
              <a:off x="5252866" y="2105159"/>
              <a:ext cx="1869679" cy="369332"/>
            </a:xfrm>
            <a:prstGeom prst="rect">
              <a:avLst/>
            </a:prstGeom>
            <a:noFill/>
          </p:spPr>
          <p:txBody>
            <a:bodyPr wrap="none" rtlCol="0">
              <a:spAutoFit/>
            </a:bodyPr>
            <a:lstStyle/>
            <a:p>
              <a:r>
                <a:rPr lang="en-US" dirty="0"/>
                <a:t>Non-invariant bits</a:t>
              </a:r>
            </a:p>
          </p:txBody>
        </p:sp>
      </p:grpSp>
      <p:sp>
        <p:nvSpPr>
          <p:cNvPr id="19" name="TextBox 18">
            <a:extLst>
              <a:ext uri="{FF2B5EF4-FFF2-40B4-BE49-F238E27FC236}">
                <a16:creationId xmlns:a16="http://schemas.microsoft.com/office/drawing/2014/main" id="{01FA4CAC-5290-08E5-4011-22CE62FC8B14}"/>
              </a:ext>
            </a:extLst>
          </p:cNvPr>
          <p:cNvSpPr txBox="1"/>
          <p:nvPr/>
        </p:nvSpPr>
        <p:spPr>
          <a:xfrm>
            <a:off x="4518420" y="3494562"/>
            <a:ext cx="2798664" cy="1021556"/>
          </a:xfrm>
          <a:prstGeom prst="wedgeRoundRectCallout">
            <a:avLst>
              <a:gd name="adj1" fmla="val 6228"/>
              <a:gd name="adj2" fmla="val 67002"/>
              <a:gd name="adj3" fmla="val 16667"/>
            </a:avLst>
          </a:prstGeom>
          <a:solidFill>
            <a:schemeClr val="accent4"/>
          </a:solidFill>
          <a:ln>
            <a:solidFill>
              <a:schemeClr val="accent4">
                <a:lumMod val="10000"/>
              </a:schemeClr>
            </a:solidFill>
          </a:ln>
        </p:spPr>
        <p:txBody>
          <a:bodyPr wrap="square" rtlCol="0">
            <a:spAutoFit/>
          </a:bodyPr>
          <a:lstStyle/>
          <a:p>
            <a:pPr algn="ctr"/>
            <a:r>
              <a:rPr lang="en-US" dirty="0">
                <a:latin typeface="Aptos" panose="02110004020202020204"/>
              </a:rPr>
              <a:t>Break tensor into </a:t>
            </a:r>
            <a:r>
              <a:rPr lang="en-US" b="1" dirty="0">
                <a:latin typeface="Aptos" panose="02110004020202020204"/>
              </a:rPr>
              <a:t>chunks</a:t>
            </a:r>
            <a:r>
              <a:rPr lang="en-US" dirty="0">
                <a:latin typeface="Aptos" panose="02110004020202020204"/>
              </a:rPr>
              <a:t> for </a:t>
            </a:r>
            <a:r>
              <a:rPr lang="en-US" b="1" dirty="0">
                <a:latin typeface="Aptos" panose="02110004020202020204"/>
              </a:rPr>
              <a:t>parallelism</a:t>
            </a:r>
            <a:r>
              <a:rPr lang="en-US" dirty="0">
                <a:latin typeface="Aptos" panose="02110004020202020204"/>
              </a:rPr>
              <a:t> and </a:t>
            </a:r>
            <a:r>
              <a:rPr lang="en-US" b="1" dirty="0">
                <a:latin typeface="Aptos" panose="02110004020202020204"/>
              </a:rPr>
              <a:t>compressibility</a:t>
            </a:r>
            <a:endParaRPr lang="en-US" b="1" dirty="0"/>
          </a:p>
        </p:txBody>
      </p:sp>
      <p:sp>
        <p:nvSpPr>
          <p:cNvPr id="25" name="TextBox 24">
            <a:extLst>
              <a:ext uri="{FF2B5EF4-FFF2-40B4-BE49-F238E27FC236}">
                <a16:creationId xmlns:a16="http://schemas.microsoft.com/office/drawing/2014/main" id="{0889763E-D590-8AE0-9309-02430B272DBA}"/>
              </a:ext>
            </a:extLst>
          </p:cNvPr>
          <p:cNvSpPr txBox="1"/>
          <p:nvPr/>
        </p:nvSpPr>
        <p:spPr>
          <a:xfrm>
            <a:off x="8276443" y="5497411"/>
            <a:ext cx="2798664" cy="715089"/>
          </a:xfrm>
          <a:prstGeom prst="wedgeRoundRectCallout">
            <a:avLst>
              <a:gd name="adj1" fmla="val -32927"/>
              <a:gd name="adj2" fmla="val -101464"/>
              <a:gd name="adj3" fmla="val 16667"/>
            </a:avLst>
          </a:prstGeom>
          <a:solidFill>
            <a:schemeClr val="accent4"/>
          </a:solidFill>
          <a:ln>
            <a:solidFill>
              <a:schemeClr val="accent4">
                <a:lumMod val="10000"/>
              </a:schemeClr>
            </a:solidFill>
          </a:ln>
        </p:spPr>
        <p:txBody>
          <a:bodyPr wrap="square" rtlCol="0">
            <a:spAutoFit/>
          </a:bodyPr>
          <a:lstStyle/>
          <a:p>
            <a:pPr algn="ctr"/>
            <a:r>
              <a:rPr lang="en-US" dirty="0">
                <a:latin typeface="Aptos" panose="02110004020202020204"/>
              </a:rPr>
              <a:t>Participation bit = 1 if chunk matches </a:t>
            </a:r>
            <a:r>
              <a:rPr lang="en-US" dirty="0" err="1">
                <a:latin typeface="Aptos" panose="02110004020202020204"/>
              </a:rPr>
              <a:t>Bitval</a:t>
            </a:r>
            <a:endParaRPr lang="en-US" b="1" dirty="0"/>
          </a:p>
        </p:txBody>
      </p:sp>
      <p:sp>
        <p:nvSpPr>
          <p:cNvPr id="13" name="TextBox 12">
            <a:extLst>
              <a:ext uri="{FF2B5EF4-FFF2-40B4-BE49-F238E27FC236}">
                <a16:creationId xmlns:a16="http://schemas.microsoft.com/office/drawing/2014/main" id="{02C177CB-80CE-2A6F-32D3-829240A9CBB2}"/>
              </a:ext>
            </a:extLst>
          </p:cNvPr>
          <p:cNvSpPr txBox="1"/>
          <p:nvPr/>
        </p:nvSpPr>
        <p:spPr>
          <a:xfrm>
            <a:off x="3166049" y="5212314"/>
            <a:ext cx="1106393" cy="584775"/>
          </a:xfrm>
          <a:prstGeom prst="rect">
            <a:avLst/>
          </a:prstGeom>
          <a:noFill/>
        </p:spPr>
        <p:txBody>
          <a:bodyPr wrap="none" rtlCol="0">
            <a:spAutoFit/>
          </a:bodyPr>
          <a:lstStyle/>
          <a:p>
            <a:r>
              <a:rPr lang="en-US" sz="3200" b="1" dirty="0"/>
              <a:t>Mask</a:t>
            </a:r>
          </a:p>
        </p:txBody>
      </p:sp>
      <p:sp>
        <p:nvSpPr>
          <p:cNvPr id="15" name="TextBox 14">
            <a:extLst>
              <a:ext uri="{FF2B5EF4-FFF2-40B4-BE49-F238E27FC236}">
                <a16:creationId xmlns:a16="http://schemas.microsoft.com/office/drawing/2014/main" id="{02AB90AA-59F8-2B23-EE8D-EFC5CDEF0518}"/>
              </a:ext>
            </a:extLst>
          </p:cNvPr>
          <p:cNvSpPr txBox="1"/>
          <p:nvPr/>
        </p:nvSpPr>
        <p:spPr>
          <a:xfrm>
            <a:off x="3163898" y="5695649"/>
            <a:ext cx="1150058" cy="584775"/>
          </a:xfrm>
          <a:prstGeom prst="rect">
            <a:avLst/>
          </a:prstGeom>
          <a:noFill/>
        </p:spPr>
        <p:txBody>
          <a:bodyPr wrap="none" rtlCol="0">
            <a:spAutoFit/>
          </a:bodyPr>
          <a:lstStyle/>
          <a:p>
            <a:r>
              <a:rPr lang="en-US" sz="3200" b="1" dirty="0" err="1"/>
              <a:t>Bitval</a:t>
            </a:r>
            <a:endParaRPr lang="en-US" sz="3200" b="1" dirty="0"/>
          </a:p>
        </p:txBody>
      </p:sp>
      <p:sp>
        <p:nvSpPr>
          <p:cNvPr id="18" name="TextBox 17">
            <a:extLst>
              <a:ext uri="{FF2B5EF4-FFF2-40B4-BE49-F238E27FC236}">
                <a16:creationId xmlns:a16="http://schemas.microsoft.com/office/drawing/2014/main" id="{3D756056-D999-32B3-E633-DD4269188599}"/>
              </a:ext>
            </a:extLst>
          </p:cNvPr>
          <p:cNvSpPr txBox="1"/>
          <p:nvPr/>
        </p:nvSpPr>
        <p:spPr>
          <a:xfrm>
            <a:off x="4257081" y="5695650"/>
            <a:ext cx="3695242" cy="584775"/>
          </a:xfrm>
          <a:prstGeom prst="rect">
            <a:avLst/>
          </a:prstGeom>
          <a:noFill/>
        </p:spPr>
        <p:txBody>
          <a:bodyPr wrap="none" rtlCol="0">
            <a:spAutoFit/>
          </a:bodyPr>
          <a:lstStyle/>
          <a:p>
            <a:r>
              <a:rPr lang="en-US" sz="3200" b="1" dirty="0">
                <a:solidFill>
                  <a:srgbClr val="C00000"/>
                </a:solidFill>
              </a:rPr>
              <a:t>0 0 0 </a:t>
            </a:r>
            <a:r>
              <a:rPr lang="en-US" sz="3200" b="1" dirty="0"/>
              <a:t>*</a:t>
            </a:r>
            <a:r>
              <a:rPr lang="en-US" sz="3200" b="1" dirty="0">
                <a:solidFill>
                  <a:srgbClr val="C00000"/>
                </a:solidFill>
              </a:rPr>
              <a:t> 0 0 0 </a:t>
            </a:r>
            <a:r>
              <a:rPr lang="en-US" sz="3200" b="1" dirty="0"/>
              <a:t>* *</a:t>
            </a:r>
            <a:r>
              <a:rPr lang="en-US" sz="3200" b="1" dirty="0">
                <a:solidFill>
                  <a:srgbClr val="C00000"/>
                </a:solidFill>
              </a:rPr>
              <a:t> 1 0 </a:t>
            </a:r>
            <a:r>
              <a:rPr lang="en-US" sz="3200" b="1" dirty="0"/>
              <a:t>*</a:t>
            </a:r>
          </a:p>
        </p:txBody>
      </p:sp>
      <p:sp>
        <p:nvSpPr>
          <p:cNvPr id="20" name="TextBox 19">
            <a:extLst>
              <a:ext uri="{FF2B5EF4-FFF2-40B4-BE49-F238E27FC236}">
                <a16:creationId xmlns:a16="http://schemas.microsoft.com/office/drawing/2014/main" id="{6637B172-646C-0C92-2465-E87536E98724}"/>
              </a:ext>
            </a:extLst>
          </p:cNvPr>
          <p:cNvSpPr txBox="1"/>
          <p:nvPr/>
        </p:nvSpPr>
        <p:spPr>
          <a:xfrm>
            <a:off x="4257081" y="5222834"/>
            <a:ext cx="3708066" cy="584775"/>
          </a:xfrm>
          <a:prstGeom prst="rect">
            <a:avLst/>
          </a:prstGeom>
          <a:noFill/>
        </p:spPr>
        <p:txBody>
          <a:bodyPr wrap="none" rtlCol="0">
            <a:spAutoFit/>
          </a:bodyPr>
          <a:lstStyle/>
          <a:p>
            <a:r>
              <a:rPr lang="en-US" sz="3200" b="1" dirty="0">
                <a:solidFill>
                  <a:srgbClr val="C00000"/>
                </a:solidFill>
              </a:rPr>
              <a:t>1 1 1 </a:t>
            </a:r>
            <a:r>
              <a:rPr lang="en-US" sz="3200" b="1" dirty="0"/>
              <a:t>0 </a:t>
            </a:r>
            <a:r>
              <a:rPr lang="en-US" sz="3200" b="1" dirty="0">
                <a:solidFill>
                  <a:srgbClr val="C00000"/>
                </a:solidFill>
              </a:rPr>
              <a:t>1 1 1 </a:t>
            </a:r>
            <a:r>
              <a:rPr lang="en-US" sz="3200" b="1" dirty="0"/>
              <a:t>0 0 </a:t>
            </a:r>
            <a:r>
              <a:rPr lang="en-US" sz="3200" b="1" dirty="0">
                <a:solidFill>
                  <a:srgbClr val="C00000"/>
                </a:solidFill>
              </a:rPr>
              <a:t>1 1</a:t>
            </a:r>
            <a:r>
              <a:rPr lang="en-US" sz="3200" b="1" dirty="0"/>
              <a:t> 0</a:t>
            </a:r>
          </a:p>
        </p:txBody>
      </p:sp>
    </p:spTree>
    <p:extLst>
      <p:ext uri="{BB962C8B-B14F-4D97-AF65-F5344CB8AC3E}">
        <p14:creationId xmlns:p14="http://schemas.microsoft.com/office/powerpoint/2010/main" val="9630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up)">
                                      <p:cBhvr>
                                        <p:cTn id="18" dur="500"/>
                                        <p:tgtEl>
                                          <p:spTgt spid="22"/>
                                        </p:tgtEl>
                                      </p:cBhvr>
                                    </p:animEffec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par>
                                <p:cTn id="27" presetID="1" presetClass="exit" presetSubtype="0" fill="hold" grpId="1" nodeType="withEffect">
                                  <p:stCondLst>
                                    <p:cond delay="0"/>
                                  </p:stCondLst>
                                  <p:childTnLst>
                                    <p:set>
                                      <p:cBhvr>
                                        <p:cTn id="28" dur="1" fill="hold">
                                          <p:stCondLst>
                                            <p:cond delay="0"/>
                                          </p:stCondLst>
                                        </p:cTn>
                                        <p:tgtEl>
                                          <p:spTgt spid="19"/>
                                        </p:tgtEl>
                                        <p:attrNameLst>
                                          <p:attrName>style.visibility</p:attrName>
                                        </p:attrNameLst>
                                      </p:cBhvr>
                                      <p:to>
                                        <p:strVal val="hidden"/>
                                      </p:to>
                                    </p:se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par>
                                <p:cTn id="32" presetID="22" presetClass="entr" presetSubtype="1" fill="hold" nodeType="with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wipe(up)">
                                      <p:cBhvr>
                                        <p:cTn id="34" dur="500"/>
                                        <p:tgtEl>
                                          <p:spTgt spid="52"/>
                                        </p:tgtEl>
                                      </p:cBhvr>
                                    </p:animEffec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9" grpId="0"/>
      <p:bldP spid="33" grpId="0"/>
      <p:bldP spid="8" grpId="0"/>
      <p:bldP spid="19" grpId="0" animBg="1"/>
      <p:bldP spid="19" grpId="1"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6A377-15F3-2546-3E14-6765728CE1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4A0D447-A63D-6921-5A7E-9EFF4D097231}"/>
              </a:ext>
            </a:extLst>
          </p:cNvPr>
          <p:cNvSpPr>
            <a:spLocks noGrp="1"/>
          </p:cNvSpPr>
          <p:nvPr>
            <p:ph type="title"/>
          </p:nvPr>
        </p:nvSpPr>
        <p:spPr/>
        <p:txBody>
          <a:bodyPr/>
          <a:lstStyle/>
          <a:p>
            <a:r>
              <a:rPr lang="en-US" dirty="0"/>
              <a:t>IBP: Compression</a:t>
            </a:r>
          </a:p>
        </p:txBody>
      </p:sp>
      <p:sp>
        <p:nvSpPr>
          <p:cNvPr id="4" name="Slide Number Placeholder 3">
            <a:extLst>
              <a:ext uri="{FF2B5EF4-FFF2-40B4-BE49-F238E27FC236}">
                <a16:creationId xmlns:a16="http://schemas.microsoft.com/office/drawing/2014/main" id="{3AE005DE-EFFB-EE34-0AF0-63A39B6F407C}"/>
              </a:ext>
            </a:extLst>
          </p:cNvPr>
          <p:cNvSpPr>
            <a:spLocks noGrp="1"/>
          </p:cNvSpPr>
          <p:nvPr>
            <p:ph type="sldNum" sz="quarter" idx="14"/>
          </p:nvPr>
        </p:nvSpPr>
        <p:spPr/>
        <p:txBody>
          <a:bodyPr/>
          <a:lstStyle/>
          <a:p>
            <a:fld id="{04AED599-1D0F-3E40-81CA-01C30F87847C}" type="slidenum">
              <a:rPr lang="en-US" smtClean="0"/>
              <a:pPr/>
              <a:t>15</a:t>
            </a:fld>
            <a:endParaRPr lang="en-US"/>
          </a:p>
        </p:txBody>
      </p:sp>
      <p:cxnSp>
        <p:nvCxnSpPr>
          <p:cNvPr id="18" name="Straight Arrow Connector 17">
            <a:extLst>
              <a:ext uri="{FF2B5EF4-FFF2-40B4-BE49-F238E27FC236}">
                <a16:creationId xmlns:a16="http://schemas.microsoft.com/office/drawing/2014/main" id="{929941EC-DB70-CE4D-98D5-F6558AEDA343}"/>
              </a:ext>
            </a:extLst>
          </p:cNvPr>
          <p:cNvCxnSpPr>
            <a:cxnSpLocks/>
          </p:cNvCxnSpPr>
          <p:nvPr/>
        </p:nvCxnSpPr>
        <p:spPr>
          <a:xfrm>
            <a:off x="4415302" y="4706975"/>
            <a:ext cx="336577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F313DD95-6469-D112-C83F-2C9290D014A6}"/>
              </a:ext>
            </a:extLst>
          </p:cNvPr>
          <p:cNvCxnSpPr>
            <a:cxnSpLocks/>
          </p:cNvCxnSpPr>
          <p:nvPr/>
        </p:nvCxnSpPr>
        <p:spPr>
          <a:xfrm>
            <a:off x="6079787" y="4710048"/>
            <a:ext cx="0" cy="1451412"/>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5EF4C03E-2B42-15E1-BCE6-E970AE02A39C}"/>
              </a:ext>
            </a:extLst>
          </p:cNvPr>
          <p:cNvSpPr txBox="1"/>
          <p:nvPr/>
        </p:nvSpPr>
        <p:spPr>
          <a:xfrm>
            <a:off x="8408538" y="4597059"/>
            <a:ext cx="694421" cy="584775"/>
          </a:xfrm>
          <a:prstGeom prst="rect">
            <a:avLst/>
          </a:prstGeom>
          <a:noFill/>
        </p:spPr>
        <p:txBody>
          <a:bodyPr wrap="none" rtlCol="0">
            <a:spAutoFit/>
          </a:bodyPr>
          <a:lstStyle/>
          <a:p>
            <a:r>
              <a:rPr lang="en-US" sz="3200" b="1" dirty="0">
                <a:solidFill>
                  <a:srgbClr val="00B0F0"/>
                </a:solidFill>
              </a:rPr>
              <a:t>1 0</a:t>
            </a:r>
          </a:p>
        </p:txBody>
      </p:sp>
      <p:cxnSp>
        <p:nvCxnSpPr>
          <p:cNvPr id="39" name="Straight Connector 38">
            <a:extLst>
              <a:ext uri="{FF2B5EF4-FFF2-40B4-BE49-F238E27FC236}">
                <a16:creationId xmlns:a16="http://schemas.microsoft.com/office/drawing/2014/main" id="{06CE5575-06B4-CB04-ACB1-74482BF01132}"/>
              </a:ext>
            </a:extLst>
          </p:cNvPr>
          <p:cNvCxnSpPr>
            <a:cxnSpLocks/>
          </p:cNvCxnSpPr>
          <p:nvPr/>
        </p:nvCxnSpPr>
        <p:spPr>
          <a:xfrm>
            <a:off x="9363962" y="4706975"/>
            <a:ext cx="0" cy="394540"/>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56" name="Rounded Rectangle 55">
            <a:extLst>
              <a:ext uri="{FF2B5EF4-FFF2-40B4-BE49-F238E27FC236}">
                <a16:creationId xmlns:a16="http://schemas.microsoft.com/office/drawing/2014/main" id="{3F052AB9-17A2-2B41-7AAE-8E3BAA58904F}"/>
              </a:ext>
            </a:extLst>
          </p:cNvPr>
          <p:cNvSpPr/>
          <p:nvPr/>
        </p:nvSpPr>
        <p:spPr>
          <a:xfrm>
            <a:off x="3162337" y="5205949"/>
            <a:ext cx="4772577" cy="1031478"/>
          </a:xfrm>
          <a:prstGeom prst="roundRect">
            <a:avLst/>
          </a:prstGeom>
          <a:noFill/>
          <a:ln w="5715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4CACAA17-5D9E-A363-2F7B-901E0925C72D}"/>
              </a:ext>
            </a:extLst>
          </p:cNvPr>
          <p:cNvSpPr txBox="1"/>
          <p:nvPr/>
        </p:nvSpPr>
        <p:spPr>
          <a:xfrm>
            <a:off x="3780166" y="6258960"/>
            <a:ext cx="3536918" cy="523220"/>
          </a:xfrm>
          <a:prstGeom prst="rect">
            <a:avLst/>
          </a:prstGeom>
          <a:noFill/>
        </p:spPr>
        <p:txBody>
          <a:bodyPr wrap="square" rtlCol="0">
            <a:spAutoFit/>
          </a:bodyPr>
          <a:lstStyle/>
          <a:p>
            <a:pPr algn="ctr"/>
            <a:r>
              <a:rPr lang="en-US" sz="2800" b="1" dirty="0"/>
              <a:t>IBP metadata (In GPU)</a:t>
            </a:r>
          </a:p>
        </p:txBody>
      </p:sp>
      <p:sp>
        <p:nvSpPr>
          <p:cNvPr id="8" name="TextBox 7">
            <a:extLst>
              <a:ext uri="{FF2B5EF4-FFF2-40B4-BE49-F238E27FC236}">
                <a16:creationId xmlns:a16="http://schemas.microsoft.com/office/drawing/2014/main" id="{E0B3698C-1A98-AB15-B286-78ACE189F0F2}"/>
              </a:ext>
            </a:extLst>
          </p:cNvPr>
          <p:cNvSpPr txBox="1"/>
          <p:nvPr/>
        </p:nvSpPr>
        <p:spPr>
          <a:xfrm>
            <a:off x="4257081" y="4600771"/>
            <a:ext cx="3801041" cy="584775"/>
          </a:xfrm>
          <a:prstGeom prst="rect">
            <a:avLst/>
          </a:prstGeom>
          <a:noFill/>
        </p:spPr>
        <p:txBody>
          <a:bodyPr wrap="none" rtlCol="0">
            <a:spAutoFit/>
          </a:bodyPr>
          <a:lstStyle/>
          <a:p>
            <a:r>
              <a:rPr lang="en-US" sz="3200" b="1" dirty="0">
                <a:solidFill>
                  <a:srgbClr val="C00000"/>
                </a:solidFill>
              </a:rPr>
              <a:t>0 0 0</a:t>
            </a:r>
            <a:r>
              <a:rPr lang="en-US" sz="2400" b="1" dirty="0"/>
              <a:t> </a:t>
            </a:r>
            <a:r>
              <a:rPr lang="en-US" sz="3200" b="1" dirty="0"/>
              <a:t>0 </a:t>
            </a:r>
            <a:r>
              <a:rPr lang="en-US" sz="3200" b="1" dirty="0">
                <a:solidFill>
                  <a:srgbClr val="C00000"/>
                </a:solidFill>
              </a:rPr>
              <a:t>0</a:t>
            </a:r>
            <a:r>
              <a:rPr lang="en-US" sz="3200" b="1" dirty="0"/>
              <a:t> </a:t>
            </a:r>
            <a:r>
              <a:rPr lang="en-US" sz="3200" b="1" dirty="0">
                <a:solidFill>
                  <a:srgbClr val="C00000"/>
                </a:solidFill>
              </a:rPr>
              <a:t>0</a:t>
            </a:r>
            <a:r>
              <a:rPr lang="en-US" sz="3200" b="1" dirty="0"/>
              <a:t> 1 1 0 </a:t>
            </a:r>
            <a:r>
              <a:rPr lang="en-US" sz="3200" b="1" dirty="0">
                <a:solidFill>
                  <a:srgbClr val="C00000"/>
                </a:solidFill>
              </a:rPr>
              <a:t>1</a:t>
            </a:r>
            <a:r>
              <a:rPr lang="en-US" sz="3200" b="1" dirty="0"/>
              <a:t> </a:t>
            </a:r>
            <a:r>
              <a:rPr lang="en-US" sz="3200" b="1" dirty="0">
                <a:solidFill>
                  <a:srgbClr val="C00000"/>
                </a:solidFill>
              </a:rPr>
              <a:t>0</a:t>
            </a:r>
            <a:r>
              <a:rPr lang="en-US" sz="3200" b="1" dirty="0"/>
              <a:t> 0</a:t>
            </a:r>
          </a:p>
        </p:txBody>
      </p:sp>
      <p:sp>
        <p:nvSpPr>
          <p:cNvPr id="13" name="Rounded Rectangle 12">
            <a:extLst>
              <a:ext uri="{FF2B5EF4-FFF2-40B4-BE49-F238E27FC236}">
                <a16:creationId xmlns:a16="http://schemas.microsoft.com/office/drawing/2014/main" id="{3419CD82-26A1-D92A-6228-06120758914F}"/>
              </a:ext>
            </a:extLst>
          </p:cNvPr>
          <p:cNvSpPr/>
          <p:nvPr/>
        </p:nvSpPr>
        <p:spPr>
          <a:xfrm>
            <a:off x="8328846" y="4665689"/>
            <a:ext cx="2873967" cy="529722"/>
          </a:xfrm>
          <a:prstGeom prst="roundRect">
            <a:avLst/>
          </a:prstGeom>
          <a:noFill/>
          <a:ln w="5715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03F8AFC-6305-37F0-E8BB-6C0E736DFFCC}"/>
              </a:ext>
            </a:extLst>
          </p:cNvPr>
          <p:cNvSpPr txBox="1"/>
          <p:nvPr/>
        </p:nvSpPr>
        <p:spPr>
          <a:xfrm>
            <a:off x="8211145" y="3677267"/>
            <a:ext cx="3109367" cy="954107"/>
          </a:xfrm>
          <a:prstGeom prst="rect">
            <a:avLst/>
          </a:prstGeom>
          <a:noFill/>
        </p:spPr>
        <p:txBody>
          <a:bodyPr wrap="square" rtlCol="0">
            <a:spAutoFit/>
          </a:bodyPr>
          <a:lstStyle/>
          <a:p>
            <a:pPr algn="ctr"/>
            <a:r>
              <a:rPr lang="en-US" sz="2800" b="1" dirty="0"/>
              <a:t>Compressed data (In CPU)</a:t>
            </a:r>
          </a:p>
        </p:txBody>
      </p:sp>
      <p:grpSp>
        <p:nvGrpSpPr>
          <p:cNvPr id="9" name="Group 8">
            <a:extLst>
              <a:ext uri="{FF2B5EF4-FFF2-40B4-BE49-F238E27FC236}">
                <a16:creationId xmlns:a16="http://schemas.microsoft.com/office/drawing/2014/main" id="{8DDC85CB-BBCE-4EF2-2B1F-E37A477B59AE}"/>
              </a:ext>
            </a:extLst>
          </p:cNvPr>
          <p:cNvGrpSpPr/>
          <p:nvPr/>
        </p:nvGrpSpPr>
        <p:grpSpPr>
          <a:xfrm>
            <a:off x="5018982" y="1774713"/>
            <a:ext cx="2154037" cy="699778"/>
            <a:chOff x="4968508" y="1774713"/>
            <a:chExt cx="2154037" cy="699778"/>
          </a:xfrm>
        </p:grpSpPr>
        <p:sp>
          <p:nvSpPr>
            <p:cNvPr id="10" name="Rectangle 9">
              <a:extLst>
                <a:ext uri="{FF2B5EF4-FFF2-40B4-BE49-F238E27FC236}">
                  <a16:creationId xmlns:a16="http://schemas.microsoft.com/office/drawing/2014/main" id="{E8D3C9B9-23B0-4C42-BB72-17415A5C8AE6}"/>
                </a:ext>
              </a:extLst>
            </p:cNvPr>
            <p:cNvSpPr/>
            <p:nvPr/>
          </p:nvSpPr>
          <p:spPr>
            <a:xfrm>
              <a:off x="4968508" y="2146492"/>
              <a:ext cx="239340" cy="25540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9427742-E2CA-CF25-225D-9F9BCA895E0C}"/>
                </a:ext>
              </a:extLst>
            </p:cNvPr>
            <p:cNvSpPr/>
            <p:nvPr/>
          </p:nvSpPr>
          <p:spPr>
            <a:xfrm>
              <a:off x="4972985" y="1831678"/>
              <a:ext cx="239340" cy="255403"/>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323645A-54F4-C330-D338-55123DD1627D}"/>
                </a:ext>
              </a:extLst>
            </p:cNvPr>
            <p:cNvSpPr txBox="1"/>
            <p:nvPr/>
          </p:nvSpPr>
          <p:spPr>
            <a:xfrm>
              <a:off x="5257344" y="1774713"/>
              <a:ext cx="1406411" cy="369332"/>
            </a:xfrm>
            <a:prstGeom prst="rect">
              <a:avLst/>
            </a:prstGeom>
            <a:noFill/>
          </p:spPr>
          <p:txBody>
            <a:bodyPr wrap="none" rtlCol="0">
              <a:spAutoFit/>
            </a:bodyPr>
            <a:lstStyle/>
            <a:p>
              <a:r>
                <a:rPr lang="en-US" dirty="0"/>
                <a:t>Invariant bits</a:t>
              </a:r>
            </a:p>
          </p:txBody>
        </p:sp>
        <p:sp>
          <p:nvSpPr>
            <p:cNvPr id="14" name="TextBox 13">
              <a:extLst>
                <a:ext uri="{FF2B5EF4-FFF2-40B4-BE49-F238E27FC236}">
                  <a16:creationId xmlns:a16="http://schemas.microsoft.com/office/drawing/2014/main" id="{98495692-EAD0-7702-1431-5C40D679033D}"/>
                </a:ext>
              </a:extLst>
            </p:cNvPr>
            <p:cNvSpPr txBox="1"/>
            <p:nvPr/>
          </p:nvSpPr>
          <p:spPr>
            <a:xfrm>
              <a:off x="5252866" y="2105159"/>
              <a:ext cx="1869679" cy="369332"/>
            </a:xfrm>
            <a:prstGeom prst="rect">
              <a:avLst/>
            </a:prstGeom>
            <a:noFill/>
          </p:spPr>
          <p:txBody>
            <a:bodyPr wrap="none" rtlCol="0">
              <a:spAutoFit/>
            </a:bodyPr>
            <a:lstStyle/>
            <a:p>
              <a:r>
                <a:rPr lang="en-US" dirty="0"/>
                <a:t>Non-invariant bits</a:t>
              </a:r>
            </a:p>
          </p:txBody>
        </p:sp>
      </p:grpSp>
      <p:sp>
        <p:nvSpPr>
          <p:cNvPr id="21" name="TextBox 20">
            <a:extLst>
              <a:ext uri="{FF2B5EF4-FFF2-40B4-BE49-F238E27FC236}">
                <a16:creationId xmlns:a16="http://schemas.microsoft.com/office/drawing/2014/main" id="{445269C3-F8A3-6722-3227-B5DD82027E62}"/>
              </a:ext>
            </a:extLst>
          </p:cNvPr>
          <p:cNvSpPr txBox="1"/>
          <p:nvPr/>
        </p:nvSpPr>
        <p:spPr>
          <a:xfrm>
            <a:off x="5138547" y="4606548"/>
            <a:ext cx="393056" cy="584775"/>
          </a:xfrm>
          <a:prstGeom prst="rect">
            <a:avLst/>
          </a:prstGeom>
          <a:noFill/>
        </p:spPr>
        <p:txBody>
          <a:bodyPr wrap="none" rtlCol="0">
            <a:spAutoFit/>
          </a:bodyPr>
          <a:lstStyle/>
          <a:p>
            <a:r>
              <a:rPr lang="en-US" sz="3200" b="1" dirty="0"/>
              <a:t>0</a:t>
            </a:r>
          </a:p>
        </p:txBody>
      </p:sp>
      <p:sp>
        <p:nvSpPr>
          <p:cNvPr id="23" name="TextBox 22">
            <a:extLst>
              <a:ext uri="{FF2B5EF4-FFF2-40B4-BE49-F238E27FC236}">
                <a16:creationId xmlns:a16="http://schemas.microsoft.com/office/drawing/2014/main" id="{767BA8B3-E9BC-AC68-9597-E213E8CA8E39}"/>
              </a:ext>
            </a:extLst>
          </p:cNvPr>
          <p:cNvSpPr txBox="1"/>
          <p:nvPr/>
        </p:nvSpPr>
        <p:spPr>
          <a:xfrm>
            <a:off x="6034216" y="4600709"/>
            <a:ext cx="1899879" cy="584775"/>
          </a:xfrm>
          <a:prstGeom prst="rect">
            <a:avLst/>
          </a:prstGeom>
          <a:noFill/>
        </p:spPr>
        <p:txBody>
          <a:bodyPr wrap="none" rtlCol="0">
            <a:spAutoFit/>
          </a:bodyPr>
          <a:lstStyle/>
          <a:p>
            <a:r>
              <a:rPr lang="en-US" sz="3200" b="1" dirty="0"/>
              <a:t>1 1 0 1 0 0</a:t>
            </a:r>
          </a:p>
        </p:txBody>
      </p:sp>
      <p:sp>
        <p:nvSpPr>
          <p:cNvPr id="24" name="TextBox 23">
            <a:extLst>
              <a:ext uri="{FF2B5EF4-FFF2-40B4-BE49-F238E27FC236}">
                <a16:creationId xmlns:a16="http://schemas.microsoft.com/office/drawing/2014/main" id="{695A07DD-2A75-478E-6318-008D20D8406F}"/>
              </a:ext>
            </a:extLst>
          </p:cNvPr>
          <p:cNvSpPr txBox="1"/>
          <p:nvPr/>
        </p:nvSpPr>
        <p:spPr>
          <a:xfrm>
            <a:off x="5529076" y="3786186"/>
            <a:ext cx="2798664" cy="715089"/>
          </a:xfrm>
          <a:prstGeom prst="wedgeRoundRectCallout">
            <a:avLst>
              <a:gd name="adj1" fmla="val 54154"/>
              <a:gd name="adj2" fmla="val 88653"/>
              <a:gd name="adj3" fmla="val 16667"/>
            </a:avLst>
          </a:prstGeom>
          <a:solidFill>
            <a:schemeClr val="accent4"/>
          </a:solidFill>
          <a:ln>
            <a:solidFill>
              <a:schemeClr val="accent4">
                <a:lumMod val="10000"/>
              </a:schemeClr>
            </a:solidFill>
          </a:ln>
        </p:spPr>
        <p:txBody>
          <a:bodyPr wrap="square" rtlCol="0">
            <a:spAutoFit/>
          </a:bodyPr>
          <a:lstStyle/>
          <a:p>
            <a:pPr algn="ctr"/>
            <a:r>
              <a:rPr lang="en-US" dirty="0">
                <a:latin typeface="Aptos" panose="02110004020202020204"/>
              </a:rPr>
              <a:t>Participation bit = 1, copy non-invariant bits</a:t>
            </a:r>
            <a:endParaRPr lang="en-US" b="1" dirty="0"/>
          </a:p>
        </p:txBody>
      </p:sp>
      <p:sp>
        <p:nvSpPr>
          <p:cNvPr id="26" name="TextBox 25">
            <a:extLst>
              <a:ext uri="{FF2B5EF4-FFF2-40B4-BE49-F238E27FC236}">
                <a16:creationId xmlns:a16="http://schemas.microsoft.com/office/drawing/2014/main" id="{59685EC9-E2D1-633F-D164-BE649F775CD9}"/>
              </a:ext>
            </a:extLst>
          </p:cNvPr>
          <p:cNvSpPr txBox="1"/>
          <p:nvPr/>
        </p:nvSpPr>
        <p:spPr>
          <a:xfrm>
            <a:off x="8276443" y="5503941"/>
            <a:ext cx="2798664" cy="715089"/>
          </a:xfrm>
          <a:prstGeom prst="wedgeRoundRectCallout">
            <a:avLst>
              <a:gd name="adj1" fmla="val -26758"/>
              <a:gd name="adj2" fmla="val -110406"/>
              <a:gd name="adj3" fmla="val 16667"/>
            </a:avLst>
          </a:prstGeom>
          <a:solidFill>
            <a:schemeClr val="accent4"/>
          </a:solidFill>
          <a:ln>
            <a:solidFill>
              <a:schemeClr val="accent4">
                <a:lumMod val="10000"/>
              </a:schemeClr>
            </a:solidFill>
          </a:ln>
        </p:spPr>
        <p:txBody>
          <a:bodyPr wrap="square" rtlCol="0">
            <a:spAutoFit/>
          </a:bodyPr>
          <a:lstStyle/>
          <a:p>
            <a:pPr algn="ctr"/>
            <a:r>
              <a:rPr lang="en-US" dirty="0">
                <a:latin typeface="Aptos" panose="02110004020202020204"/>
              </a:rPr>
              <a:t>Participation bit = 0, copy entire chunk</a:t>
            </a:r>
            <a:endParaRPr lang="en-US" b="1" dirty="0"/>
          </a:p>
        </p:txBody>
      </p:sp>
      <p:sp>
        <p:nvSpPr>
          <p:cNvPr id="6" name="TextBox 5">
            <a:extLst>
              <a:ext uri="{FF2B5EF4-FFF2-40B4-BE49-F238E27FC236}">
                <a16:creationId xmlns:a16="http://schemas.microsoft.com/office/drawing/2014/main" id="{C5D5F8D8-9921-4EBD-C09E-D61935F3E8AE}"/>
              </a:ext>
            </a:extLst>
          </p:cNvPr>
          <p:cNvSpPr txBox="1"/>
          <p:nvPr/>
        </p:nvSpPr>
        <p:spPr>
          <a:xfrm>
            <a:off x="3166049" y="5212314"/>
            <a:ext cx="1106393" cy="584775"/>
          </a:xfrm>
          <a:prstGeom prst="rect">
            <a:avLst/>
          </a:prstGeom>
          <a:noFill/>
        </p:spPr>
        <p:txBody>
          <a:bodyPr wrap="none" rtlCol="0">
            <a:spAutoFit/>
          </a:bodyPr>
          <a:lstStyle/>
          <a:p>
            <a:r>
              <a:rPr lang="en-US" sz="3200" b="1" dirty="0"/>
              <a:t>Mask</a:t>
            </a:r>
          </a:p>
        </p:txBody>
      </p:sp>
      <p:sp>
        <p:nvSpPr>
          <p:cNvPr id="7" name="TextBox 6">
            <a:extLst>
              <a:ext uri="{FF2B5EF4-FFF2-40B4-BE49-F238E27FC236}">
                <a16:creationId xmlns:a16="http://schemas.microsoft.com/office/drawing/2014/main" id="{E44600A1-AB96-C21E-9F53-0F3F5C079077}"/>
              </a:ext>
            </a:extLst>
          </p:cNvPr>
          <p:cNvSpPr txBox="1"/>
          <p:nvPr/>
        </p:nvSpPr>
        <p:spPr>
          <a:xfrm>
            <a:off x="3163898" y="5695649"/>
            <a:ext cx="1150058" cy="584775"/>
          </a:xfrm>
          <a:prstGeom prst="rect">
            <a:avLst/>
          </a:prstGeom>
          <a:noFill/>
        </p:spPr>
        <p:txBody>
          <a:bodyPr wrap="none" rtlCol="0">
            <a:spAutoFit/>
          </a:bodyPr>
          <a:lstStyle/>
          <a:p>
            <a:r>
              <a:rPr lang="en-US" sz="3200" b="1" dirty="0" err="1"/>
              <a:t>Bitval</a:t>
            </a:r>
            <a:endParaRPr lang="en-US" sz="3200" b="1" dirty="0"/>
          </a:p>
        </p:txBody>
      </p:sp>
      <p:sp>
        <p:nvSpPr>
          <p:cNvPr id="19" name="TextBox 18">
            <a:extLst>
              <a:ext uri="{FF2B5EF4-FFF2-40B4-BE49-F238E27FC236}">
                <a16:creationId xmlns:a16="http://schemas.microsoft.com/office/drawing/2014/main" id="{FBDFEA24-D625-2543-0284-3DC06EC06847}"/>
              </a:ext>
            </a:extLst>
          </p:cNvPr>
          <p:cNvSpPr txBox="1"/>
          <p:nvPr/>
        </p:nvSpPr>
        <p:spPr>
          <a:xfrm>
            <a:off x="4257081" y="5695650"/>
            <a:ext cx="3695242" cy="584775"/>
          </a:xfrm>
          <a:prstGeom prst="rect">
            <a:avLst/>
          </a:prstGeom>
          <a:noFill/>
        </p:spPr>
        <p:txBody>
          <a:bodyPr wrap="none" rtlCol="0">
            <a:spAutoFit/>
          </a:bodyPr>
          <a:lstStyle/>
          <a:p>
            <a:r>
              <a:rPr lang="en-US" sz="3200" b="1" dirty="0">
                <a:solidFill>
                  <a:srgbClr val="C00000"/>
                </a:solidFill>
              </a:rPr>
              <a:t>0 0 0 </a:t>
            </a:r>
            <a:r>
              <a:rPr lang="en-US" sz="3200" b="1" dirty="0"/>
              <a:t>*</a:t>
            </a:r>
            <a:r>
              <a:rPr lang="en-US" sz="3200" b="1" dirty="0">
                <a:solidFill>
                  <a:srgbClr val="C00000"/>
                </a:solidFill>
              </a:rPr>
              <a:t> 0 0 0 </a:t>
            </a:r>
            <a:r>
              <a:rPr lang="en-US" sz="3200" b="1" dirty="0"/>
              <a:t>* *</a:t>
            </a:r>
            <a:r>
              <a:rPr lang="en-US" sz="3200" b="1" dirty="0">
                <a:solidFill>
                  <a:srgbClr val="C00000"/>
                </a:solidFill>
              </a:rPr>
              <a:t> 1 0 </a:t>
            </a:r>
            <a:r>
              <a:rPr lang="en-US" sz="3200" b="1" dirty="0"/>
              <a:t>*</a:t>
            </a:r>
          </a:p>
        </p:txBody>
      </p:sp>
      <p:sp>
        <p:nvSpPr>
          <p:cNvPr id="20" name="TextBox 19">
            <a:extLst>
              <a:ext uri="{FF2B5EF4-FFF2-40B4-BE49-F238E27FC236}">
                <a16:creationId xmlns:a16="http://schemas.microsoft.com/office/drawing/2014/main" id="{EB30F9FC-ED4D-392B-FC13-8393C029DC52}"/>
              </a:ext>
            </a:extLst>
          </p:cNvPr>
          <p:cNvSpPr txBox="1"/>
          <p:nvPr/>
        </p:nvSpPr>
        <p:spPr>
          <a:xfrm>
            <a:off x="4257081" y="5222834"/>
            <a:ext cx="3708066" cy="584775"/>
          </a:xfrm>
          <a:prstGeom prst="rect">
            <a:avLst/>
          </a:prstGeom>
          <a:noFill/>
        </p:spPr>
        <p:txBody>
          <a:bodyPr wrap="none" rtlCol="0">
            <a:spAutoFit/>
          </a:bodyPr>
          <a:lstStyle/>
          <a:p>
            <a:r>
              <a:rPr lang="en-US" sz="3200" b="1" dirty="0">
                <a:solidFill>
                  <a:srgbClr val="C00000"/>
                </a:solidFill>
              </a:rPr>
              <a:t>1 1 1 </a:t>
            </a:r>
            <a:r>
              <a:rPr lang="en-US" sz="3200" b="1" dirty="0"/>
              <a:t>0 </a:t>
            </a:r>
            <a:r>
              <a:rPr lang="en-US" sz="3200" b="1" dirty="0">
                <a:solidFill>
                  <a:srgbClr val="C00000"/>
                </a:solidFill>
              </a:rPr>
              <a:t>1 1 1 </a:t>
            </a:r>
            <a:r>
              <a:rPr lang="en-US" sz="3200" b="1" dirty="0"/>
              <a:t>0 0 </a:t>
            </a:r>
            <a:r>
              <a:rPr lang="en-US" sz="3200" b="1" dirty="0">
                <a:solidFill>
                  <a:srgbClr val="C00000"/>
                </a:solidFill>
              </a:rPr>
              <a:t>1 1</a:t>
            </a:r>
            <a:r>
              <a:rPr lang="en-US" sz="3200" b="1" dirty="0"/>
              <a:t> 0</a:t>
            </a:r>
          </a:p>
        </p:txBody>
      </p:sp>
    </p:spTree>
    <p:extLst>
      <p:ext uri="{BB962C8B-B14F-4D97-AF65-F5344CB8AC3E}">
        <p14:creationId xmlns:p14="http://schemas.microsoft.com/office/powerpoint/2010/main" val="117388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par>
                          <p:cTn id="15" fill="hold">
                            <p:stCondLst>
                              <p:cond delay="0"/>
                            </p:stCondLst>
                            <p:childTnLst>
                              <p:par>
                                <p:cTn id="16" presetID="42" presetClass="path" presetSubtype="0" accel="50000" decel="50000" fill="hold" grpId="2" nodeType="afterEffect">
                                  <p:stCondLst>
                                    <p:cond delay="0"/>
                                  </p:stCondLst>
                                  <p:childTnLst>
                                    <p:animMotion origin="layout" path="M 5.55112E-17 -1.85185E-6 L 0.32031 -1.85185E-6 " pathEditMode="relative" rAng="0" ptsTypes="AA">
                                      <p:cBhvr>
                                        <p:cTn id="17" dur="2000" fill="hold"/>
                                        <p:tgtEl>
                                          <p:spTgt spid="21"/>
                                        </p:tgtEl>
                                        <p:attrNameLst>
                                          <p:attrName>ppt_x</p:attrName>
                                          <p:attrName>ppt_y</p:attrName>
                                        </p:attrNameLst>
                                      </p:cBhvr>
                                      <p:rCtr x="16016" y="0"/>
                                    </p:animMotion>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wipe(left)">
                                      <p:cBhvr>
                                        <p:cTn id="21" dur="5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par>
                                <p:cTn id="26" presetID="1" presetClass="exit" presetSubtype="0" fill="hold" grpId="1" nodeType="withEffect">
                                  <p:stCondLst>
                                    <p:cond delay="0"/>
                                  </p:stCondLst>
                                  <p:childTnLst>
                                    <p:set>
                                      <p:cBhvr>
                                        <p:cTn id="27" dur="1" fill="hold">
                                          <p:stCondLst>
                                            <p:cond delay="0"/>
                                          </p:stCondLst>
                                        </p:cTn>
                                        <p:tgtEl>
                                          <p:spTgt spid="2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1" nodeType="clickEffect">
                                  <p:stCondLst>
                                    <p:cond delay="0"/>
                                  </p:stCondLst>
                                  <p:childTnLst>
                                    <p:set>
                                      <p:cBhvr>
                                        <p:cTn id="31" dur="1" fill="hold">
                                          <p:stCondLst>
                                            <p:cond delay="0"/>
                                          </p:stCondLst>
                                        </p:cTn>
                                        <p:tgtEl>
                                          <p:spTgt spid="23"/>
                                        </p:tgtEl>
                                        <p:attrNameLst>
                                          <p:attrName>style.visibility</p:attrName>
                                        </p:attrNameLst>
                                      </p:cBhvr>
                                      <p:to>
                                        <p:strVal val="visible"/>
                                      </p:to>
                                    </p:set>
                                  </p:childTnLst>
                                </p:cTn>
                              </p:par>
                            </p:childTnLst>
                          </p:cTn>
                        </p:par>
                        <p:par>
                          <p:cTn id="32" fill="hold">
                            <p:stCondLst>
                              <p:cond delay="0"/>
                            </p:stCondLst>
                            <p:childTnLst>
                              <p:par>
                                <p:cTn id="33" presetID="0" presetClass="path" presetSubtype="0" accel="50000" decel="50000" fill="hold" grpId="2" nodeType="afterEffect">
                                  <p:stCondLst>
                                    <p:cond delay="0"/>
                                  </p:stCondLst>
                                  <p:childTnLst>
                                    <p:animMotion origin="layout" path="M 3.54167E-6 4.07407E-6 L 0.26797 4.07407E-6 " pathEditMode="relative" rAng="0" ptsTypes="AA">
                                      <p:cBhvr>
                                        <p:cTn id="34" dur="2000" fill="hold"/>
                                        <p:tgtEl>
                                          <p:spTgt spid="23"/>
                                        </p:tgtEl>
                                        <p:attrNameLst>
                                          <p:attrName>ppt_x</p:attrName>
                                          <p:attrName>ppt_y</p:attrName>
                                        </p:attrNameLst>
                                      </p:cBhvr>
                                      <p:rCtr x="13398" y="0"/>
                                    </p:animMotion>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 presetClass="exit" presetSubtype="0" fill="hold" grpId="1" nodeType="withEffect">
                                  <p:stCondLst>
                                    <p:cond delay="0"/>
                                  </p:stCondLst>
                                  <p:childTnLst>
                                    <p:set>
                                      <p:cBhvr>
                                        <p:cTn id="41" dur="1" fill="hold">
                                          <p:stCondLst>
                                            <p:cond delay="0"/>
                                          </p:stCondLst>
                                        </p:cTn>
                                        <p:tgtEl>
                                          <p:spTgt spid="26"/>
                                        </p:tgtEl>
                                        <p:attrNameLst>
                                          <p:attrName>style.visibility</p:attrName>
                                        </p:attrNameLst>
                                      </p:cBhvr>
                                      <p:to>
                                        <p:strVal val="hidden"/>
                                      </p:to>
                                    </p:se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P spid="21" grpId="1"/>
      <p:bldP spid="21" grpId="2"/>
      <p:bldP spid="23" grpId="1"/>
      <p:bldP spid="23" grpId="2"/>
      <p:bldP spid="24" grpId="0" animBg="1"/>
      <p:bldP spid="24" grpId="1" animBg="1"/>
      <p:bldP spid="26" grpId="0" animBg="1"/>
      <p:bldP spid="2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6D93-3C3E-3934-D59B-45094B8E8D2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6E46A06-393F-E285-1FA3-27884AA73F71}"/>
              </a:ext>
            </a:extLst>
          </p:cNvPr>
          <p:cNvSpPr>
            <a:spLocks noGrp="1"/>
          </p:cNvSpPr>
          <p:nvPr>
            <p:ph type="title"/>
          </p:nvPr>
        </p:nvSpPr>
        <p:spPr/>
        <p:txBody>
          <a:bodyPr/>
          <a:lstStyle/>
          <a:p>
            <a:r>
              <a:rPr lang="en-US" dirty="0"/>
              <a:t>IBP: Tensors after compression</a:t>
            </a:r>
          </a:p>
        </p:txBody>
      </p:sp>
      <p:sp>
        <p:nvSpPr>
          <p:cNvPr id="4" name="Slide Number Placeholder 3">
            <a:extLst>
              <a:ext uri="{FF2B5EF4-FFF2-40B4-BE49-F238E27FC236}">
                <a16:creationId xmlns:a16="http://schemas.microsoft.com/office/drawing/2014/main" id="{ED245C22-472F-F610-3C47-A06CACDC155E}"/>
              </a:ext>
            </a:extLst>
          </p:cNvPr>
          <p:cNvSpPr>
            <a:spLocks noGrp="1"/>
          </p:cNvSpPr>
          <p:nvPr>
            <p:ph type="sldNum" sz="quarter" idx="14"/>
          </p:nvPr>
        </p:nvSpPr>
        <p:spPr/>
        <p:txBody>
          <a:bodyPr/>
          <a:lstStyle/>
          <a:p>
            <a:fld id="{04AED599-1D0F-3E40-81CA-01C30F87847C}" type="slidenum">
              <a:rPr lang="en-US" smtClean="0"/>
              <a:pPr/>
              <a:t>16</a:t>
            </a:fld>
            <a:endParaRPr lang="en-US"/>
          </a:p>
        </p:txBody>
      </p:sp>
      <p:sp>
        <p:nvSpPr>
          <p:cNvPr id="6" name="TextBox 5">
            <a:extLst>
              <a:ext uri="{FF2B5EF4-FFF2-40B4-BE49-F238E27FC236}">
                <a16:creationId xmlns:a16="http://schemas.microsoft.com/office/drawing/2014/main" id="{3FC54453-1901-86E3-5187-B748937D320A}"/>
              </a:ext>
            </a:extLst>
          </p:cNvPr>
          <p:cNvSpPr txBox="1"/>
          <p:nvPr/>
        </p:nvSpPr>
        <p:spPr>
          <a:xfrm>
            <a:off x="4257081" y="2650480"/>
            <a:ext cx="995785" cy="2554545"/>
          </a:xfrm>
          <a:prstGeom prst="rect">
            <a:avLst/>
          </a:prstGeom>
          <a:noFill/>
        </p:spPr>
        <p:txBody>
          <a:bodyPr wrap="none" rtlCol="0">
            <a:spAutoFit/>
          </a:bodyPr>
          <a:lstStyle/>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a:p>
            <a:r>
              <a:rPr lang="en-US" sz="3200" b="1" dirty="0">
                <a:solidFill>
                  <a:srgbClr val="C00000"/>
                </a:solidFill>
              </a:rPr>
              <a:t>0 0 0</a:t>
            </a:r>
          </a:p>
        </p:txBody>
      </p:sp>
      <p:sp>
        <p:nvSpPr>
          <p:cNvPr id="7" name="TextBox 6">
            <a:extLst>
              <a:ext uri="{FF2B5EF4-FFF2-40B4-BE49-F238E27FC236}">
                <a16:creationId xmlns:a16="http://schemas.microsoft.com/office/drawing/2014/main" id="{60970D1C-0DAD-5AFA-B00B-A88799F4B9A5}"/>
              </a:ext>
            </a:extLst>
          </p:cNvPr>
          <p:cNvSpPr txBox="1"/>
          <p:nvPr/>
        </p:nvSpPr>
        <p:spPr>
          <a:xfrm>
            <a:off x="5130946" y="2650480"/>
            <a:ext cx="2803973" cy="2554545"/>
          </a:xfrm>
          <a:prstGeom prst="rect">
            <a:avLst/>
          </a:prstGeom>
          <a:noFill/>
        </p:spPr>
        <p:txBody>
          <a:bodyPr wrap="none" rtlCol="0">
            <a:spAutoFit/>
          </a:bodyPr>
          <a:lstStyle/>
          <a:p>
            <a:r>
              <a:rPr lang="en-US" sz="3200" b="1" dirty="0"/>
              <a:t>1 </a:t>
            </a:r>
            <a:r>
              <a:rPr lang="en-US" sz="3200" b="1" dirty="0">
                <a:solidFill>
                  <a:srgbClr val="C00000"/>
                </a:solidFill>
              </a:rPr>
              <a:t>0</a:t>
            </a:r>
            <a:r>
              <a:rPr lang="en-US" sz="3200" b="1" dirty="0"/>
              <a:t> </a:t>
            </a:r>
            <a:r>
              <a:rPr lang="en-US" sz="3200" b="1" dirty="0">
                <a:solidFill>
                  <a:srgbClr val="C00000"/>
                </a:solidFill>
              </a:rPr>
              <a:t>0</a:t>
            </a:r>
            <a:r>
              <a:rPr lang="en-US" sz="3200" b="1" dirty="0"/>
              <a:t> </a:t>
            </a:r>
            <a:r>
              <a:rPr lang="en-US" sz="3200" b="1" dirty="0">
                <a:solidFill>
                  <a:srgbClr val="C00000"/>
                </a:solidFill>
              </a:rPr>
              <a:t>0</a:t>
            </a:r>
            <a:r>
              <a:rPr lang="en-US" sz="3200" b="1" dirty="0"/>
              <a:t> 0 1 </a:t>
            </a:r>
            <a:r>
              <a:rPr lang="en-US" sz="3200" b="1" dirty="0">
                <a:solidFill>
                  <a:srgbClr val="C00000"/>
                </a:solidFill>
              </a:rPr>
              <a:t>1</a:t>
            </a:r>
            <a:r>
              <a:rPr lang="en-US" sz="3200" b="1" dirty="0"/>
              <a:t> </a:t>
            </a:r>
            <a:r>
              <a:rPr lang="en-US" sz="3200" b="1" dirty="0">
                <a:solidFill>
                  <a:srgbClr val="C00000"/>
                </a:solidFill>
              </a:rPr>
              <a:t>0</a:t>
            </a:r>
            <a:r>
              <a:rPr lang="en-US" sz="3200" b="1" dirty="0"/>
              <a:t> 1</a:t>
            </a:r>
          </a:p>
          <a:p>
            <a:r>
              <a:rPr lang="en-US" sz="3200" b="1" dirty="0"/>
              <a:t>0 </a:t>
            </a:r>
            <a:r>
              <a:rPr lang="en-US" sz="3200" b="1" dirty="0">
                <a:solidFill>
                  <a:srgbClr val="C00000"/>
                </a:solidFill>
              </a:rPr>
              <a:t>0</a:t>
            </a:r>
            <a:r>
              <a:rPr lang="en-US" sz="3200" b="1" dirty="0"/>
              <a:t> </a:t>
            </a:r>
            <a:r>
              <a:rPr lang="en-US" sz="3200" b="1" dirty="0">
                <a:solidFill>
                  <a:srgbClr val="C00000"/>
                </a:solidFill>
              </a:rPr>
              <a:t>0</a:t>
            </a:r>
            <a:r>
              <a:rPr lang="en-US" sz="3200" b="1" dirty="0"/>
              <a:t> </a:t>
            </a:r>
            <a:r>
              <a:rPr lang="en-US" sz="3200" b="1" dirty="0">
                <a:solidFill>
                  <a:srgbClr val="C00000"/>
                </a:solidFill>
              </a:rPr>
              <a:t>0</a:t>
            </a:r>
            <a:r>
              <a:rPr lang="en-US" sz="3200" b="1" dirty="0"/>
              <a:t> 1 1 </a:t>
            </a:r>
            <a:r>
              <a:rPr lang="en-US" sz="3200" b="1" dirty="0">
                <a:solidFill>
                  <a:srgbClr val="C00000"/>
                </a:solidFill>
              </a:rPr>
              <a:t>1</a:t>
            </a:r>
            <a:r>
              <a:rPr lang="en-US" sz="3200" b="1" dirty="0"/>
              <a:t> </a:t>
            </a:r>
            <a:r>
              <a:rPr lang="en-US" sz="3200" b="1" dirty="0">
                <a:solidFill>
                  <a:srgbClr val="C00000"/>
                </a:solidFill>
              </a:rPr>
              <a:t>0</a:t>
            </a:r>
            <a:r>
              <a:rPr lang="en-US" sz="3200" b="1" dirty="0"/>
              <a:t> 0</a:t>
            </a:r>
          </a:p>
          <a:p>
            <a:r>
              <a:rPr lang="en-US" sz="3200" b="1" dirty="0"/>
              <a:t>0 </a:t>
            </a:r>
            <a:r>
              <a:rPr lang="en-US" sz="3200" b="1" dirty="0">
                <a:solidFill>
                  <a:srgbClr val="C00000"/>
                </a:solidFill>
              </a:rPr>
              <a:t>0</a:t>
            </a:r>
            <a:r>
              <a:rPr lang="en-US" sz="3200" b="1" dirty="0"/>
              <a:t> </a:t>
            </a:r>
            <a:r>
              <a:rPr lang="en-US" sz="3200" b="1" dirty="0">
                <a:solidFill>
                  <a:srgbClr val="C00000"/>
                </a:solidFill>
              </a:rPr>
              <a:t>0</a:t>
            </a:r>
            <a:r>
              <a:rPr lang="en-US" sz="3200" b="1" dirty="0"/>
              <a:t> 1 1 0 </a:t>
            </a:r>
            <a:r>
              <a:rPr lang="en-US" sz="3200" b="1" dirty="0">
                <a:solidFill>
                  <a:srgbClr val="C00000"/>
                </a:solidFill>
              </a:rPr>
              <a:t>1</a:t>
            </a:r>
            <a:r>
              <a:rPr lang="en-US" sz="3200" b="1" dirty="0"/>
              <a:t> </a:t>
            </a:r>
            <a:r>
              <a:rPr lang="en-US" sz="3200" b="1" dirty="0">
                <a:solidFill>
                  <a:srgbClr val="C00000"/>
                </a:solidFill>
              </a:rPr>
              <a:t>0</a:t>
            </a:r>
            <a:r>
              <a:rPr lang="en-US" sz="3200" b="1" dirty="0"/>
              <a:t> 0</a:t>
            </a:r>
          </a:p>
          <a:p>
            <a:r>
              <a:rPr lang="en-US" sz="3200" b="1" dirty="0"/>
              <a:t>1 1 </a:t>
            </a:r>
            <a:r>
              <a:rPr lang="en-US" sz="3200" b="1" dirty="0">
                <a:solidFill>
                  <a:srgbClr val="C00000"/>
                </a:solidFill>
              </a:rPr>
              <a:t>0</a:t>
            </a:r>
            <a:r>
              <a:rPr lang="en-US" sz="3200" b="1" dirty="0"/>
              <a:t> </a:t>
            </a:r>
            <a:r>
              <a:rPr lang="en-US" sz="3200" b="1" dirty="0">
                <a:solidFill>
                  <a:srgbClr val="C00000"/>
                </a:solidFill>
              </a:rPr>
              <a:t>0</a:t>
            </a:r>
            <a:r>
              <a:rPr lang="en-US" sz="3200" b="1" dirty="0"/>
              <a:t> 0 0 </a:t>
            </a:r>
            <a:r>
              <a:rPr lang="en-US" sz="3200" b="1" dirty="0">
                <a:solidFill>
                  <a:srgbClr val="C00000"/>
                </a:solidFill>
              </a:rPr>
              <a:t>1</a:t>
            </a:r>
            <a:r>
              <a:rPr lang="en-US" sz="3200" b="1" dirty="0"/>
              <a:t> </a:t>
            </a:r>
            <a:r>
              <a:rPr lang="en-US" sz="3200" b="1" dirty="0">
                <a:solidFill>
                  <a:srgbClr val="C00000"/>
                </a:solidFill>
              </a:rPr>
              <a:t>0</a:t>
            </a:r>
            <a:r>
              <a:rPr lang="en-US" sz="3200" b="1" dirty="0"/>
              <a:t> 1</a:t>
            </a:r>
          </a:p>
          <a:p>
            <a:r>
              <a:rPr lang="en-US" sz="3200" b="1" dirty="0"/>
              <a:t>0 </a:t>
            </a:r>
            <a:r>
              <a:rPr lang="en-US" sz="3200" b="1" dirty="0">
                <a:solidFill>
                  <a:srgbClr val="C00000"/>
                </a:solidFill>
              </a:rPr>
              <a:t>0</a:t>
            </a:r>
            <a:r>
              <a:rPr lang="en-US" sz="3200" b="1" dirty="0"/>
              <a:t> 1 </a:t>
            </a:r>
            <a:r>
              <a:rPr lang="en-US" sz="3200" b="1" dirty="0">
                <a:solidFill>
                  <a:srgbClr val="C00000"/>
                </a:solidFill>
              </a:rPr>
              <a:t>0</a:t>
            </a:r>
            <a:r>
              <a:rPr lang="en-US" sz="3200" b="1" dirty="0"/>
              <a:t> 0 1 </a:t>
            </a:r>
            <a:r>
              <a:rPr lang="en-US" sz="3200" b="1" dirty="0">
                <a:solidFill>
                  <a:srgbClr val="C00000"/>
                </a:solidFill>
              </a:rPr>
              <a:t>1</a:t>
            </a:r>
            <a:r>
              <a:rPr lang="en-US" sz="3200" b="1" dirty="0"/>
              <a:t> </a:t>
            </a:r>
            <a:r>
              <a:rPr lang="en-US" sz="3200" b="1" dirty="0">
                <a:solidFill>
                  <a:srgbClr val="C00000"/>
                </a:solidFill>
              </a:rPr>
              <a:t>0</a:t>
            </a:r>
            <a:r>
              <a:rPr lang="en-US" sz="3200" b="1" dirty="0"/>
              <a:t> 0</a:t>
            </a:r>
          </a:p>
        </p:txBody>
      </p:sp>
      <p:cxnSp>
        <p:nvCxnSpPr>
          <p:cNvPr id="22" name="Straight Connector 21">
            <a:extLst>
              <a:ext uri="{FF2B5EF4-FFF2-40B4-BE49-F238E27FC236}">
                <a16:creationId xmlns:a16="http://schemas.microsoft.com/office/drawing/2014/main" id="{90FA2A42-C104-F8A9-472F-59408578E060}"/>
              </a:ext>
            </a:extLst>
          </p:cNvPr>
          <p:cNvCxnSpPr>
            <a:cxnSpLocks/>
          </p:cNvCxnSpPr>
          <p:nvPr/>
        </p:nvCxnSpPr>
        <p:spPr>
          <a:xfrm>
            <a:off x="6066972" y="2805533"/>
            <a:ext cx="29028" cy="3340230"/>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3B649AD4-EAD9-98C5-D97C-E22651F9A0A9}"/>
              </a:ext>
            </a:extLst>
          </p:cNvPr>
          <p:cNvSpPr txBox="1"/>
          <p:nvPr/>
        </p:nvSpPr>
        <p:spPr>
          <a:xfrm>
            <a:off x="8277914" y="2647945"/>
            <a:ext cx="694421" cy="2554545"/>
          </a:xfrm>
          <a:prstGeom prst="rect">
            <a:avLst/>
          </a:prstGeom>
          <a:noFill/>
        </p:spPr>
        <p:txBody>
          <a:bodyPr wrap="none" rtlCol="0">
            <a:spAutoFit/>
          </a:bodyPr>
          <a:lstStyle/>
          <a:p>
            <a:r>
              <a:rPr lang="en-US" sz="3200" b="1" dirty="0">
                <a:solidFill>
                  <a:srgbClr val="00B0F0"/>
                </a:solidFill>
              </a:rPr>
              <a:t>1 1</a:t>
            </a:r>
          </a:p>
          <a:p>
            <a:r>
              <a:rPr lang="en-US" sz="3200" b="1" dirty="0">
                <a:solidFill>
                  <a:srgbClr val="00B0F0"/>
                </a:solidFill>
              </a:rPr>
              <a:t>1 1</a:t>
            </a:r>
          </a:p>
          <a:p>
            <a:r>
              <a:rPr lang="en-US" sz="3200" b="1" dirty="0">
                <a:solidFill>
                  <a:srgbClr val="00B0F0"/>
                </a:solidFill>
              </a:rPr>
              <a:t>1 0</a:t>
            </a:r>
          </a:p>
          <a:p>
            <a:r>
              <a:rPr lang="en-US" sz="3200" b="1" dirty="0">
                <a:solidFill>
                  <a:srgbClr val="00B0F0"/>
                </a:solidFill>
              </a:rPr>
              <a:t>0 1</a:t>
            </a:r>
          </a:p>
          <a:p>
            <a:r>
              <a:rPr lang="en-US" sz="3200" b="1" dirty="0">
                <a:solidFill>
                  <a:srgbClr val="00B0F0"/>
                </a:solidFill>
              </a:rPr>
              <a:t>0 1</a:t>
            </a:r>
          </a:p>
        </p:txBody>
      </p:sp>
      <p:sp>
        <p:nvSpPr>
          <p:cNvPr id="35" name="TextBox 34">
            <a:extLst>
              <a:ext uri="{FF2B5EF4-FFF2-40B4-BE49-F238E27FC236}">
                <a16:creationId xmlns:a16="http://schemas.microsoft.com/office/drawing/2014/main" id="{87D78052-527C-6E30-B300-73F4691AAF29}"/>
              </a:ext>
            </a:extLst>
          </p:cNvPr>
          <p:cNvSpPr txBox="1"/>
          <p:nvPr/>
        </p:nvSpPr>
        <p:spPr>
          <a:xfrm>
            <a:off x="8870945" y="2647945"/>
            <a:ext cx="2803973" cy="2062103"/>
          </a:xfrm>
          <a:prstGeom prst="rect">
            <a:avLst/>
          </a:prstGeom>
          <a:noFill/>
        </p:spPr>
        <p:txBody>
          <a:bodyPr wrap="none" rtlCol="0">
            <a:spAutoFit/>
          </a:bodyPr>
          <a:lstStyle/>
          <a:p>
            <a:r>
              <a:rPr lang="en-US" sz="3200" b="1" dirty="0"/>
              <a:t>1 0 1 1</a:t>
            </a:r>
          </a:p>
          <a:p>
            <a:r>
              <a:rPr lang="en-US" sz="3200" b="1" dirty="0"/>
              <a:t>0 1 1 0</a:t>
            </a:r>
          </a:p>
          <a:p>
            <a:r>
              <a:rPr lang="en-US" sz="3200" b="1" dirty="0"/>
              <a:t>0 1 1 0 1 0 0</a:t>
            </a:r>
          </a:p>
          <a:p>
            <a:r>
              <a:rPr lang="en-US" sz="3200" b="1" dirty="0"/>
              <a:t>0 0 0 1 1 0 0 0 1</a:t>
            </a:r>
          </a:p>
        </p:txBody>
      </p:sp>
      <p:sp>
        <p:nvSpPr>
          <p:cNvPr id="38" name="TextBox 37">
            <a:extLst>
              <a:ext uri="{FF2B5EF4-FFF2-40B4-BE49-F238E27FC236}">
                <a16:creationId xmlns:a16="http://schemas.microsoft.com/office/drawing/2014/main" id="{FF85674C-A111-72C6-EB36-C42FDB056FC7}"/>
              </a:ext>
            </a:extLst>
          </p:cNvPr>
          <p:cNvSpPr txBox="1"/>
          <p:nvPr/>
        </p:nvSpPr>
        <p:spPr>
          <a:xfrm>
            <a:off x="8880643" y="4585573"/>
            <a:ext cx="2896947" cy="584775"/>
          </a:xfrm>
          <a:prstGeom prst="rect">
            <a:avLst/>
          </a:prstGeom>
          <a:noFill/>
        </p:spPr>
        <p:txBody>
          <a:bodyPr wrap="none" rtlCol="0">
            <a:spAutoFit/>
          </a:bodyPr>
          <a:lstStyle/>
          <a:p>
            <a:r>
              <a:rPr lang="en-US" sz="3200" b="1" dirty="0"/>
              <a:t>0 0 0 0 0 1 0 1 0</a:t>
            </a:r>
          </a:p>
        </p:txBody>
      </p:sp>
      <p:cxnSp>
        <p:nvCxnSpPr>
          <p:cNvPr id="39" name="Straight Connector 38">
            <a:extLst>
              <a:ext uri="{FF2B5EF4-FFF2-40B4-BE49-F238E27FC236}">
                <a16:creationId xmlns:a16="http://schemas.microsoft.com/office/drawing/2014/main" id="{F9373978-A571-51C1-EC4C-C06F062EAC46}"/>
              </a:ext>
            </a:extLst>
          </p:cNvPr>
          <p:cNvCxnSpPr>
            <a:cxnSpLocks/>
          </p:cNvCxnSpPr>
          <p:nvPr/>
        </p:nvCxnSpPr>
        <p:spPr>
          <a:xfrm>
            <a:off x="9204310" y="2778966"/>
            <a:ext cx="0" cy="1330579"/>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C29A95DD-54FF-ADD8-6BDE-1DE1D072C0D2}"/>
              </a:ext>
            </a:extLst>
          </p:cNvPr>
          <p:cNvCxnSpPr>
            <a:cxnSpLocks/>
          </p:cNvCxnSpPr>
          <p:nvPr/>
        </p:nvCxnSpPr>
        <p:spPr>
          <a:xfrm>
            <a:off x="10691524" y="4183117"/>
            <a:ext cx="0" cy="430717"/>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47" name="Rounded Rectangle 46">
            <a:extLst>
              <a:ext uri="{FF2B5EF4-FFF2-40B4-BE49-F238E27FC236}">
                <a16:creationId xmlns:a16="http://schemas.microsoft.com/office/drawing/2014/main" id="{43E1C714-5EBB-A2A6-C0DD-20B2CBADB8D8}"/>
              </a:ext>
            </a:extLst>
          </p:cNvPr>
          <p:cNvSpPr/>
          <p:nvPr/>
        </p:nvSpPr>
        <p:spPr>
          <a:xfrm>
            <a:off x="8328846" y="2650481"/>
            <a:ext cx="3657134" cy="2544930"/>
          </a:xfrm>
          <a:prstGeom prst="roundRect">
            <a:avLst/>
          </a:prstGeom>
          <a:noFill/>
          <a:ln w="5715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5A25C318-638B-54DA-9203-6683AFC74DCB}"/>
              </a:ext>
            </a:extLst>
          </p:cNvPr>
          <p:cNvSpPr txBox="1"/>
          <p:nvPr/>
        </p:nvSpPr>
        <p:spPr>
          <a:xfrm>
            <a:off x="8577263" y="1658517"/>
            <a:ext cx="3109367" cy="954107"/>
          </a:xfrm>
          <a:prstGeom prst="rect">
            <a:avLst/>
          </a:prstGeom>
          <a:noFill/>
        </p:spPr>
        <p:txBody>
          <a:bodyPr wrap="square" rtlCol="0">
            <a:spAutoFit/>
          </a:bodyPr>
          <a:lstStyle/>
          <a:p>
            <a:pPr algn="ctr"/>
            <a:r>
              <a:rPr lang="en-US" sz="2800" b="1" dirty="0"/>
              <a:t>Compressed data (In CPU)</a:t>
            </a:r>
          </a:p>
        </p:txBody>
      </p:sp>
      <p:sp>
        <p:nvSpPr>
          <p:cNvPr id="49" name="TextBox 48">
            <a:extLst>
              <a:ext uri="{FF2B5EF4-FFF2-40B4-BE49-F238E27FC236}">
                <a16:creationId xmlns:a16="http://schemas.microsoft.com/office/drawing/2014/main" id="{D28A9531-F8BF-DCF6-92AB-B5A4FB0CEBCA}"/>
              </a:ext>
            </a:extLst>
          </p:cNvPr>
          <p:cNvSpPr txBox="1"/>
          <p:nvPr/>
        </p:nvSpPr>
        <p:spPr>
          <a:xfrm>
            <a:off x="2269211" y="3167390"/>
            <a:ext cx="1359668" cy="954107"/>
          </a:xfrm>
          <a:prstGeom prst="rect">
            <a:avLst/>
          </a:prstGeom>
          <a:noFill/>
        </p:spPr>
        <p:txBody>
          <a:bodyPr wrap="none" rtlCol="0">
            <a:spAutoFit/>
          </a:bodyPr>
          <a:lstStyle/>
          <a:p>
            <a:pPr algn="ctr"/>
            <a:r>
              <a:rPr lang="en-US" sz="2800" b="1" dirty="0"/>
              <a:t>Original</a:t>
            </a:r>
          </a:p>
          <a:p>
            <a:pPr algn="ctr"/>
            <a:r>
              <a:rPr lang="en-US" sz="2800" b="1" dirty="0"/>
              <a:t>tensors</a:t>
            </a:r>
          </a:p>
        </p:txBody>
      </p:sp>
      <p:cxnSp>
        <p:nvCxnSpPr>
          <p:cNvPr id="50" name="Straight Arrow Connector 49">
            <a:extLst>
              <a:ext uri="{FF2B5EF4-FFF2-40B4-BE49-F238E27FC236}">
                <a16:creationId xmlns:a16="http://schemas.microsoft.com/office/drawing/2014/main" id="{25B1C1EC-6351-044B-C6B5-93780BC5DB17}"/>
              </a:ext>
            </a:extLst>
          </p:cNvPr>
          <p:cNvCxnSpPr>
            <a:cxnSpLocks/>
            <a:stCxn id="49" idx="3"/>
          </p:cNvCxnSpPr>
          <p:nvPr/>
        </p:nvCxnSpPr>
        <p:spPr>
          <a:xfrm flipV="1">
            <a:off x="3628879" y="2955235"/>
            <a:ext cx="628202" cy="6892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A7E8F5B5-81E3-166B-202A-A9A284B84BD2}"/>
              </a:ext>
            </a:extLst>
          </p:cNvPr>
          <p:cNvCxnSpPr>
            <a:cxnSpLocks/>
            <a:stCxn id="49" idx="3"/>
          </p:cNvCxnSpPr>
          <p:nvPr/>
        </p:nvCxnSpPr>
        <p:spPr>
          <a:xfrm flipV="1">
            <a:off x="3628879" y="3429000"/>
            <a:ext cx="628202" cy="2154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63847123-371D-FCB6-A717-E8412ED5276B}"/>
              </a:ext>
            </a:extLst>
          </p:cNvPr>
          <p:cNvCxnSpPr>
            <a:cxnSpLocks/>
          </p:cNvCxnSpPr>
          <p:nvPr/>
        </p:nvCxnSpPr>
        <p:spPr>
          <a:xfrm>
            <a:off x="8617898" y="2721761"/>
            <a:ext cx="0" cy="1888875"/>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56" name="Rounded Rectangle 55">
            <a:extLst>
              <a:ext uri="{FF2B5EF4-FFF2-40B4-BE49-F238E27FC236}">
                <a16:creationId xmlns:a16="http://schemas.microsoft.com/office/drawing/2014/main" id="{696A960B-B155-AB1B-84B0-76CD8FF31E71}"/>
              </a:ext>
            </a:extLst>
          </p:cNvPr>
          <p:cNvSpPr/>
          <p:nvPr/>
        </p:nvSpPr>
        <p:spPr>
          <a:xfrm>
            <a:off x="3162337" y="5205949"/>
            <a:ext cx="4772577" cy="1031478"/>
          </a:xfrm>
          <a:prstGeom prst="roundRect">
            <a:avLst/>
          </a:prstGeom>
          <a:noFill/>
          <a:ln w="5715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928EC0CA-107B-DA11-542C-711356084D8F}"/>
              </a:ext>
            </a:extLst>
          </p:cNvPr>
          <p:cNvSpPr txBox="1"/>
          <p:nvPr/>
        </p:nvSpPr>
        <p:spPr>
          <a:xfrm>
            <a:off x="3531745" y="6245427"/>
            <a:ext cx="4033760" cy="523220"/>
          </a:xfrm>
          <a:prstGeom prst="rect">
            <a:avLst/>
          </a:prstGeom>
          <a:noFill/>
        </p:spPr>
        <p:txBody>
          <a:bodyPr wrap="square" rtlCol="0">
            <a:spAutoFit/>
          </a:bodyPr>
          <a:lstStyle/>
          <a:p>
            <a:pPr algn="ctr"/>
            <a:r>
              <a:rPr lang="en-US" sz="2800" b="1" dirty="0"/>
              <a:t>IBP metadata (In GPU)</a:t>
            </a:r>
          </a:p>
        </p:txBody>
      </p:sp>
      <p:grpSp>
        <p:nvGrpSpPr>
          <p:cNvPr id="8" name="Group 7">
            <a:extLst>
              <a:ext uri="{FF2B5EF4-FFF2-40B4-BE49-F238E27FC236}">
                <a16:creationId xmlns:a16="http://schemas.microsoft.com/office/drawing/2014/main" id="{67686757-A11F-7CEE-B704-55DED92113CF}"/>
              </a:ext>
            </a:extLst>
          </p:cNvPr>
          <p:cNvGrpSpPr/>
          <p:nvPr/>
        </p:nvGrpSpPr>
        <p:grpSpPr>
          <a:xfrm>
            <a:off x="5018982" y="1774713"/>
            <a:ext cx="2154037" cy="699778"/>
            <a:chOff x="4968508" y="1774713"/>
            <a:chExt cx="2154037" cy="699778"/>
          </a:xfrm>
        </p:grpSpPr>
        <p:sp>
          <p:nvSpPr>
            <p:cNvPr id="9" name="Rectangle 8">
              <a:extLst>
                <a:ext uri="{FF2B5EF4-FFF2-40B4-BE49-F238E27FC236}">
                  <a16:creationId xmlns:a16="http://schemas.microsoft.com/office/drawing/2014/main" id="{33DDB8C4-D0EA-9B89-47A5-48F1A3462DD6}"/>
                </a:ext>
              </a:extLst>
            </p:cNvPr>
            <p:cNvSpPr/>
            <p:nvPr/>
          </p:nvSpPr>
          <p:spPr>
            <a:xfrm>
              <a:off x="4968508" y="2146492"/>
              <a:ext cx="239340" cy="25540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041A573-5D50-7510-42EE-88EFFC7A7C74}"/>
                </a:ext>
              </a:extLst>
            </p:cNvPr>
            <p:cNvSpPr/>
            <p:nvPr/>
          </p:nvSpPr>
          <p:spPr>
            <a:xfrm>
              <a:off x="4972985" y="1831678"/>
              <a:ext cx="239340" cy="255403"/>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E9D0891-971E-833D-695E-8882E37B39DB}"/>
                </a:ext>
              </a:extLst>
            </p:cNvPr>
            <p:cNvSpPr txBox="1"/>
            <p:nvPr/>
          </p:nvSpPr>
          <p:spPr>
            <a:xfrm>
              <a:off x="5257344" y="1774713"/>
              <a:ext cx="1406411" cy="369332"/>
            </a:xfrm>
            <a:prstGeom prst="rect">
              <a:avLst/>
            </a:prstGeom>
            <a:noFill/>
          </p:spPr>
          <p:txBody>
            <a:bodyPr wrap="none" rtlCol="0">
              <a:spAutoFit/>
            </a:bodyPr>
            <a:lstStyle/>
            <a:p>
              <a:r>
                <a:rPr lang="en-US" dirty="0"/>
                <a:t>Invariant bits</a:t>
              </a:r>
            </a:p>
          </p:txBody>
        </p:sp>
        <p:sp>
          <p:nvSpPr>
            <p:cNvPr id="12" name="TextBox 11">
              <a:extLst>
                <a:ext uri="{FF2B5EF4-FFF2-40B4-BE49-F238E27FC236}">
                  <a16:creationId xmlns:a16="http://schemas.microsoft.com/office/drawing/2014/main" id="{C72DA1C5-12A8-EC5B-1266-BCB120654BF4}"/>
                </a:ext>
              </a:extLst>
            </p:cNvPr>
            <p:cNvSpPr txBox="1"/>
            <p:nvPr/>
          </p:nvSpPr>
          <p:spPr>
            <a:xfrm>
              <a:off x="5252866" y="2105159"/>
              <a:ext cx="1869679" cy="369332"/>
            </a:xfrm>
            <a:prstGeom prst="rect">
              <a:avLst/>
            </a:prstGeom>
            <a:noFill/>
          </p:spPr>
          <p:txBody>
            <a:bodyPr wrap="none" rtlCol="0">
              <a:spAutoFit/>
            </a:bodyPr>
            <a:lstStyle/>
            <a:p>
              <a:r>
                <a:rPr lang="en-US" dirty="0"/>
                <a:t>Non-invariant bits</a:t>
              </a:r>
            </a:p>
          </p:txBody>
        </p:sp>
      </p:grpSp>
      <p:cxnSp>
        <p:nvCxnSpPr>
          <p:cNvPr id="15" name="Straight Connector 14">
            <a:extLst>
              <a:ext uri="{FF2B5EF4-FFF2-40B4-BE49-F238E27FC236}">
                <a16:creationId xmlns:a16="http://schemas.microsoft.com/office/drawing/2014/main" id="{AA409A2E-48AD-46CA-DB86-D76A951AF9F5}"/>
              </a:ext>
            </a:extLst>
          </p:cNvPr>
          <p:cNvCxnSpPr>
            <a:cxnSpLocks/>
          </p:cNvCxnSpPr>
          <p:nvPr/>
        </p:nvCxnSpPr>
        <p:spPr>
          <a:xfrm>
            <a:off x="10691524" y="4710048"/>
            <a:ext cx="0" cy="430717"/>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32807657-9EAF-F690-316B-C27D0DE86B3C}"/>
              </a:ext>
            </a:extLst>
          </p:cNvPr>
          <p:cNvSpPr txBox="1"/>
          <p:nvPr/>
        </p:nvSpPr>
        <p:spPr>
          <a:xfrm>
            <a:off x="3166049" y="5212314"/>
            <a:ext cx="1106393" cy="584775"/>
          </a:xfrm>
          <a:prstGeom prst="rect">
            <a:avLst/>
          </a:prstGeom>
          <a:noFill/>
        </p:spPr>
        <p:txBody>
          <a:bodyPr wrap="none" rtlCol="0">
            <a:spAutoFit/>
          </a:bodyPr>
          <a:lstStyle/>
          <a:p>
            <a:r>
              <a:rPr lang="en-US" sz="3200" b="1" dirty="0"/>
              <a:t>Mask</a:t>
            </a:r>
          </a:p>
        </p:txBody>
      </p:sp>
      <p:sp>
        <p:nvSpPr>
          <p:cNvPr id="14" name="TextBox 13">
            <a:extLst>
              <a:ext uri="{FF2B5EF4-FFF2-40B4-BE49-F238E27FC236}">
                <a16:creationId xmlns:a16="http://schemas.microsoft.com/office/drawing/2014/main" id="{C08CB69F-89A4-526C-7D44-2C47906031E6}"/>
              </a:ext>
            </a:extLst>
          </p:cNvPr>
          <p:cNvSpPr txBox="1"/>
          <p:nvPr/>
        </p:nvSpPr>
        <p:spPr>
          <a:xfrm>
            <a:off x="3163898" y="5695649"/>
            <a:ext cx="1150058" cy="584775"/>
          </a:xfrm>
          <a:prstGeom prst="rect">
            <a:avLst/>
          </a:prstGeom>
          <a:noFill/>
        </p:spPr>
        <p:txBody>
          <a:bodyPr wrap="none" rtlCol="0">
            <a:spAutoFit/>
          </a:bodyPr>
          <a:lstStyle/>
          <a:p>
            <a:r>
              <a:rPr lang="en-US" sz="3200" b="1" dirty="0" err="1"/>
              <a:t>Bitval</a:t>
            </a:r>
            <a:endParaRPr lang="en-US" sz="3200" b="1" dirty="0"/>
          </a:p>
        </p:txBody>
      </p:sp>
      <p:sp>
        <p:nvSpPr>
          <p:cNvPr id="18" name="TextBox 17">
            <a:extLst>
              <a:ext uri="{FF2B5EF4-FFF2-40B4-BE49-F238E27FC236}">
                <a16:creationId xmlns:a16="http://schemas.microsoft.com/office/drawing/2014/main" id="{2CCC8D4A-5091-589F-3676-1A99E7649B5D}"/>
              </a:ext>
            </a:extLst>
          </p:cNvPr>
          <p:cNvSpPr txBox="1"/>
          <p:nvPr/>
        </p:nvSpPr>
        <p:spPr>
          <a:xfrm>
            <a:off x="4257081" y="5695650"/>
            <a:ext cx="3695242" cy="584775"/>
          </a:xfrm>
          <a:prstGeom prst="rect">
            <a:avLst/>
          </a:prstGeom>
          <a:noFill/>
        </p:spPr>
        <p:txBody>
          <a:bodyPr wrap="none" rtlCol="0">
            <a:spAutoFit/>
          </a:bodyPr>
          <a:lstStyle/>
          <a:p>
            <a:r>
              <a:rPr lang="en-US" sz="3200" b="1" dirty="0">
                <a:solidFill>
                  <a:srgbClr val="C00000"/>
                </a:solidFill>
              </a:rPr>
              <a:t>0 0 0 </a:t>
            </a:r>
            <a:r>
              <a:rPr lang="en-US" sz="3200" b="1" dirty="0"/>
              <a:t>*</a:t>
            </a:r>
            <a:r>
              <a:rPr lang="en-US" sz="3200" b="1" dirty="0">
                <a:solidFill>
                  <a:srgbClr val="C00000"/>
                </a:solidFill>
              </a:rPr>
              <a:t> 0 0 0 </a:t>
            </a:r>
            <a:r>
              <a:rPr lang="en-US" sz="3200" b="1" dirty="0"/>
              <a:t>* *</a:t>
            </a:r>
            <a:r>
              <a:rPr lang="en-US" sz="3200" b="1" dirty="0">
                <a:solidFill>
                  <a:srgbClr val="C00000"/>
                </a:solidFill>
              </a:rPr>
              <a:t> 1 0 </a:t>
            </a:r>
            <a:r>
              <a:rPr lang="en-US" sz="3200" b="1" dirty="0"/>
              <a:t>*</a:t>
            </a:r>
          </a:p>
        </p:txBody>
      </p:sp>
      <p:sp>
        <p:nvSpPr>
          <p:cNvPr id="19" name="TextBox 18">
            <a:extLst>
              <a:ext uri="{FF2B5EF4-FFF2-40B4-BE49-F238E27FC236}">
                <a16:creationId xmlns:a16="http://schemas.microsoft.com/office/drawing/2014/main" id="{771535E0-474B-FAD6-5B27-FFAD6DE7DECD}"/>
              </a:ext>
            </a:extLst>
          </p:cNvPr>
          <p:cNvSpPr txBox="1"/>
          <p:nvPr/>
        </p:nvSpPr>
        <p:spPr>
          <a:xfrm>
            <a:off x="4257081" y="5222834"/>
            <a:ext cx="3708066" cy="584775"/>
          </a:xfrm>
          <a:prstGeom prst="rect">
            <a:avLst/>
          </a:prstGeom>
          <a:noFill/>
        </p:spPr>
        <p:txBody>
          <a:bodyPr wrap="none" rtlCol="0">
            <a:spAutoFit/>
          </a:bodyPr>
          <a:lstStyle/>
          <a:p>
            <a:r>
              <a:rPr lang="en-US" sz="3200" b="1" dirty="0">
                <a:solidFill>
                  <a:srgbClr val="C00000"/>
                </a:solidFill>
              </a:rPr>
              <a:t>1 1 1 </a:t>
            </a:r>
            <a:r>
              <a:rPr lang="en-US" sz="3200" b="1" dirty="0"/>
              <a:t>0 </a:t>
            </a:r>
            <a:r>
              <a:rPr lang="en-US" sz="3200" b="1" dirty="0">
                <a:solidFill>
                  <a:srgbClr val="C00000"/>
                </a:solidFill>
              </a:rPr>
              <a:t>1 1 1 </a:t>
            </a:r>
            <a:r>
              <a:rPr lang="en-US" sz="3200" b="1" dirty="0"/>
              <a:t>0 0 </a:t>
            </a:r>
            <a:r>
              <a:rPr lang="en-US" sz="3200" b="1" dirty="0">
                <a:solidFill>
                  <a:srgbClr val="C00000"/>
                </a:solidFill>
              </a:rPr>
              <a:t>1 1</a:t>
            </a:r>
            <a:r>
              <a:rPr lang="en-US" sz="3200" b="1" dirty="0"/>
              <a:t> 0</a:t>
            </a:r>
          </a:p>
        </p:txBody>
      </p:sp>
    </p:spTree>
    <p:extLst>
      <p:ext uri="{BB962C8B-B14F-4D97-AF65-F5344CB8AC3E}">
        <p14:creationId xmlns:p14="http://schemas.microsoft.com/office/powerpoint/2010/main" val="45423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500"/>
                                        <p:tgtEl>
                                          <p:spTgt spid="47"/>
                                        </p:tgtEl>
                                      </p:cBhvr>
                                    </p:animEffect>
                                  </p:childTnLst>
                                </p:cTn>
                              </p:par>
                              <p:par>
                                <p:cTn id="29" presetID="10" presetClass="entr" presetSubtype="0" fill="hold" nodeType="with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9" grpId="0"/>
      <p:bldP spid="35" grpId="0"/>
      <p:bldP spid="38" grpId="0"/>
      <p:bldP spid="4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EFD827-833D-6B83-691B-CEAA07938DB2}"/>
              </a:ext>
            </a:extLst>
          </p:cNvPr>
          <p:cNvSpPr>
            <a:spLocks noGrp="1"/>
          </p:cNvSpPr>
          <p:nvPr>
            <p:ph type="title"/>
          </p:nvPr>
        </p:nvSpPr>
        <p:spPr/>
        <p:txBody>
          <a:bodyPr/>
          <a:lstStyle/>
          <a:p>
            <a:r>
              <a:rPr lang="en-US" dirty="0"/>
              <a:t>Problem: Odd-sized output hinders parallelism</a:t>
            </a:r>
          </a:p>
        </p:txBody>
      </p:sp>
      <p:sp>
        <p:nvSpPr>
          <p:cNvPr id="4" name="Slide Number Placeholder 3">
            <a:extLst>
              <a:ext uri="{FF2B5EF4-FFF2-40B4-BE49-F238E27FC236}">
                <a16:creationId xmlns:a16="http://schemas.microsoft.com/office/drawing/2014/main" id="{9BF49425-1867-AA7C-5A7B-699750B7D823}"/>
              </a:ext>
            </a:extLst>
          </p:cNvPr>
          <p:cNvSpPr>
            <a:spLocks noGrp="1"/>
          </p:cNvSpPr>
          <p:nvPr>
            <p:ph type="sldNum" sz="quarter" idx="14"/>
          </p:nvPr>
        </p:nvSpPr>
        <p:spPr/>
        <p:txBody>
          <a:bodyPr/>
          <a:lstStyle/>
          <a:p>
            <a:fld id="{04AED599-1D0F-3E40-81CA-01C30F87847C}" type="slidenum">
              <a:rPr lang="en-US" smtClean="0"/>
              <a:pPr/>
              <a:t>17</a:t>
            </a:fld>
            <a:endParaRPr lang="en-US"/>
          </a:p>
        </p:txBody>
      </p:sp>
      <p:grpSp>
        <p:nvGrpSpPr>
          <p:cNvPr id="14" name="Group 13">
            <a:extLst>
              <a:ext uri="{FF2B5EF4-FFF2-40B4-BE49-F238E27FC236}">
                <a16:creationId xmlns:a16="http://schemas.microsoft.com/office/drawing/2014/main" id="{961A78AE-A56B-A068-08F4-5A50F50E29C6}"/>
              </a:ext>
            </a:extLst>
          </p:cNvPr>
          <p:cNvGrpSpPr/>
          <p:nvPr/>
        </p:nvGrpSpPr>
        <p:grpSpPr>
          <a:xfrm>
            <a:off x="4241967" y="2136967"/>
            <a:ext cx="3708066" cy="3543973"/>
            <a:chOff x="8277914" y="1658517"/>
            <a:chExt cx="3708066" cy="3543973"/>
          </a:xfrm>
        </p:grpSpPr>
        <p:sp>
          <p:nvSpPr>
            <p:cNvPr id="8" name="TextBox 7">
              <a:extLst>
                <a:ext uri="{FF2B5EF4-FFF2-40B4-BE49-F238E27FC236}">
                  <a16:creationId xmlns:a16="http://schemas.microsoft.com/office/drawing/2014/main" id="{1830F953-FD8D-4F53-5895-FFFCC557D54D}"/>
                </a:ext>
              </a:extLst>
            </p:cNvPr>
            <p:cNvSpPr txBox="1"/>
            <p:nvPr/>
          </p:nvSpPr>
          <p:spPr>
            <a:xfrm>
              <a:off x="8277914" y="2647945"/>
              <a:ext cx="694421" cy="2554545"/>
            </a:xfrm>
            <a:prstGeom prst="rect">
              <a:avLst/>
            </a:prstGeom>
            <a:noFill/>
          </p:spPr>
          <p:txBody>
            <a:bodyPr wrap="none" rtlCol="0">
              <a:spAutoFit/>
            </a:bodyPr>
            <a:lstStyle/>
            <a:p>
              <a:r>
                <a:rPr lang="en-US" sz="3200" b="1" dirty="0">
                  <a:solidFill>
                    <a:srgbClr val="00B0F0"/>
                  </a:solidFill>
                </a:rPr>
                <a:t>1 1</a:t>
              </a:r>
            </a:p>
            <a:p>
              <a:r>
                <a:rPr lang="en-US" sz="3200" b="1" dirty="0">
                  <a:solidFill>
                    <a:srgbClr val="00B0F0"/>
                  </a:solidFill>
                </a:rPr>
                <a:t>1 1</a:t>
              </a:r>
            </a:p>
            <a:p>
              <a:r>
                <a:rPr lang="en-US" sz="3200" b="1" dirty="0">
                  <a:solidFill>
                    <a:srgbClr val="00B0F0"/>
                  </a:solidFill>
                </a:rPr>
                <a:t>1 0</a:t>
              </a:r>
            </a:p>
            <a:p>
              <a:r>
                <a:rPr lang="en-US" sz="3200" b="1" dirty="0">
                  <a:solidFill>
                    <a:srgbClr val="00B0F0"/>
                  </a:solidFill>
                </a:rPr>
                <a:t>0 1</a:t>
              </a:r>
            </a:p>
            <a:p>
              <a:r>
                <a:rPr lang="en-US" sz="3200" b="1" dirty="0">
                  <a:solidFill>
                    <a:srgbClr val="00B0F0"/>
                  </a:solidFill>
                </a:rPr>
                <a:t>0 1</a:t>
              </a:r>
            </a:p>
          </p:txBody>
        </p:sp>
        <p:sp>
          <p:nvSpPr>
            <p:cNvPr id="10" name="TextBox 9">
              <a:extLst>
                <a:ext uri="{FF2B5EF4-FFF2-40B4-BE49-F238E27FC236}">
                  <a16:creationId xmlns:a16="http://schemas.microsoft.com/office/drawing/2014/main" id="{499FF066-690D-F185-5608-CC7C491BD00C}"/>
                </a:ext>
              </a:extLst>
            </p:cNvPr>
            <p:cNvSpPr txBox="1"/>
            <p:nvPr/>
          </p:nvSpPr>
          <p:spPr>
            <a:xfrm>
              <a:off x="8870945" y="2647945"/>
              <a:ext cx="2803973" cy="2062103"/>
            </a:xfrm>
            <a:prstGeom prst="rect">
              <a:avLst/>
            </a:prstGeom>
            <a:noFill/>
          </p:spPr>
          <p:txBody>
            <a:bodyPr wrap="none" rtlCol="0">
              <a:spAutoFit/>
            </a:bodyPr>
            <a:lstStyle/>
            <a:p>
              <a:r>
                <a:rPr lang="en-US" sz="3200" b="1" dirty="0"/>
                <a:t>1 0 1 1</a:t>
              </a:r>
            </a:p>
            <a:p>
              <a:r>
                <a:rPr lang="en-US" sz="3200" b="1" dirty="0"/>
                <a:t>0 1 1 0</a:t>
              </a:r>
            </a:p>
            <a:p>
              <a:r>
                <a:rPr lang="en-US" sz="3200" b="1" dirty="0"/>
                <a:t>0 1 1 0 1 0 0</a:t>
              </a:r>
            </a:p>
            <a:p>
              <a:r>
                <a:rPr lang="en-US" sz="3200" b="1" dirty="0"/>
                <a:t>0 0 0 1 1 0 0 0 1</a:t>
              </a:r>
            </a:p>
          </p:txBody>
        </p:sp>
        <p:sp>
          <p:nvSpPr>
            <p:cNvPr id="11" name="TextBox 10">
              <a:extLst>
                <a:ext uri="{FF2B5EF4-FFF2-40B4-BE49-F238E27FC236}">
                  <a16:creationId xmlns:a16="http://schemas.microsoft.com/office/drawing/2014/main" id="{C2A66AFE-5B05-6EE2-CBB1-E53A98864270}"/>
                </a:ext>
              </a:extLst>
            </p:cNvPr>
            <p:cNvSpPr txBox="1"/>
            <p:nvPr/>
          </p:nvSpPr>
          <p:spPr>
            <a:xfrm>
              <a:off x="8870945" y="4592530"/>
              <a:ext cx="2803973" cy="584775"/>
            </a:xfrm>
            <a:prstGeom prst="rect">
              <a:avLst/>
            </a:prstGeom>
            <a:noFill/>
          </p:spPr>
          <p:txBody>
            <a:bodyPr wrap="none" rtlCol="0">
              <a:spAutoFit/>
            </a:bodyPr>
            <a:lstStyle/>
            <a:p>
              <a:r>
                <a:rPr lang="en-US" sz="3200" b="1" dirty="0"/>
                <a:t>0 0 0 0 0 1 0 1 0</a:t>
              </a:r>
            </a:p>
          </p:txBody>
        </p:sp>
        <p:sp>
          <p:nvSpPr>
            <p:cNvPr id="12" name="Rounded Rectangle 11">
              <a:extLst>
                <a:ext uri="{FF2B5EF4-FFF2-40B4-BE49-F238E27FC236}">
                  <a16:creationId xmlns:a16="http://schemas.microsoft.com/office/drawing/2014/main" id="{D51D31A4-E963-A65A-1A58-8E5125DC7833}"/>
                </a:ext>
              </a:extLst>
            </p:cNvPr>
            <p:cNvSpPr/>
            <p:nvPr/>
          </p:nvSpPr>
          <p:spPr>
            <a:xfrm>
              <a:off x="8328846" y="2650481"/>
              <a:ext cx="3657134" cy="2544930"/>
            </a:xfrm>
            <a:prstGeom prst="roundRect">
              <a:avLst/>
            </a:prstGeom>
            <a:noFill/>
            <a:ln w="5715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B8FC31C-B5D5-0045-D168-93530BE98C25}"/>
                </a:ext>
              </a:extLst>
            </p:cNvPr>
            <p:cNvSpPr txBox="1"/>
            <p:nvPr/>
          </p:nvSpPr>
          <p:spPr>
            <a:xfrm>
              <a:off x="8577263" y="1658517"/>
              <a:ext cx="3109367" cy="954107"/>
            </a:xfrm>
            <a:prstGeom prst="rect">
              <a:avLst/>
            </a:prstGeom>
            <a:noFill/>
          </p:spPr>
          <p:txBody>
            <a:bodyPr wrap="square" rtlCol="0">
              <a:spAutoFit/>
            </a:bodyPr>
            <a:lstStyle/>
            <a:p>
              <a:pPr algn="ctr"/>
              <a:r>
                <a:rPr lang="en-US" sz="2800" b="1" dirty="0"/>
                <a:t>Compressed data (In CPU)</a:t>
              </a:r>
            </a:p>
          </p:txBody>
        </p:sp>
      </p:grpSp>
    </p:spTree>
    <p:extLst>
      <p:ext uri="{BB962C8B-B14F-4D97-AF65-F5344CB8AC3E}">
        <p14:creationId xmlns:p14="http://schemas.microsoft.com/office/powerpoint/2010/main" val="985638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33099 -0.08519 L 0 4.81481E-6 " pathEditMode="relative" rAng="0" ptsTypes="AA">
                                      <p:cBhvr>
                                        <p:cTn id="6" dur="1000" fill="hold"/>
                                        <p:tgtEl>
                                          <p:spTgt spid="14"/>
                                        </p:tgtEl>
                                        <p:attrNameLst>
                                          <p:attrName>ppt_x</p:attrName>
                                          <p:attrName>ppt_y</p:attrName>
                                        </p:attrNameLst>
                                      </p:cBhvr>
                                      <p:rCtr x="-16549" y="42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DC54-0719-4545-FE59-CE7D459D6B4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FE94C5B-CBC1-ECFA-0711-C8497FF86E30}"/>
              </a:ext>
            </a:extLst>
          </p:cNvPr>
          <p:cNvSpPr>
            <a:spLocks noGrp="1"/>
          </p:cNvSpPr>
          <p:nvPr>
            <p:ph type="title"/>
          </p:nvPr>
        </p:nvSpPr>
        <p:spPr/>
        <p:txBody>
          <a:bodyPr/>
          <a:lstStyle/>
          <a:p>
            <a:r>
              <a:rPr lang="en-US" dirty="0"/>
              <a:t>Solution: Warp-parallel iterative decompression</a:t>
            </a:r>
          </a:p>
        </p:txBody>
      </p:sp>
      <p:sp>
        <p:nvSpPr>
          <p:cNvPr id="4" name="Slide Number Placeholder 3">
            <a:extLst>
              <a:ext uri="{FF2B5EF4-FFF2-40B4-BE49-F238E27FC236}">
                <a16:creationId xmlns:a16="http://schemas.microsoft.com/office/drawing/2014/main" id="{F62A8B15-28DC-A293-EA0B-DBD801200792}"/>
              </a:ext>
            </a:extLst>
          </p:cNvPr>
          <p:cNvSpPr>
            <a:spLocks noGrp="1"/>
          </p:cNvSpPr>
          <p:nvPr>
            <p:ph type="sldNum" sz="quarter" idx="14"/>
          </p:nvPr>
        </p:nvSpPr>
        <p:spPr/>
        <p:txBody>
          <a:bodyPr/>
          <a:lstStyle/>
          <a:p>
            <a:fld id="{04AED599-1D0F-3E40-81CA-01C30F87847C}" type="slidenum">
              <a:rPr lang="en-US" smtClean="0"/>
              <a:pPr/>
              <a:t>18</a:t>
            </a:fld>
            <a:endParaRPr lang="en-US"/>
          </a:p>
        </p:txBody>
      </p:sp>
      <p:sp>
        <p:nvSpPr>
          <p:cNvPr id="15" name="TextBox 14">
            <a:extLst>
              <a:ext uri="{FF2B5EF4-FFF2-40B4-BE49-F238E27FC236}">
                <a16:creationId xmlns:a16="http://schemas.microsoft.com/office/drawing/2014/main" id="{1F8C5698-D79D-42CE-73BC-9E6612F17300}"/>
              </a:ext>
            </a:extLst>
          </p:cNvPr>
          <p:cNvSpPr txBox="1"/>
          <p:nvPr/>
        </p:nvSpPr>
        <p:spPr>
          <a:xfrm>
            <a:off x="3006112" y="5723534"/>
            <a:ext cx="1106393" cy="584775"/>
          </a:xfrm>
          <a:prstGeom prst="rect">
            <a:avLst/>
          </a:prstGeom>
          <a:noFill/>
        </p:spPr>
        <p:txBody>
          <a:bodyPr wrap="none" rtlCol="0">
            <a:spAutoFit/>
          </a:bodyPr>
          <a:lstStyle/>
          <a:p>
            <a:pPr algn="ctr"/>
            <a:r>
              <a:rPr lang="en-US" sz="3200" b="1" dirty="0"/>
              <a:t>Mask</a:t>
            </a:r>
          </a:p>
        </p:txBody>
      </p:sp>
      <p:sp>
        <p:nvSpPr>
          <p:cNvPr id="16" name="TextBox 15">
            <a:extLst>
              <a:ext uri="{FF2B5EF4-FFF2-40B4-BE49-F238E27FC236}">
                <a16:creationId xmlns:a16="http://schemas.microsoft.com/office/drawing/2014/main" id="{BC873A2E-2902-F644-F677-B0E6A333FA74}"/>
              </a:ext>
            </a:extLst>
          </p:cNvPr>
          <p:cNvSpPr txBox="1"/>
          <p:nvPr/>
        </p:nvSpPr>
        <p:spPr>
          <a:xfrm>
            <a:off x="4159871" y="5739914"/>
            <a:ext cx="3801041" cy="584775"/>
          </a:xfrm>
          <a:prstGeom prst="rect">
            <a:avLst/>
          </a:prstGeom>
          <a:noFill/>
        </p:spPr>
        <p:txBody>
          <a:bodyPr wrap="none" rtlCol="0">
            <a:spAutoFit/>
          </a:bodyPr>
          <a:lstStyle/>
          <a:p>
            <a:r>
              <a:rPr lang="en-US" sz="3200" b="1" dirty="0"/>
              <a:t>1 1 1 0 1 1 1 0 0 1 1 0</a:t>
            </a:r>
          </a:p>
        </p:txBody>
      </p:sp>
      <p:sp>
        <p:nvSpPr>
          <p:cNvPr id="19" name="TextBox 18">
            <a:extLst>
              <a:ext uri="{FF2B5EF4-FFF2-40B4-BE49-F238E27FC236}">
                <a16:creationId xmlns:a16="http://schemas.microsoft.com/office/drawing/2014/main" id="{133735D3-ABE3-0D4B-E458-B487C9DE769C}"/>
              </a:ext>
            </a:extLst>
          </p:cNvPr>
          <p:cNvSpPr txBox="1"/>
          <p:nvPr/>
        </p:nvSpPr>
        <p:spPr>
          <a:xfrm>
            <a:off x="4874256" y="1930687"/>
            <a:ext cx="2443489" cy="584775"/>
          </a:xfrm>
          <a:prstGeom prst="rect">
            <a:avLst/>
          </a:prstGeom>
          <a:noFill/>
        </p:spPr>
        <p:txBody>
          <a:bodyPr wrap="none" rtlCol="0">
            <a:spAutoFit/>
          </a:bodyPr>
          <a:lstStyle/>
          <a:p>
            <a:pPr algn="ctr"/>
            <a:r>
              <a:rPr lang="en-US" sz="3200" b="1" dirty="0"/>
              <a:t>CPU memory</a:t>
            </a:r>
          </a:p>
        </p:txBody>
      </p:sp>
      <p:grpSp>
        <p:nvGrpSpPr>
          <p:cNvPr id="31" name="Group 30">
            <a:extLst>
              <a:ext uri="{FF2B5EF4-FFF2-40B4-BE49-F238E27FC236}">
                <a16:creationId xmlns:a16="http://schemas.microsoft.com/office/drawing/2014/main" id="{962E9D3B-B818-2028-BC64-81067F6B7CD5}"/>
              </a:ext>
            </a:extLst>
          </p:cNvPr>
          <p:cNvGrpSpPr/>
          <p:nvPr/>
        </p:nvGrpSpPr>
        <p:grpSpPr>
          <a:xfrm>
            <a:off x="5229505" y="4395350"/>
            <a:ext cx="1649572" cy="584775"/>
            <a:chOff x="3950587" y="3910793"/>
            <a:chExt cx="2141297" cy="789307"/>
          </a:xfrm>
        </p:grpSpPr>
        <p:sp>
          <p:nvSpPr>
            <p:cNvPr id="17" name="Rectangle 16">
              <a:extLst>
                <a:ext uri="{FF2B5EF4-FFF2-40B4-BE49-F238E27FC236}">
                  <a16:creationId xmlns:a16="http://schemas.microsoft.com/office/drawing/2014/main" id="{2B27BD41-74D9-08AB-3EB7-1DFD2EAFBE53}"/>
                </a:ext>
              </a:extLst>
            </p:cNvPr>
            <p:cNvSpPr/>
            <p:nvPr/>
          </p:nvSpPr>
          <p:spPr>
            <a:xfrm>
              <a:off x="3950587" y="3922211"/>
              <a:ext cx="2133176" cy="777889"/>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Freeform 21">
              <a:extLst>
                <a:ext uri="{FF2B5EF4-FFF2-40B4-BE49-F238E27FC236}">
                  <a16:creationId xmlns:a16="http://schemas.microsoft.com/office/drawing/2014/main" id="{0FD6EFAE-9848-CB4E-E46D-E169360BBF98}"/>
                </a:ext>
              </a:extLst>
            </p:cNvPr>
            <p:cNvSpPr/>
            <p:nvPr/>
          </p:nvSpPr>
          <p:spPr>
            <a:xfrm flipH="1">
              <a:off x="4017980" y="3922211"/>
              <a:ext cx="222925" cy="777889"/>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DF04A90A-8640-172B-FDE2-8D25EADA71D1}"/>
                </a:ext>
              </a:extLst>
            </p:cNvPr>
            <p:cNvSpPr/>
            <p:nvPr/>
          </p:nvSpPr>
          <p:spPr>
            <a:xfrm flipH="1">
              <a:off x="4282994" y="3922211"/>
              <a:ext cx="222925" cy="777889"/>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CE37D918-04BA-3907-92F5-AF79DEA42533}"/>
                </a:ext>
              </a:extLst>
            </p:cNvPr>
            <p:cNvSpPr/>
            <p:nvPr/>
          </p:nvSpPr>
          <p:spPr>
            <a:xfrm flipH="1">
              <a:off x="4548008" y="3922211"/>
              <a:ext cx="222925" cy="777889"/>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Freeform 24">
              <a:extLst>
                <a:ext uri="{FF2B5EF4-FFF2-40B4-BE49-F238E27FC236}">
                  <a16:creationId xmlns:a16="http://schemas.microsoft.com/office/drawing/2014/main" id="{8B192197-07FE-B1C3-7694-7D43F97CF968}"/>
                </a:ext>
              </a:extLst>
            </p:cNvPr>
            <p:cNvSpPr/>
            <p:nvPr/>
          </p:nvSpPr>
          <p:spPr>
            <a:xfrm flipH="1">
              <a:off x="4813022" y="3922211"/>
              <a:ext cx="222925" cy="777889"/>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Freeform 25">
              <a:extLst>
                <a:ext uri="{FF2B5EF4-FFF2-40B4-BE49-F238E27FC236}">
                  <a16:creationId xmlns:a16="http://schemas.microsoft.com/office/drawing/2014/main" id="{0C317360-B142-643E-2229-5586EC0124A4}"/>
                </a:ext>
              </a:extLst>
            </p:cNvPr>
            <p:cNvSpPr/>
            <p:nvPr/>
          </p:nvSpPr>
          <p:spPr>
            <a:xfrm flipH="1">
              <a:off x="5078036" y="3922211"/>
              <a:ext cx="222925" cy="777889"/>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4C32AC90-5B17-BB9D-1BA8-DBF1EB451847}"/>
                </a:ext>
              </a:extLst>
            </p:cNvPr>
            <p:cNvSpPr/>
            <p:nvPr/>
          </p:nvSpPr>
          <p:spPr>
            <a:xfrm flipH="1">
              <a:off x="5343050" y="3910794"/>
              <a:ext cx="222925" cy="777889"/>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Freeform 27">
              <a:extLst>
                <a:ext uri="{FF2B5EF4-FFF2-40B4-BE49-F238E27FC236}">
                  <a16:creationId xmlns:a16="http://schemas.microsoft.com/office/drawing/2014/main" id="{4A8775DB-3B7B-C727-C04B-2843BFC4B5DF}"/>
                </a:ext>
              </a:extLst>
            </p:cNvPr>
            <p:cNvSpPr/>
            <p:nvPr/>
          </p:nvSpPr>
          <p:spPr>
            <a:xfrm flipH="1">
              <a:off x="5608064" y="3910794"/>
              <a:ext cx="222925" cy="777889"/>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2695727-3C7C-9513-B551-3F874400F08D}"/>
                </a:ext>
              </a:extLst>
            </p:cNvPr>
            <p:cNvSpPr/>
            <p:nvPr/>
          </p:nvSpPr>
          <p:spPr>
            <a:xfrm flipH="1">
              <a:off x="5868959" y="3910793"/>
              <a:ext cx="222925" cy="777889"/>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33" name="Rectangle 32">
            <a:extLst>
              <a:ext uri="{FF2B5EF4-FFF2-40B4-BE49-F238E27FC236}">
                <a16:creationId xmlns:a16="http://schemas.microsoft.com/office/drawing/2014/main" id="{A1A020F7-9F01-E9C8-0CF8-8E475FA33AEA}"/>
              </a:ext>
            </a:extLst>
          </p:cNvPr>
          <p:cNvSpPr/>
          <p:nvPr/>
        </p:nvSpPr>
        <p:spPr>
          <a:xfrm>
            <a:off x="3163740" y="2466081"/>
            <a:ext cx="5864519"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Compressed tensor</a:t>
            </a:r>
          </a:p>
          <a:p>
            <a:pPr algn="ctr"/>
            <a:r>
              <a:rPr lang="en-US" sz="1200" dirty="0">
                <a:solidFill>
                  <a:schemeClr val="tx1"/>
                </a:solidFill>
              </a:rPr>
              <a:t>1010101110101011101011010001001010 1010101110101011101011010001001010</a:t>
            </a:r>
          </a:p>
        </p:txBody>
      </p:sp>
      <p:cxnSp>
        <p:nvCxnSpPr>
          <p:cNvPr id="41" name="Straight Arrow Connector 40">
            <a:extLst>
              <a:ext uri="{FF2B5EF4-FFF2-40B4-BE49-F238E27FC236}">
                <a16:creationId xmlns:a16="http://schemas.microsoft.com/office/drawing/2014/main" id="{902458F7-F3E7-B0E5-905B-65B3FB34BE92}"/>
              </a:ext>
            </a:extLst>
          </p:cNvPr>
          <p:cNvCxnSpPr>
            <a:cxnSpLocks/>
            <a:stCxn id="17" idx="0"/>
            <a:endCxn id="35" idx="2"/>
          </p:cNvCxnSpPr>
          <p:nvPr/>
        </p:nvCxnSpPr>
        <p:spPr>
          <a:xfrm flipH="1" flipV="1">
            <a:off x="4142717" y="3165812"/>
            <a:ext cx="1908446" cy="1237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27F6F45D-E92C-52EF-AB72-33D8BDF7D911}"/>
              </a:ext>
            </a:extLst>
          </p:cNvPr>
          <p:cNvCxnSpPr>
            <a:cxnSpLocks/>
            <a:stCxn id="25" idx="0"/>
            <a:endCxn id="37" idx="2"/>
          </p:cNvCxnSpPr>
          <p:nvPr/>
        </p:nvCxnSpPr>
        <p:spPr>
          <a:xfrm flipV="1">
            <a:off x="6065624" y="3164128"/>
            <a:ext cx="17105" cy="1239681"/>
          </a:xfrm>
          <a:prstGeom prst="straightConnector1">
            <a:avLst/>
          </a:prstGeom>
          <a:ln w="38100">
            <a:prstDash val="dash"/>
            <a:tailEnd type="triangle"/>
          </a:ln>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EE5D1874-07B7-A3E7-8CE1-8EE46024A721}"/>
              </a:ext>
            </a:extLst>
          </p:cNvPr>
          <p:cNvSpPr/>
          <p:nvPr/>
        </p:nvSpPr>
        <p:spPr>
          <a:xfrm>
            <a:off x="3168881" y="2467501"/>
            <a:ext cx="1947672" cy="698311"/>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Region</a:t>
            </a:r>
          </a:p>
          <a:p>
            <a:pPr algn="ctr"/>
            <a:r>
              <a:rPr lang="en-US" sz="1200" dirty="0">
                <a:solidFill>
                  <a:schemeClr val="tx1"/>
                </a:solidFill>
              </a:rPr>
              <a:t>1010101110101101000</a:t>
            </a:r>
            <a:endParaRPr lang="en-US" sz="1200" b="1" dirty="0">
              <a:solidFill>
                <a:schemeClr val="tx1"/>
              </a:solidFill>
            </a:endParaRPr>
          </a:p>
        </p:txBody>
      </p:sp>
      <p:sp>
        <p:nvSpPr>
          <p:cNvPr id="37" name="Rectangle 36">
            <a:extLst>
              <a:ext uri="{FF2B5EF4-FFF2-40B4-BE49-F238E27FC236}">
                <a16:creationId xmlns:a16="http://schemas.microsoft.com/office/drawing/2014/main" id="{E5EDC043-6C51-0952-C6C0-5040BD63C138}"/>
              </a:ext>
            </a:extLst>
          </p:cNvPr>
          <p:cNvSpPr/>
          <p:nvPr/>
        </p:nvSpPr>
        <p:spPr>
          <a:xfrm>
            <a:off x="5108893" y="2469184"/>
            <a:ext cx="1947672"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Region</a:t>
            </a:r>
          </a:p>
          <a:p>
            <a:pPr algn="ctr"/>
            <a:r>
              <a:rPr lang="en-US" sz="1200" dirty="0">
                <a:solidFill>
                  <a:schemeClr val="tx1"/>
                </a:solidFill>
              </a:rPr>
              <a:t>1010101110101101000</a:t>
            </a:r>
            <a:endParaRPr lang="en-US" sz="1200" b="1" dirty="0">
              <a:solidFill>
                <a:schemeClr val="tx1"/>
              </a:solidFill>
            </a:endParaRPr>
          </a:p>
        </p:txBody>
      </p:sp>
      <p:sp>
        <p:nvSpPr>
          <p:cNvPr id="45" name="Rectangle 44">
            <a:extLst>
              <a:ext uri="{FF2B5EF4-FFF2-40B4-BE49-F238E27FC236}">
                <a16:creationId xmlns:a16="http://schemas.microsoft.com/office/drawing/2014/main" id="{D02447CA-A8BC-7D72-D904-4FA376CC735D}"/>
              </a:ext>
            </a:extLst>
          </p:cNvPr>
          <p:cNvSpPr/>
          <p:nvPr/>
        </p:nvSpPr>
        <p:spPr>
          <a:xfrm>
            <a:off x="7048905" y="2469184"/>
            <a:ext cx="1947672"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a:t>
            </a:r>
          </a:p>
        </p:txBody>
      </p:sp>
      <p:sp>
        <p:nvSpPr>
          <p:cNvPr id="47" name="Rounded Rectangle 46">
            <a:extLst>
              <a:ext uri="{FF2B5EF4-FFF2-40B4-BE49-F238E27FC236}">
                <a16:creationId xmlns:a16="http://schemas.microsoft.com/office/drawing/2014/main" id="{E4578B9F-5235-A66D-D7F8-40ED9A45C14B}"/>
              </a:ext>
            </a:extLst>
          </p:cNvPr>
          <p:cNvSpPr/>
          <p:nvPr/>
        </p:nvSpPr>
        <p:spPr>
          <a:xfrm>
            <a:off x="1642270" y="4109475"/>
            <a:ext cx="8907461" cy="2246874"/>
          </a:xfrm>
          <a:prstGeom prst="roundRect">
            <a:avLst/>
          </a:prstGeom>
          <a:noFill/>
          <a:ln w="5715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3200" b="1" dirty="0">
                <a:solidFill>
                  <a:schemeClr val="tx1"/>
                </a:solidFill>
              </a:rPr>
              <a:t>GPU</a:t>
            </a:r>
          </a:p>
        </p:txBody>
      </p:sp>
      <p:sp>
        <p:nvSpPr>
          <p:cNvPr id="49" name="Rectangle 48">
            <a:extLst>
              <a:ext uri="{FF2B5EF4-FFF2-40B4-BE49-F238E27FC236}">
                <a16:creationId xmlns:a16="http://schemas.microsoft.com/office/drawing/2014/main" id="{D8FEF312-D62E-CB1B-1727-BDD9DD80F6F2}"/>
              </a:ext>
            </a:extLst>
          </p:cNvPr>
          <p:cNvSpPr/>
          <p:nvPr/>
        </p:nvSpPr>
        <p:spPr>
          <a:xfrm>
            <a:off x="7966093" y="4564396"/>
            <a:ext cx="1947672"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Region</a:t>
            </a:r>
          </a:p>
        </p:txBody>
      </p:sp>
      <p:sp>
        <p:nvSpPr>
          <p:cNvPr id="2" name="TextBox 1">
            <a:extLst>
              <a:ext uri="{FF2B5EF4-FFF2-40B4-BE49-F238E27FC236}">
                <a16:creationId xmlns:a16="http://schemas.microsoft.com/office/drawing/2014/main" id="{B6AB117A-349E-E3BD-3F8D-CD4491E34622}"/>
              </a:ext>
            </a:extLst>
          </p:cNvPr>
          <p:cNvSpPr txBox="1"/>
          <p:nvPr/>
        </p:nvSpPr>
        <p:spPr>
          <a:xfrm>
            <a:off x="5822302" y="520648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1E55C007-197A-5168-0D62-5FD6CC8E8E7C}"/>
              </a:ext>
            </a:extLst>
          </p:cNvPr>
          <p:cNvSpPr txBox="1"/>
          <p:nvPr/>
        </p:nvSpPr>
        <p:spPr>
          <a:xfrm>
            <a:off x="5528123" y="4940524"/>
            <a:ext cx="1109214" cy="584775"/>
          </a:xfrm>
          <a:prstGeom prst="rect">
            <a:avLst/>
          </a:prstGeom>
          <a:noFill/>
        </p:spPr>
        <p:txBody>
          <a:bodyPr wrap="none" rtlCol="0">
            <a:spAutoFit/>
          </a:bodyPr>
          <a:lstStyle/>
          <a:p>
            <a:pPr algn="ctr"/>
            <a:r>
              <a:rPr lang="en-US" sz="3200" b="1" dirty="0"/>
              <a:t>Warp</a:t>
            </a:r>
          </a:p>
        </p:txBody>
      </p:sp>
      <p:sp>
        <p:nvSpPr>
          <p:cNvPr id="7" name="TextBox 6">
            <a:extLst>
              <a:ext uri="{FF2B5EF4-FFF2-40B4-BE49-F238E27FC236}">
                <a16:creationId xmlns:a16="http://schemas.microsoft.com/office/drawing/2014/main" id="{2036C1F3-D5D1-0E11-9F39-8D2097A3CB91}"/>
              </a:ext>
            </a:extLst>
          </p:cNvPr>
          <p:cNvSpPr txBox="1"/>
          <p:nvPr/>
        </p:nvSpPr>
        <p:spPr>
          <a:xfrm>
            <a:off x="180666" y="2544021"/>
            <a:ext cx="2743200" cy="1200329"/>
          </a:xfrm>
          <a:prstGeom prst="rect">
            <a:avLst/>
          </a:prstGeom>
          <a:noFill/>
        </p:spPr>
        <p:txBody>
          <a:bodyPr wrap="square" rtlCol="0">
            <a:spAutoFit/>
          </a:bodyPr>
          <a:lstStyle/>
          <a:p>
            <a:r>
              <a:rPr lang="en-US" sz="2400" dirty="0"/>
              <a:t>Contiguous data accesses provides best performance. </a:t>
            </a:r>
          </a:p>
        </p:txBody>
      </p:sp>
      <p:sp>
        <p:nvSpPr>
          <p:cNvPr id="8" name="TextBox 7">
            <a:extLst>
              <a:ext uri="{FF2B5EF4-FFF2-40B4-BE49-F238E27FC236}">
                <a16:creationId xmlns:a16="http://schemas.microsoft.com/office/drawing/2014/main" id="{CDA62C39-A2E1-7926-1825-C87AC65C4EC4}"/>
              </a:ext>
            </a:extLst>
          </p:cNvPr>
          <p:cNvSpPr txBox="1"/>
          <p:nvPr/>
        </p:nvSpPr>
        <p:spPr>
          <a:xfrm>
            <a:off x="6129285" y="3439991"/>
            <a:ext cx="1561838" cy="369332"/>
          </a:xfrm>
          <a:prstGeom prst="rect">
            <a:avLst/>
          </a:prstGeom>
          <a:noFill/>
        </p:spPr>
        <p:txBody>
          <a:bodyPr wrap="none" rtlCol="0">
            <a:spAutoFit/>
          </a:bodyPr>
          <a:lstStyle/>
          <a:p>
            <a:r>
              <a:rPr lang="en-US" dirty="0"/>
              <a:t>Async prefetch</a:t>
            </a:r>
          </a:p>
        </p:txBody>
      </p:sp>
    </p:spTree>
    <p:extLst>
      <p:ext uri="{BB962C8B-B14F-4D97-AF65-F5344CB8AC3E}">
        <p14:creationId xmlns:p14="http://schemas.microsoft.com/office/powerpoint/2010/main" val="363061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3"/>
                                        </p:tgtEl>
                                      </p:cBhvr>
                                    </p:animEffect>
                                    <p:set>
                                      <p:cBhvr>
                                        <p:cTn id="7" dur="1" fill="hold">
                                          <p:stCondLst>
                                            <p:cond delay="499"/>
                                          </p:stCondLst>
                                        </p:cTn>
                                        <p:tgtEl>
                                          <p:spTgt spid="33"/>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wipe(down)">
                                      <p:cBhvr>
                                        <p:cTn id="21" dur="500"/>
                                        <p:tgtEl>
                                          <p:spTgt spid="41"/>
                                        </p:tgtEl>
                                      </p:cBhvr>
                                    </p:animEffect>
                                  </p:childTnLst>
                                </p:cTn>
                              </p:par>
                              <p:par>
                                <p:cTn id="22" presetID="1" presetClass="entr" presetSubtype="0" fill="hold" nodeType="with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down)">
                                      <p:cBhvr>
                                        <p:cTn id="27" dur="500"/>
                                        <p:tgtEl>
                                          <p:spTgt spid="42"/>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1" nodeType="clickEffect">
                                  <p:stCondLst>
                                    <p:cond delay="0"/>
                                  </p:stCondLst>
                                  <p:childTnLst>
                                    <p:set>
                                      <p:cBhvr>
                                        <p:cTn id="33" dur="1" fill="hold">
                                          <p:stCondLst>
                                            <p:cond delay="0"/>
                                          </p:stCondLst>
                                        </p:cTn>
                                        <p:tgtEl>
                                          <p:spTgt spid="49"/>
                                        </p:tgtEl>
                                        <p:attrNameLst>
                                          <p:attrName>style.visibility</p:attrName>
                                        </p:attrNameLst>
                                      </p:cBhvr>
                                      <p:to>
                                        <p:strVal val="visible"/>
                                      </p:to>
                                    </p:set>
                                  </p:childTnLst>
                                </p:cTn>
                              </p:par>
                              <p:par>
                                <p:cTn id="34" presetID="1" presetClass="exit" presetSubtype="0" fill="hold" nodeType="withEffect">
                                  <p:stCondLst>
                                    <p:cond delay="0"/>
                                  </p:stCondLst>
                                  <p:childTnLst>
                                    <p:set>
                                      <p:cBhvr>
                                        <p:cTn id="35" dur="1" fill="hold">
                                          <p:stCondLst>
                                            <p:cond delay="0"/>
                                          </p:stCondLst>
                                        </p:cTn>
                                        <p:tgtEl>
                                          <p:spTgt spid="41"/>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42"/>
                                        </p:tgtEl>
                                        <p:attrNameLst>
                                          <p:attrName>style.visibility</p:attrName>
                                        </p:attrNameLst>
                                      </p:cBhvr>
                                      <p:to>
                                        <p:strVal val="hidden"/>
                                      </p:to>
                                    </p:set>
                                  </p:childTnLst>
                                </p:cTn>
                              </p:par>
                              <p:par>
                                <p:cTn id="38" presetID="42" presetClass="path" presetSubtype="0" accel="50000" decel="50000" fill="hold" grpId="0" nodeType="withEffect">
                                  <p:stCondLst>
                                    <p:cond delay="0"/>
                                  </p:stCondLst>
                                  <p:childTnLst>
                                    <p:animMotion origin="layout" path="M -0.39388 -0.3074 L -3.125E-6 -3.7037E-6 " pathEditMode="relative" rAng="0" ptsTypes="AA">
                                      <p:cBhvr>
                                        <p:cTn id="39" dur="2000" fill="hold"/>
                                        <p:tgtEl>
                                          <p:spTgt spid="49"/>
                                        </p:tgtEl>
                                        <p:attrNameLst>
                                          <p:attrName>ppt_x</p:attrName>
                                          <p:attrName>ppt_y</p:attrName>
                                        </p:attrNameLst>
                                      </p:cBhvr>
                                      <p:rCtr x="19688" y="15370"/>
                                    </p:animMotion>
                                  </p:childTnLst>
                                </p:cTn>
                              </p:par>
                              <p:par>
                                <p:cTn id="40" presetID="1" presetClass="exit" presetSubtype="0" fill="hold" grpId="1" nodeType="withEffect">
                                  <p:stCondLst>
                                    <p:cond delay="0"/>
                                  </p:stCondLst>
                                  <p:childTnLst>
                                    <p:set>
                                      <p:cBhvr>
                                        <p:cTn id="41" dur="1" fill="hold">
                                          <p:stCondLst>
                                            <p:cond delay="0"/>
                                          </p:stCondLst>
                                        </p:cTn>
                                        <p:tgtEl>
                                          <p:spTgt spid="35"/>
                                        </p:tgtEl>
                                        <p:attrNameLst>
                                          <p:attrName>style.visibility</p:attrName>
                                        </p:attrNameLst>
                                      </p:cBhvr>
                                      <p:to>
                                        <p:strVal val="hidden"/>
                                      </p:to>
                                    </p:set>
                                  </p:childTnLst>
                                </p:cTn>
                              </p:par>
                            </p:childTnLst>
                          </p:cTn>
                        </p:par>
                        <p:par>
                          <p:cTn id="42" fill="hold">
                            <p:stCondLst>
                              <p:cond delay="2000"/>
                            </p:stCondLst>
                            <p:childTnLst>
                              <p:par>
                                <p:cTn id="43" presetID="1" presetClass="exit" presetSubtype="0" fill="hold" grpId="0" nodeType="afterEffect">
                                  <p:stCondLst>
                                    <p:cond delay="0"/>
                                  </p:stCondLst>
                                  <p:childTnLst>
                                    <p:set>
                                      <p:cBhvr>
                                        <p:cTn id="44" dur="1" fill="hold">
                                          <p:stCondLst>
                                            <p:cond delay="0"/>
                                          </p:stCondLst>
                                        </p:cTn>
                                        <p:tgtEl>
                                          <p:spTgt spid="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35" grpId="1" animBg="1"/>
      <p:bldP spid="37" grpId="0" animBg="1"/>
      <p:bldP spid="45" grpId="0" animBg="1"/>
      <p:bldP spid="49" grpId="0" animBg="1"/>
      <p:bldP spid="49" grpId="1" animBg="1"/>
      <p:bldP spid="7" grpId="0" build="allAtOnce"/>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F8DFE-C4C5-5DFD-8489-FBDDA0A7F6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A6F0E37-313F-E64C-D614-CDE08D1CE639}"/>
              </a:ext>
            </a:extLst>
          </p:cNvPr>
          <p:cNvSpPr>
            <a:spLocks noGrp="1"/>
          </p:cNvSpPr>
          <p:nvPr>
            <p:ph type="title"/>
          </p:nvPr>
        </p:nvSpPr>
        <p:spPr/>
        <p:txBody>
          <a:bodyPr/>
          <a:lstStyle/>
          <a:p>
            <a:r>
              <a:rPr lang="en-US" dirty="0"/>
              <a:t>Solution: Warp-parallel iterative decompression</a:t>
            </a:r>
          </a:p>
        </p:txBody>
      </p:sp>
      <p:sp>
        <p:nvSpPr>
          <p:cNvPr id="4" name="Slide Number Placeholder 3">
            <a:extLst>
              <a:ext uri="{FF2B5EF4-FFF2-40B4-BE49-F238E27FC236}">
                <a16:creationId xmlns:a16="http://schemas.microsoft.com/office/drawing/2014/main" id="{A77F7113-C4A0-BBD3-7AEC-09B9242B2DF0}"/>
              </a:ext>
            </a:extLst>
          </p:cNvPr>
          <p:cNvSpPr>
            <a:spLocks noGrp="1"/>
          </p:cNvSpPr>
          <p:nvPr>
            <p:ph type="sldNum" sz="quarter" idx="14"/>
          </p:nvPr>
        </p:nvSpPr>
        <p:spPr/>
        <p:txBody>
          <a:bodyPr/>
          <a:lstStyle/>
          <a:p>
            <a:fld id="{04AED599-1D0F-3E40-81CA-01C30F87847C}" type="slidenum">
              <a:rPr lang="en-US" smtClean="0"/>
              <a:pPr/>
              <a:t>19</a:t>
            </a:fld>
            <a:endParaRPr lang="en-US"/>
          </a:p>
        </p:txBody>
      </p:sp>
      <p:sp>
        <p:nvSpPr>
          <p:cNvPr id="15" name="TextBox 14">
            <a:extLst>
              <a:ext uri="{FF2B5EF4-FFF2-40B4-BE49-F238E27FC236}">
                <a16:creationId xmlns:a16="http://schemas.microsoft.com/office/drawing/2014/main" id="{FC684E05-229C-991C-7F1E-BAD1D2041075}"/>
              </a:ext>
            </a:extLst>
          </p:cNvPr>
          <p:cNvSpPr txBox="1"/>
          <p:nvPr/>
        </p:nvSpPr>
        <p:spPr>
          <a:xfrm>
            <a:off x="3006112" y="5723534"/>
            <a:ext cx="1106393" cy="584775"/>
          </a:xfrm>
          <a:prstGeom prst="rect">
            <a:avLst/>
          </a:prstGeom>
          <a:noFill/>
        </p:spPr>
        <p:txBody>
          <a:bodyPr wrap="none" rtlCol="0">
            <a:spAutoFit/>
          </a:bodyPr>
          <a:lstStyle/>
          <a:p>
            <a:pPr algn="ctr"/>
            <a:r>
              <a:rPr lang="en-US" sz="3200" b="1" dirty="0"/>
              <a:t>Mask</a:t>
            </a:r>
          </a:p>
        </p:txBody>
      </p:sp>
      <p:sp>
        <p:nvSpPr>
          <p:cNvPr id="16" name="TextBox 15">
            <a:extLst>
              <a:ext uri="{FF2B5EF4-FFF2-40B4-BE49-F238E27FC236}">
                <a16:creationId xmlns:a16="http://schemas.microsoft.com/office/drawing/2014/main" id="{85022799-7FFE-A2B1-CEC1-997DFDCCE943}"/>
              </a:ext>
            </a:extLst>
          </p:cNvPr>
          <p:cNvSpPr txBox="1"/>
          <p:nvPr/>
        </p:nvSpPr>
        <p:spPr>
          <a:xfrm>
            <a:off x="4159871" y="5739914"/>
            <a:ext cx="3708066" cy="584775"/>
          </a:xfrm>
          <a:prstGeom prst="rect">
            <a:avLst/>
          </a:prstGeom>
          <a:noFill/>
        </p:spPr>
        <p:txBody>
          <a:bodyPr wrap="none" rtlCol="0">
            <a:spAutoFit/>
          </a:bodyPr>
          <a:lstStyle/>
          <a:p>
            <a:r>
              <a:rPr lang="en-US" sz="3200" b="1" dirty="0"/>
              <a:t>1 1 1 0 1 1 1 0 0 1 1 0</a:t>
            </a:r>
          </a:p>
        </p:txBody>
      </p:sp>
      <p:sp>
        <p:nvSpPr>
          <p:cNvPr id="19" name="TextBox 18">
            <a:extLst>
              <a:ext uri="{FF2B5EF4-FFF2-40B4-BE49-F238E27FC236}">
                <a16:creationId xmlns:a16="http://schemas.microsoft.com/office/drawing/2014/main" id="{982A335C-39C2-1587-12F2-D1AC4450ED47}"/>
              </a:ext>
            </a:extLst>
          </p:cNvPr>
          <p:cNvSpPr txBox="1"/>
          <p:nvPr/>
        </p:nvSpPr>
        <p:spPr>
          <a:xfrm>
            <a:off x="4874256" y="1930687"/>
            <a:ext cx="2443489" cy="584775"/>
          </a:xfrm>
          <a:prstGeom prst="rect">
            <a:avLst/>
          </a:prstGeom>
          <a:noFill/>
        </p:spPr>
        <p:txBody>
          <a:bodyPr wrap="none" rtlCol="0">
            <a:spAutoFit/>
          </a:bodyPr>
          <a:lstStyle/>
          <a:p>
            <a:pPr algn="ctr"/>
            <a:r>
              <a:rPr lang="en-US" sz="3200" b="1" dirty="0"/>
              <a:t>CPU memory</a:t>
            </a:r>
          </a:p>
        </p:txBody>
      </p:sp>
      <p:sp>
        <p:nvSpPr>
          <p:cNvPr id="37" name="Rectangle 36">
            <a:extLst>
              <a:ext uri="{FF2B5EF4-FFF2-40B4-BE49-F238E27FC236}">
                <a16:creationId xmlns:a16="http://schemas.microsoft.com/office/drawing/2014/main" id="{AE0FF2EF-F29F-7E6C-BBAF-9EE4FBE63240}"/>
              </a:ext>
            </a:extLst>
          </p:cNvPr>
          <p:cNvSpPr/>
          <p:nvPr/>
        </p:nvSpPr>
        <p:spPr>
          <a:xfrm>
            <a:off x="5108893" y="2472523"/>
            <a:ext cx="1947672"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Region</a:t>
            </a:r>
          </a:p>
          <a:p>
            <a:pPr algn="ctr"/>
            <a:r>
              <a:rPr lang="en-US" sz="1200" dirty="0">
                <a:solidFill>
                  <a:schemeClr val="tx1"/>
                </a:solidFill>
              </a:rPr>
              <a:t>1010101110101101000</a:t>
            </a:r>
            <a:endParaRPr lang="en-US" sz="1200" b="1" dirty="0">
              <a:solidFill>
                <a:schemeClr val="tx1"/>
              </a:solidFill>
            </a:endParaRPr>
          </a:p>
        </p:txBody>
      </p:sp>
      <p:sp>
        <p:nvSpPr>
          <p:cNvPr id="45" name="Rectangle 44">
            <a:extLst>
              <a:ext uri="{FF2B5EF4-FFF2-40B4-BE49-F238E27FC236}">
                <a16:creationId xmlns:a16="http://schemas.microsoft.com/office/drawing/2014/main" id="{28318ECF-98E5-4F22-438A-0F6E4C6A4498}"/>
              </a:ext>
            </a:extLst>
          </p:cNvPr>
          <p:cNvSpPr/>
          <p:nvPr/>
        </p:nvSpPr>
        <p:spPr>
          <a:xfrm>
            <a:off x="7056565" y="2472523"/>
            <a:ext cx="1947672"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a:t>
            </a:r>
          </a:p>
        </p:txBody>
      </p:sp>
      <p:sp>
        <p:nvSpPr>
          <p:cNvPr id="47" name="Rounded Rectangle 46">
            <a:extLst>
              <a:ext uri="{FF2B5EF4-FFF2-40B4-BE49-F238E27FC236}">
                <a16:creationId xmlns:a16="http://schemas.microsoft.com/office/drawing/2014/main" id="{4DD5151B-AB1E-FD65-5292-209B34DC9E43}"/>
              </a:ext>
            </a:extLst>
          </p:cNvPr>
          <p:cNvSpPr/>
          <p:nvPr/>
        </p:nvSpPr>
        <p:spPr>
          <a:xfrm>
            <a:off x="1642270" y="4109475"/>
            <a:ext cx="8907461" cy="2246874"/>
          </a:xfrm>
          <a:prstGeom prst="roundRect">
            <a:avLst/>
          </a:prstGeom>
          <a:noFill/>
          <a:ln w="5715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3200" b="1" dirty="0">
                <a:solidFill>
                  <a:schemeClr val="tx1"/>
                </a:solidFill>
              </a:rPr>
              <a:t>GPU</a:t>
            </a:r>
          </a:p>
        </p:txBody>
      </p:sp>
      <p:sp>
        <p:nvSpPr>
          <p:cNvPr id="49" name="Rectangle 48">
            <a:extLst>
              <a:ext uri="{FF2B5EF4-FFF2-40B4-BE49-F238E27FC236}">
                <a16:creationId xmlns:a16="http://schemas.microsoft.com/office/drawing/2014/main" id="{09138D68-DF33-156C-DAE0-A1C5293BC0B5}"/>
              </a:ext>
            </a:extLst>
          </p:cNvPr>
          <p:cNvSpPr/>
          <p:nvPr/>
        </p:nvSpPr>
        <p:spPr>
          <a:xfrm>
            <a:off x="7966093" y="4564396"/>
            <a:ext cx="1947672"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Region</a:t>
            </a:r>
          </a:p>
        </p:txBody>
      </p:sp>
      <p:grpSp>
        <p:nvGrpSpPr>
          <p:cNvPr id="59" name="Group 58">
            <a:extLst>
              <a:ext uri="{FF2B5EF4-FFF2-40B4-BE49-F238E27FC236}">
                <a16:creationId xmlns:a16="http://schemas.microsoft.com/office/drawing/2014/main" id="{C9574206-2B5A-DB08-FEA4-4371B9B4925B}"/>
              </a:ext>
            </a:extLst>
          </p:cNvPr>
          <p:cNvGrpSpPr/>
          <p:nvPr/>
        </p:nvGrpSpPr>
        <p:grpSpPr>
          <a:xfrm>
            <a:off x="5293166" y="4341646"/>
            <a:ext cx="888701" cy="576316"/>
            <a:chOff x="5141047" y="4341646"/>
            <a:chExt cx="888701" cy="576316"/>
          </a:xfrm>
        </p:grpSpPr>
        <p:sp>
          <p:nvSpPr>
            <p:cNvPr id="50" name="Freeform 49">
              <a:extLst>
                <a:ext uri="{FF2B5EF4-FFF2-40B4-BE49-F238E27FC236}">
                  <a16:creationId xmlns:a16="http://schemas.microsoft.com/office/drawing/2014/main" id="{36ADC188-CF3E-95ED-56C4-F02A68DBBAC0}"/>
                </a:ext>
              </a:extLst>
            </p:cNvPr>
            <p:cNvSpPr/>
            <p:nvPr/>
          </p:nvSpPr>
          <p:spPr>
            <a:xfrm flipH="1">
              <a:off x="5141047" y="4341646"/>
              <a:ext cx="171733" cy="576316"/>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Freeform 50">
              <a:extLst>
                <a:ext uri="{FF2B5EF4-FFF2-40B4-BE49-F238E27FC236}">
                  <a16:creationId xmlns:a16="http://schemas.microsoft.com/office/drawing/2014/main" id="{E0698249-1313-2047-DE09-3672CF8153F5}"/>
                </a:ext>
              </a:extLst>
            </p:cNvPr>
            <p:cNvSpPr/>
            <p:nvPr/>
          </p:nvSpPr>
          <p:spPr>
            <a:xfrm flipH="1">
              <a:off x="5858015" y="4341646"/>
              <a:ext cx="171733" cy="576316"/>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cxnSp>
        <p:nvCxnSpPr>
          <p:cNvPr id="53" name="Straight Connector 52">
            <a:extLst>
              <a:ext uri="{FF2B5EF4-FFF2-40B4-BE49-F238E27FC236}">
                <a16:creationId xmlns:a16="http://schemas.microsoft.com/office/drawing/2014/main" id="{43C5224B-CDE4-EA31-EB55-19D7A88DB938}"/>
              </a:ext>
            </a:extLst>
          </p:cNvPr>
          <p:cNvCxnSpPr>
            <a:cxnSpLocks/>
          </p:cNvCxnSpPr>
          <p:nvPr/>
        </p:nvCxnSpPr>
        <p:spPr>
          <a:xfrm>
            <a:off x="5981227" y="5836028"/>
            <a:ext cx="0" cy="430717"/>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56" name="Left Brace 55">
            <a:extLst>
              <a:ext uri="{FF2B5EF4-FFF2-40B4-BE49-F238E27FC236}">
                <a16:creationId xmlns:a16="http://schemas.microsoft.com/office/drawing/2014/main" id="{44A428F6-0481-3015-7036-622187D91F87}"/>
              </a:ext>
            </a:extLst>
          </p:cNvPr>
          <p:cNvSpPr/>
          <p:nvPr/>
        </p:nvSpPr>
        <p:spPr>
          <a:xfrm rot="5400000">
            <a:off x="5059682" y="4937732"/>
            <a:ext cx="120809" cy="1722267"/>
          </a:xfrm>
          <a:prstGeom prst="lef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7" name="Left Brace 56">
            <a:extLst>
              <a:ext uri="{FF2B5EF4-FFF2-40B4-BE49-F238E27FC236}">
                <a16:creationId xmlns:a16="http://schemas.microsoft.com/office/drawing/2014/main" id="{0B494A10-9765-48F7-DEC1-7A780C4DC596}"/>
              </a:ext>
            </a:extLst>
          </p:cNvPr>
          <p:cNvSpPr/>
          <p:nvPr/>
        </p:nvSpPr>
        <p:spPr>
          <a:xfrm rot="5400000">
            <a:off x="6825563" y="4904949"/>
            <a:ext cx="133696" cy="1800720"/>
          </a:xfrm>
          <a:prstGeom prst="lef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F1477404-32C3-1C2A-86A3-5474DA8A92BA}"/>
              </a:ext>
            </a:extLst>
          </p:cNvPr>
          <p:cNvCxnSpPr>
            <a:cxnSpLocks/>
          </p:cNvCxnSpPr>
          <p:nvPr/>
        </p:nvCxnSpPr>
        <p:spPr>
          <a:xfrm flipH="1">
            <a:off x="5108893" y="4987636"/>
            <a:ext cx="230436" cy="482288"/>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26D1ABA3-8A79-248A-D1A0-F422AA5403C2}"/>
              </a:ext>
            </a:extLst>
          </p:cNvPr>
          <p:cNvCxnSpPr>
            <a:cxnSpLocks/>
          </p:cNvCxnSpPr>
          <p:nvPr/>
        </p:nvCxnSpPr>
        <p:spPr>
          <a:xfrm>
            <a:off x="6096000" y="4987636"/>
            <a:ext cx="683469" cy="482288"/>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CC87341E-C250-F684-6795-D36FFEDB64D1}"/>
              </a:ext>
            </a:extLst>
          </p:cNvPr>
          <p:cNvSpPr txBox="1"/>
          <p:nvPr/>
        </p:nvSpPr>
        <p:spPr>
          <a:xfrm>
            <a:off x="4951615" y="5398755"/>
            <a:ext cx="314510" cy="400110"/>
          </a:xfrm>
          <a:prstGeom prst="rect">
            <a:avLst/>
          </a:prstGeom>
          <a:noFill/>
        </p:spPr>
        <p:txBody>
          <a:bodyPr wrap="none" rtlCol="0">
            <a:spAutoFit/>
          </a:bodyPr>
          <a:lstStyle/>
          <a:p>
            <a:r>
              <a:rPr lang="en-US" sz="2000" b="1" dirty="0"/>
              <a:t>1</a:t>
            </a:r>
          </a:p>
        </p:txBody>
      </p:sp>
      <p:sp>
        <p:nvSpPr>
          <p:cNvPr id="34" name="TextBox 33">
            <a:extLst>
              <a:ext uri="{FF2B5EF4-FFF2-40B4-BE49-F238E27FC236}">
                <a16:creationId xmlns:a16="http://schemas.microsoft.com/office/drawing/2014/main" id="{0722F755-7897-C782-AD53-4CD2EFB57AFB}"/>
              </a:ext>
            </a:extLst>
          </p:cNvPr>
          <p:cNvSpPr txBox="1"/>
          <p:nvPr/>
        </p:nvSpPr>
        <p:spPr>
          <a:xfrm>
            <a:off x="6727102" y="5398755"/>
            <a:ext cx="314510" cy="400110"/>
          </a:xfrm>
          <a:prstGeom prst="rect">
            <a:avLst/>
          </a:prstGeom>
          <a:noFill/>
        </p:spPr>
        <p:txBody>
          <a:bodyPr wrap="none" rtlCol="0">
            <a:spAutoFit/>
          </a:bodyPr>
          <a:lstStyle/>
          <a:p>
            <a:r>
              <a:rPr lang="en-US" sz="2000" b="1" dirty="0"/>
              <a:t>3</a:t>
            </a:r>
          </a:p>
        </p:txBody>
      </p:sp>
      <p:sp>
        <p:nvSpPr>
          <p:cNvPr id="40" name="Rounded Rectangle 39">
            <a:extLst>
              <a:ext uri="{FF2B5EF4-FFF2-40B4-BE49-F238E27FC236}">
                <a16:creationId xmlns:a16="http://schemas.microsoft.com/office/drawing/2014/main" id="{2A85C7DD-A482-3C6F-9516-454DF0B3DA3F}"/>
              </a:ext>
            </a:extLst>
          </p:cNvPr>
          <p:cNvSpPr/>
          <p:nvPr/>
        </p:nvSpPr>
        <p:spPr>
          <a:xfrm>
            <a:off x="5108893" y="4261875"/>
            <a:ext cx="1947672" cy="701419"/>
          </a:xfrm>
          <a:prstGeom prst="roundRect">
            <a:avLst/>
          </a:prstGeom>
          <a:noFill/>
          <a:ln w="28575">
            <a:solidFill>
              <a:schemeClr val="accent4">
                <a:lumMod val="1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3200" b="1" dirty="0">
              <a:solidFill>
                <a:schemeClr val="tx1"/>
              </a:solidFill>
            </a:endParaRPr>
          </a:p>
        </p:txBody>
      </p:sp>
      <p:sp>
        <p:nvSpPr>
          <p:cNvPr id="43" name="Rounded Rectangle 42">
            <a:extLst>
              <a:ext uri="{FF2B5EF4-FFF2-40B4-BE49-F238E27FC236}">
                <a16:creationId xmlns:a16="http://schemas.microsoft.com/office/drawing/2014/main" id="{0555EB56-F6BB-3BB3-3884-B758EF8021FD}"/>
              </a:ext>
            </a:extLst>
          </p:cNvPr>
          <p:cNvSpPr/>
          <p:nvPr/>
        </p:nvSpPr>
        <p:spPr>
          <a:xfrm>
            <a:off x="4943256" y="5481498"/>
            <a:ext cx="2113305" cy="264614"/>
          </a:xfrm>
          <a:prstGeom prst="roundRect">
            <a:avLst/>
          </a:prstGeom>
          <a:noFill/>
          <a:ln w="28575">
            <a:solidFill>
              <a:schemeClr val="accent4">
                <a:lumMod val="1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3200" b="1" dirty="0">
              <a:solidFill>
                <a:schemeClr val="tx1"/>
              </a:solidFill>
            </a:endParaRPr>
          </a:p>
        </p:txBody>
      </p:sp>
      <p:sp>
        <p:nvSpPr>
          <p:cNvPr id="44" name="TextBox 43">
            <a:extLst>
              <a:ext uri="{FF2B5EF4-FFF2-40B4-BE49-F238E27FC236}">
                <a16:creationId xmlns:a16="http://schemas.microsoft.com/office/drawing/2014/main" id="{ECCFC5E3-D188-49B1-74D3-497867867460}"/>
              </a:ext>
            </a:extLst>
          </p:cNvPr>
          <p:cNvSpPr txBox="1"/>
          <p:nvPr/>
        </p:nvSpPr>
        <p:spPr>
          <a:xfrm>
            <a:off x="6715955" y="5160279"/>
            <a:ext cx="314510" cy="400110"/>
          </a:xfrm>
          <a:prstGeom prst="rect">
            <a:avLst/>
          </a:prstGeom>
          <a:noFill/>
        </p:spPr>
        <p:txBody>
          <a:bodyPr wrap="none" rtlCol="0">
            <a:spAutoFit/>
          </a:bodyPr>
          <a:lstStyle/>
          <a:p>
            <a:r>
              <a:rPr lang="en-US" sz="2000" b="1" dirty="0"/>
              <a:t>1</a:t>
            </a:r>
          </a:p>
        </p:txBody>
      </p:sp>
      <p:sp>
        <p:nvSpPr>
          <p:cNvPr id="46" name="TextBox 45">
            <a:extLst>
              <a:ext uri="{FF2B5EF4-FFF2-40B4-BE49-F238E27FC236}">
                <a16:creationId xmlns:a16="http://schemas.microsoft.com/office/drawing/2014/main" id="{5A62BDF2-9E4B-A693-6D82-F42ADCCF8425}"/>
              </a:ext>
            </a:extLst>
          </p:cNvPr>
          <p:cNvSpPr txBox="1"/>
          <p:nvPr/>
        </p:nvSpPr>
        <p:spPr>
          <a:xfrm>
            <a:off x="8499801" y="5160279"/>
            <a:ext cx="314510" cy="400110"/>
          </a:xfrm>
          <a:prstGeom prst="rect">
            <a:avLst/>
          </a:prstGeom>
          <a:noFill/>
        </p:spPr>
        <p:txBody>
          <a:bodyPr wrap="none" rtlCol="0">
            <a:spAutoFit/>
          </a:bodyPr>
          <a:lstStyle/>
          <a:p>
            <a:r>
              <a:rPr lang="en-US" sz="2000" b="1" dirty="0"/>
              <a:t>4</a:t>
            </a:r>
          </a:p>
        </p:txBody>
      </p:sp>
      <p:sp>
        <p:nvSpPr>
          <p:cNvPr id="48" name="TextBox 47">
            <a:extLst>
              <a:ext uri="{FF2B5EF4-FFF2-40B4-BE49-F238E27FC236}">
                <a16:creationId xmlns:a16="http://schemas.microsoft.com/office/drawing/2014/main" id="{CE663B8A-554F-73CA-592A-BE518C1C10DB}"/>
              </a:ext>
            </a:extLst>
          </p:cNvPr>
          <p:cNvSpPr txBox="1"/>
          <p:nvPr/>
        </p:nvSpPr>
        <p:spPr>
          <a:xfrm>
            <a:off x="4954018" y="5160279"/>
            <a:ext cx="314510" cy="400110"/>
          </a:xfrm>
          <a:prstGeom prst="rect">
            <a:avLst/>
          </a:prstGeom>
          <a:noFill/>
        </p:spPr>
        <p:txBody>
          <a:bodyPr wrap="none" rtlCol="0">
            <a:spAutoFit/>
          </a:bodyPr>
          <a:lstStyle/>
          <a:p>
            <a:r>
              <a:rPr lang="en-US" sz="2000" b="1" dirty="0"/>
              <a:t>0</a:t>
            </a:r>
          </a:p>
        </p:txBody>
      </p:sp>
      <p:sp>
        <p:nvSpPr>
          <p:cNvPr id="55" name="Rounded Rectangle 54">
            <a:extLst>
              <a:ext uri="{FF2B5EF4-FFF2-40B4-BE49-F238E27FC236}">
                <a16:creationId xmlns:a16="http://schemas.microsoft.com/office/drawing/2014/main" id="{04EBCE9A-4FF2-9345-F81E-157148F22576}"/>
              </a:ext>
            </a:extLst>
          </p:cNvPr>
          <p:cNvSpPr/>
          <p:nvPr/>
        </p:nvSpPr>
        <p:spPr>
          <a:xfrm>
            <a:off x="4934897" y="5200873"/>
            <a:ext cx="3862696" cy="293393"/>
          </a:xfrm>
          <a:prstGeom prst="roundRect">
            <a:avLst/>
          </a:prstGeom>
          <a:noFill/>
          <a:ln w="28575">
            <a:solidFill>
              <a:schemeClr val="accent4">
                <a:lumMod val="1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3200" b="1" dirty="0">
              <a:solidFill>
                <a:schemeClr val="tx1"/>
              </a:solidFill>
            </a:endParaRPr>
          </a:p>
        </p:txBody>
      </p:sp>
      <p:sp>
        <p:nvSpPr>
          <p:cNvPr id="5" name="TextBox 4">
            <a:extLst>
              <a:ext uri="{FF2B5EF4-FFF2-40B4-BE49-F238E27FC236}">
                <a16:creationId xmlns:a16="http://schemas.microsoft.com/office/drawing/2014/main" id="{ACCCEB31-5FB8-EDDB-CF3B-FDAEA43924ED}"/>
              </a:ext>
            </a:extLst>
          </p:cNvPr>
          <p:cNvSpPr txBox="1"/>
          <p:nvPr/>
        </p:nvSpPr>
        <p:spPr>
          <a:xfrm>
            <a:off x="4041867" y="5160279"/>
            <a:ext cx="908197" cy="400110"/>
          </a:xfrm>
          <a:prstGeom prst="rect">
            <a:avLst/>
          </a:prstGeom>
          <a:noFill/>
        </p:spPr>
        <p:txBody>
          <a:bodyPr wrap="none" rtlCol="0">
            <a:spAutoFit/>
          </a:bodyPr>
          <a:lstStyle/>
          <a:p>
            <a:pPr algn="r"/>
            <a:r>
              <a:rPr lang="en-US" sz="2000" b="1" dirty="0"/>
              <a:t>Offset:</a:t>
            </a:r>
          </a:p>
        </p:txBody>
      </p:sp>
      <p:sp>
        <p:nvSpPr>
          <p:cNvPr id="7" name="TextBox 6">
            <a:extLst>
              <a:ext uri="{FF2B5EF4-FFF2-40B4-BE49-F238E27FC236}">
                <a16:creationId xmlns:a16="http://schemas.microsoft.com/office/drawing/2014/main" id="{2273BA5B-E6FE-E53B-9136-4DCC1E4F32A5}"/>
              </a:ext>
            </a:extLst>
          </p:cNvPr>
          <p:cNvSpPr txBox="1"/>
          <p:nvPr/>
        </p:nvSpPr>
        <p:spPr>
          <a:xfrm>
            <a:off x="3475558" y="5398755"/>
            <a:ext cx="1474506" cy="400110"/>
          </a:xfrm>
          <a:prstGeom prst="rect">
            <a:avLst/>
          </a:prstGeom>
          <a:noFill/>
        </p:spPr>
        <p:txBody>
          <a:bodyPr wrap="none" rtlCol="0">
            <a:spAutoFit/>
          </a:bodyPr>
          <a:lstStyle/>
          <a:p>
            <a:pPr algn="r"/>
            <a:r>
              <a:rPr lang="en-US" sz="2000" b="1" dirty="0"/>
              <a:t>Bits to read:</a:t>
            </a:r>
          </a:p>
        </p:txBody>
      </p:sp>
      <p:sp>
        <p:nvSpPr>
          <p:cNvPr id="8" name="TextBox 7">
            <a:extLst>
              <a:ext uri="{FF2B5EF4-FFF2-40B4-BE49-F238E27FC236}">
                <a16:creationId xmlns:a16="http://schemas.microsoft.com/office/drawing/2014/main" id="{CBD0F4C8-4E01-8556-1323-1D3CBCCFB22F}"/>
              </a:ext>
            </a:extLst>
          </p:cNvPr>
          <p:cNvSpPr txBox="1"/>
          <p:nvPr/>
        </p:nvSpPr>
        <p:spPr>
          <a:xfrm>
            <a:off x="6467610" y="4171959"/>
            <a:ext cx="513282" cy="646331"/>
          </a:xfrm>
          <a:prstGeom prst="rect">
            <a:avLst/>
          </a:prstGeom>
          <a:noFill/>
        </p:spPr>
        <p:txBody>
          <a:bodyPr wrap="none" rtlCol="0">
            <a:spAutoFit/>
          </a:bodyPr>
          <a:lstStyle/>
          <a:p>
            <a:r>
              <a:rPr lang="en-US" sz="3600" b="1" dirty="0">
                <a:solidFill>
                  <a:schemeClr val="accent4">
                    <a:lumMod val="10000"/>
                  </a:schemeClr>
                </a:solidFill>
              </a:rPr>
              <a:t>…</a:t>
            </a:r>
          </a:p>
        </p:txBody>
      </p:sp>
      <p:sp>
        <p:nvSpPr>
          <p:cNvPr id="14" name="TextBox 13">
            <a:extLst>
              <a:ext uri="{FF2B5EF4-FFF2-40B4-BE49-F238E27FC236}">
                <a16:creationId xmlns:a16="http://schemas.microsoft.com/office/drawing/2014/main" id="{FE0E6EB5-B5B2-B39E-6276-889A38DFBB76}"/>
              </a:ext>
            </a:extLst>
          </p:cNvPr>
          <p:cNvSpPr txBox="1"/>
          <p:nvPr/>
        </p:nvSpPr>
        <p:spPr>
          <a:xfrm>
            <a:off x="4159871" y="5734349"/>
            <a:ext cx="3708066" cy="584775"/>
          </a:xfrm>
          <a:prstGeom prst="rect">
            <a:avLst/>
          </a:prstGeom>
          <a:noFill/>
        </p:spPr>
        <p:txBody>
          <a:bodyPr wrap="none" rtlCol="0">
            <a:spAutoFit/>
          </a:bodyPr>
          <a:lstStyle/>
          <a:p>
            <a:r>
              <a:rPr lang="en-US" sz="3200" b="1" dirty="0"/>
              <a:t>1 1 1 </a:t>
            </a:r>
            <a:r>
              <a:rPr lang="en-US" sz="3200" b="1" dirty="0">
                <a:solidFill>
                  <a:srgbClr val="0070C0"/>
                </a:solidFill>
              </a:rPr>
              <a:t>0</a:t>
            </a:r>
            <a:r>
              <a:rPr lang="en-US" sz="3200" b="1" dirty="0"/>
              <a:t> 1 1 1 </a:t>
            </a:r>
            <a:r>
              <a:rPr lang="en-US" sz="3200" b="1" dirty="0">
                <a:solidFill>
                  <a:srgbClr val="0070C0"/>
                </a:solidFill>
              </a:rPr>
              <a:t>0 0</a:t>
            </a:r>
            <a:r>
              <a:rPr lang="en-US" sz="3200" b="1" dirty="0"/>
              <a:t> 1 1 </a:t>
            </a:r>
            <a:r>
              <a:rPr lang="en-US" sz="3200" b="1" dirty="0">
                <a:solidFill>
                  <a:srgbClr val="0070C0"/>
                </a:solidFill>
              </a:rPr>
              <a:t>0</a:t>
            </a:r>
          </a:p>
        </p:txBody>
      </p:sp>
      <p:sp>
        <p:nvSpPr>
          <p:cNvPr id="18" name="TextBox 17">
            <a:extLst>
              <a:ext uri="{FF2B5EF4-FFF2-40B4-BE49-F238E27FC236}">
                <a16:creationId xmlns:a16="http://schemas.microsoft.com/office/drawing/2014/main" id="{3E43AD0F-E837-3773-3725-5C04A31011DD}"/>
              </a:ext>
            </a:extLst>
          </p:cNvPr>
          <p:cNvSpPr txBox="1"/>
          <p:nvPr/>
        </p:nvSpPr>
        <p:spPr>
          <a:xfrm>
            <a:off x="3219000" y="4255039"/>
            <a:ext cx="1521568" cy="715089"/>
          </a:xfrm>
          <a:prstGeom prst="wedgeRoundRectCallout">
            <a:avLst>
              <a:gd name="adj1" fmla="val 71581"/>
              <a:gd name="adj2" fmla="val -617"/>
              <a:gd name="adj3" fmla="val 16667"/>
            </a:avLst>
          </a:prstGeom>
          <a:solidFill>
            <a:schemeClr val="accent4"/>
          </a:solidFill>
          <a:ln>
            <a:solidFill>
              <a:schemeClr val="accent4">
                <a:lumMod val="10000"/>
              </a:schemeClr>
            </a:solidFill>
          </a:ln>
        </p:spPr>
        <p:txBody>
          <a:bodyPr wrap="square" rtlCol="0">
            <a:spAutoFit/>
          </a:bodyPr>
          <a:lstStyle/>
          <a:p>
            <a:pPr algn="ctr"/>
            <a:r>
              <a:rPr lang="en-US" dirty="0">
                <a:latin typeface="Aptos" panose="02110004020202020204"/>
              </a:rPr>
              <a:t>Warp-level primitive</a:t>
            </a:r>
            <a:endParaRPr lang="en-US" b="1" dirty="0"/>
          </a:p>
        </p:txBody>
      </p:sp>
    </p:spTree>
    <p:extLst>
      <p:ext uri="{BB962C8B-B14F-4D97-AF65-F5344CB8AC3E}">
        <p14:creationId xmlns:p14="http://schemas.microsoft.com/office/powerpoint/2010/main" val="2920526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up)">
                                      <p:cBhvr>
                                        <p:cTn id="12" dur="500"/>
                                        <p:tgtEl>
                                          <p:spTgt spid="5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wipe(up)">
                                      <p:cBhvr>
                                        <p:cTn id="15" dur="500"/>
                                        <p:tgtEl>
                                          <p:spTgt spid="57"/>
                                        </p:tgtEl>
                                      </p:cBhvr>
                                    </p:animEffect>
                                  </p:childTnLst>
                                </p:cTn>
                              </p:par>
                              <p:par>
                                <p:cTn id="16" presetID="1" presetClass="exit"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par>
                          <p:cTn id="20" fill="hold">
                            <p:stCondLst>
                              <p:cond delay="500"/>
                            </p:stCondLst>
                            <p:childTnLst>
                              <p:par>
                                <p:cTn id="21" presetID="22" presetClass="entr" presetSubtype="1"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up)">
                                      <p:cBhvr>
                                        <p:cTn id="23" dur="500"/>
                                        <p:tgtEl>
                                          <p:spTgt spid="6"/>
                                        </p:tgtEl>
                                      </p:cBhvr>
                                    </p:animEffect>
                                  </p:childTnLst>
                                </p:cTn>
                              </p:par>
                              <p:par>
                                <p:cTn id="24" presetID="22" presetClass="entr" presetSubtype="1"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up)">
                                      <p:cBhvr>
                                        <p:cTn id="26" dur="500"/>
                                        <p:tgtEl>
                                          <p:spTgt spid="10"/>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6"/>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0"/>
                                        </p:tgtEl>
                                        <p:attrNameLst>
                                          <p:attrName>style.visibility</p:attrName>
                                        </p:attrNameLst>
                                      </p:cBhvr>
                                      <p:to>
                                        <p:strVal val="hidden"/>
                                      </p:to>
                                    </p:set>
                                  </p:childTnLst>
                                </p:cTn>
                              </p:par>
                            </p:childTnLst>
                          </p:cTn>
                        </p:par>
                        <p:par>
                          <p:cTn id="43" fill="hold">
                            <p:stCondLst>
                              <p:cond delay="0"/>
                            </p:stCondLst>
                            <p:childTnLst>
                              <p:par>
                                <p:cTn id="44" presetID="10" presetClass="entr" presetSubtype="0" fill="hold" grpId="0" nodeType="after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fade">
                                      <p:cBhvr>
                                        <p:cTn id="46" dur="500"/>
                                        <p:tgtEl>
                                          <p:spTgt spid="4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500"/>
                                        <p:tgtEl>
                                          <p:spTgt spid="40"/>
                                        </p:tgtEl>
                                      </p:cBhvr>
                                    </p:animEffect>
                                  </p:childTnLst>
                                </p:cTn>
                              </p:par>
                              <p:par>
                                <p:cTn id="50" presetID="1" presetClass="entr" presetSubtype="0"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xit" presetSubtype="1" fill="hold" grpId="1" nodeType="clickEffect">
                                  <p:stCondLst>
                                    <p:cond delay="0"/>
                                  </p:stCondLst>
                                  <p:childTnLst>
                                    <p:animEffect transition="out" filter="wipe(up)">
                                      <p:cBhvr>
                                        <p:cTn id="55" dur="500"/>
                                        <p:tgtEl>
                                          <p:spTgt spid="43"/>
                                        </p:tgtEl>
                                      </p:cBhvr>
                                    </p:animEffect>
                                    <p:set>
                                      <p:cBhvr>
                                        <p:cTn id="56" dur="1" fill="hold">
                                          <p:stCondLst>
                                            <p:cond delay="499"/>
                                          </p:stCondLst>
                                        </p:cTn>
                                        <p:tgtEl>
                                          <p:spTgt spid="43"/>
                                        </p:tgtEl>
                                        <p:attrNameLst>
                                          <p:attrName>style.visibility</p:attrName>
                                        </p:attrNameLst>
                                      </p:cBhvr>
                                      <p:to>
                                        <p:strVal val="hidden"/>
                                      </p:to>
                                    </p:set>
                                  </p:childTnLst>
                                </p:cTn>
                              </p:par>
                              <p:par>
                                <p:cTn id="57" presetID="22" presetClass="entr" presetSubtype="4" fill="hold" grpId="0" nodeType="with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wipe(down)">
                                      <p:cBhvr>
                                        <p:cTn id="59" dur="500"/>
                                        <p:tgtEl>
                                          <p:spTgt spid="5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6"/>
                                        </p:tgtEl>
                                        <p:attrNameLst>
                                          <p:attrName>style.visibility</p:attrName>
                                        </p:attrNameLst>
                                      </p:cBhvr>
                                      <p:to>
                                        <p:strVal val="visible"/>
                                      </p:to>
                                    </p:set>
                                    <p:animEffect transition="in" filter="fade">
                                      <p:cBhvr>
                                        <p:cTn id="62" dur="500"/>
                                        <p:tgtEl>
                                          <p:spTgt spid="46"/>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fade">
                                      <p:cBhvr>
                                        <p:cTn id="65" dur="500"/>
                                        <p:tgtEl>
                                          <p:spTgt spid="44"/>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500"/>
                                        <p:tgtEl>
                                          <p:spTgt spid="4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fade">
                                      <p:cBhvr>
                                        <p:cTn id="7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6" grpId="0" animBg="1"/>
      <p:bldP spid="57" grpId="0" animBg="1"/>
      <p:bldP spid="32" grpId="0"/>
      <p:bldP spid="34" grpId="0"/>
      <p:bldP spid="40" grpId="0" animBg="1"/>
      <p:bldP spid="43" grpId="0" animBg="1"/>
      <p:bldP spid="43" grpId="1" animBg="1"/>
      <p:bldP spid="44" grpId="0"/>
      <p:bldP spid="46" grpId="0"/>
      <p:bldP spid="48" grpId="0"/>
      <p:bldP spid="55" grpId="0" animBg="1"/>
      <p:bldP spid="5" grpId="0"/>
      <p:bldP spid="7" grpId="0"/>
      <p:bldP spid="14" grpId="0"/>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63CEA-1145-8936-D0DE-8AA928E8FD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4034CD4-2C1E-635F-6BBF-5EA28F0D177F}"/>
              </a:ext>
            </a:extLst>
          </p:cNvPr>
          <p:cNvSpPr>
            <a:spLocks noGrp="1"/>
          </p:cNvSpPr>
          <p:nvPr>
            <p:ph type="title"/>
          </p:nvPr>
        </p:nvSpPr>
        <p:spPr/>
        <p:txBody>
          <a:bodyPr/>
          <a:lstStyle/>
          <a:p>
            <a:r>
              <a:rPr lang="en-US" dirty="0"/>
              <a:t>The GPU memory bottleneck in ML</a:t>
            </a:r>
          </a:p>
        </p:txBody>
      </p:sp>
      <p:sp>
        <p:nvSpPr>
          <p:cNvPr id="4" name="Slide Number Placeholder 3">
            <a:extLst>
              <a:ext uri="{FF2B5EF4-FFF2-40B4-BE49-F238E27FC236}">
                <a16:creationId xmlns:a16="http://schemas.microsoft.com/office/drawing/2014/main" id="{73082C72-4CAC-20B8-4B29-738719BE4EC2}"/>
              </a:ext>
            </a:extLst>
          </p:cNvPr>
          <p:cNvSpPr>
            <a:spLocks noGrp="1"/>
          </p:cNvSpPr>
          <p:nvPr>
            <p:ph type="sldNum" sz="quarter" idx="14"/>
          </p:nvPr>
        </p:nvSpPr>
        <p:spPr/>
        <p:txBody>
          <a:bodyPr/>
          <a:lstStyle/>
          <a:p>
            <a:fld id="{04AED599-1D0F-3E40-81CA-01C30F87847C}" type="slidenum">
              <a:rPr lang="en-US" smtClean="0"/>
              <a:pPr/>
              <a:t>2</a:t>
            </a:fld>
            <a:endParaRPr lang="en-US"/>
          </a:p>
        </p:txBody>
      </p:sp>
      <p:sp>
        <p:nvSpPr>
          <p:cNvPr id="5" name="Rectangle: Rounded Corners 7">
            <a:extLst>
              <a:ext uri="{FF2B5EF4-FFF2-40B4-BE49-F238E27FC236}">
                <a16:creationId xmlns:a16="http://schemas.microsoft.com/office/drawing/2014/main" id="{CBDF8B1C-928C-93A4-D528-B31E6A6F8DD2}"/>
              </a:ext>
            </a:extLst>
          </p:cNvPr>
          <p:cNvSpPr/>
          <p:nvPr/>
        </p:nvSpPr>
        <p:spPr>
          <a:xfrm>
            <a:off x="7121644" y="3076760"/>
            <a:ext cx="3024133" cy="1963230"/>
          </a:xfrm>
          <a:prstGeom prst="roundRect">
            <a:avLst/>
          </a:prstGeom>
          <a:solidFill>
            <a:srgbClr val="0E2841">
              <a:lumMod val="10000"/>
              <a:lumOff val="90000"/>
            </a:srgbClr>
          </a:solidFill>
          <a:ln w="19050" cap="flat" cmpd="sng" algn="ctr">
            <a:solidFill>
              <a:srgbClr val="156082">
                <a:shade val="15000"/>
              </a:srgbClr>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accent4">
                    <a:lumMod val="10000"/>
                  </a:schemeClr>
                </a:solidFill>
                <a:effectLst/>
                <a:uLnTx/>
                <a:uFillTx/>
                <a:latin typeface="Aptos" panose="02110004020202020204"/>
                <a:ea typeface="+mn-ea"/>
                <a:cs typeface="+mn-cs"/>
              </a:rPr>
              <a:t>GPU</a:t>
            </a:r>
          </a:p>
        </p:txBody>
      </p:sp>
      <p:sp>
        <p:nvSpPr>
          <p:cNvPr id="29" name="Rectangle 28">
            <a:extLst>
              <a:ext uri="{FF2B5EF4-FFF2-40B4-BE49-F238E27FC236}">
                <a16:creationId xmlns:a16="http://schemas.microsoft.com/office/drawing/2014/main" id="{20485488-0F39-8F2F-2A1D-F70A8ABD52B1}"/>
              </a:ext>
            </a:extLst>
          </p:cNvPr>
          <p:cNvSpPr/>
          <p:nvPr/>
        </p:nvSpPr>
        <p:spPr>
          <a:xfrm>
            <a:off x="7605010" y="4278061"/>
            <a:ext cx="2057400" cy="697631"/>
          </a:xfrm>
          <a:prstGeom prst="rect">
            <a:avLst/>
          </a:prstGeom>
          <a:solidFill>
            <a:srgbClr val="F5B8A4">
              <a:alpha val="50000"/>
            </a:srgbClr>
          </a:solidFill>
          <a:ln w="19050">
            <a:solidFill>
              <a:srgbClr val="E97132"/>
            </a:solidFill>
          </a:ln>
        </p:spPr>
        <p:style>
          <a:lnRef idx="0">
            <a:scrgbClr r="0" g="0" b="0"/>
          </a:lnRef>
          <a:fillRef idx="0">
            <a:scrgbClr r="0" g="0" b="0"/>
          </a:fillRef>
          <a:effectRef idx="0">
            <a:scrgbClr r="0" g="0" b="0"/>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Memory</a:t>
            </a:r>
          </a:p>
        </p:txBody>
      </p:sp>
      <p:sp>
        <p:nvSpPr>
          <p:cNvPr id="43" name="Rectangle 42">
            <a:extLst>
              <a:ext uri="{FF2B5EF4-FFF2-40B4-BE49-F238E27FC236}">
                <a16:creationId xmlns:a16="http://schemas.microsoft.com/office/drawing/2014/main" id="{E49F2225-CA1F-DF21-F12A-D596CA4354C7}"/>
              </a:ext>
            </a:extLst>
          </p:cNvPr>
          <p:cNvSpPr/>
          <p:nvPr/>
        </p:nvSpPr>
        <p:spPr>
          <a:xfrm>
            <a:off x="9070057" y="3750004"/>
            <a:ext cx="778181" cy="365125"/>
          </a:xfrm>
          <a:prstGeom prst="rect">
            <a:avLst/>
          </a:prstGeom>
          <a:solidFill>
            <a:srgbClr val="A8D5A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r>
              <a:rPr lang="en-US" b="1" dirty="0">
                <a:solidFill>
                  <a:prstClr val="black"/>
                </a:solidFill>
                <a:latin typeface="Aptos" panose="02110004020202020204"/>
              </a:rPr>
              <a:t>Core</a:t>
            </a:r>
          </a:p>
        </p:txBody>
      </p:sp>
      <p:sp>
        <p:nvSpPr>
          <p:cNvPr id="2" name="Rectangle: Rounded Corners 7">
            <a:extLst>
              <a:ext uri="{FF2B5EF4-FFF2-40B4-BE49-F238E27FC236}">
                <a16:creationId xmlns:a16="http://schemas.microsoft.com/office/drawing/2014/main" id="{B11331D6-DFE3-AAE3-3DF5-AB98254E3A51}"/>
              </a:ext>
            </a:extLst>
          </p:cNvPr>
          <p:cNvSpPr/>
          <p:nvPr/>
        </p:nvSpPr>
        <p:spPr>
          <a:xfrm>
            <a:off x="2343762" y="3076760"/>
            <a:ext cx="3024133" cy="1963230"/>
          </a:xfrm>
          <a:prstGeom prst="roundRect">
            <a:avLst/>
          </a:prstGeom>
          <a:solidFill>
            <a:srgbClr val="0E2841">
              <a:lumMod val="10000"/>
              <a:lumOff val="90000"/>
            </a:srgbClr>
          </a:solidFill>
          <a:ln w="19050" cap="flat" cmpd="sng" algn="ctr">
            <a:solidFill>
              <a:srgbClr val="156082">
                <a:shade val="15000"/>
              </a:srgbClr>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accent4">
                    <a:lumMod val="10000"/>
                  </a:schemeClr>
                </a:solidFill>
                <a:effectLst/>
                <a:uLnTx/>
                <a:uFillTx/>
                <a:latin typeface="Aptos" panose="02110004020202020204"/>
                <a:ea typeface="+mn-ea"/>
                <a:cs typeface="+mn-cs"/>
              </a:rPr>
              <a:t>CPU</a:t>
            </a:r>
          </a:p>
        </p:txBody>
      </p:sp>
      <p:sp>
        <p:nvSpPr>
          <p:cNvPr id="6" name="Rectangle 5">
            <a:extLst>
              <a:ext uri="{FF2B5EF4-FFF2-40B4-BE49-F238E27FC236}">
                <a16:creationId xmlns:a16="http://schemas.microsoft.com/office/drawing/2014/main" id="{67AFB002-4749-EC70-50E7-D1F9B45F4EE9}"/>
              </a:ext>
            </a:extLst>
          </p:cNvPr>
          <p:cNvSpPr/>
          <p:nvPr/>
        </p:nvSpPr>
        <p:spPr>
          <a:xfrm>
            <a:off x="2529590" y="3754239"/>
            <a:ext cx="2625883" cy="1221453"/>
          </a:xfrm>
          <a:prstGeom prst="rect">
            <a:avLst/>
          </a:prstGeom>
          <a:solidFill>
            <a:srgbClr val="F5B8A4">
              <a:alpha val="50000"/>
            </a:srgbClr>
          </a:solidFill>
          <a:ln w="19050">
            <a:solidFill>
              <a:srgbClr val="E97132"/>
            </a:solidFill>
          </a:ln>
        </p:spPr>
        <p:style>
          <a:lnRef idx="0">
            <a:scrgbClr r="0" g="0" b="0"/>
          </a:lnRef>
          <a:fillRef idx="0">
            <a:scrgbClr r="0" g="0" b="0"/>
          </a:fillRef>
          <a:effectRef idx="0">
            <a:scrgbClr r="0" g="0" b="0"/>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Memory</a:t>
            </a:r>
          </a:p>
        </p:txBody>
      </p:sp>
      <p:cxnSp>
        <p:nvCxnSpPr>
          <p:cNvPr id="12" name="Straight Connector 11">
            <a:extLst>
              <a:ext uri="{FF2B5EF4-FFF2-40B4-BE49-F238E27FC236}">
                <a16:creationId xmlns:a16="http://schemas.microsoft.com/office/drawing/2014/main" id="{68E60530-D2C8-8300-14FE-3B4082BBBC57}"/>
              </a:ext>
            </a:extLst>
          </p:cNvPr>
          <p:cNvCxnSpPr/>
          <p:nvPr/>
        </p:nvCxnSpPr>
        <p:spPr>
          <a:xfrm>
            <a:off x="5367895" y="4278061"/>
            <a:ext cx="175374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6FBE7D9-BD85-EBD0-08F6-5B7E294A5BDA}"/>
              </a:ext>
            </a:extLst>
          </p:cNvPr>
          <p:cNvCxnSpPr/>
          <p:nvPr/>
        </p:nvCxnSpPr>
        <p:spPr>
          <a:xfrm>
            <a:off x="5367895" y="4603737"/>
            <a:ext cx="1753749"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3F187658-B84E-7EAA-6E68-A1ECD3957691}"/>
              </a:ext>
            </a:extLst>
          </p:cNvPr>
          <p:cNvSpPr txBox="1"/>
          <p:nvPr/>
        </p:nvSpPr>
        <p:spPr>
          <a:xfrm>
            <a:off x="5941641" y="4246686"/>
            <a:ext cx="606256" cy="369332"/>
          </a:xfrm>
          <a:prstGeom prst="rect">
            <a:avLst/>
          </a:prstGeom>
          <a:noFill/>
        </p:spPr>
        <p:txBody>
          <a:bodyPr wrap="none" rtlCol="0">
            <a:spAutoFit/>
          </a:bodyPr>
          <a:lstStyle/>
          <a:p>
            <a:r>
              <a:rPr lang="en-US" b="1" dirty="0"/>
              <a:t>PCIe</a:t>
            </a:r>
          </a:p>
        </p:txBody>
      </p:sp>
      <p:sp>
        <p:nvSpPr>
          <p:cNvPr id="9" name="Rectangle 8">
            <a:extLst>
              <a:ext uri="{FF2B5EF4-FFF2-40B4-BE49-F238E27FC236}">
                <a16:creationId xmlns:a16="http://schemas.microsoft.com/office/drawing/2014/main" id="{B1395430-2A2A-5C9E-9D15-27AB3E494D96}"/>
              </a:ext>
            </a:extLst>
          </p:cNvPr>
          <p:cNvSpPr/>
          <p:nvPr/>
        </p:nvSpPr>
        <p:spPr>
          <a:xfrm>
            <a:off x="7415001" y="3750005"/>
            <a:ext cx="778181" cy="365125"/>
          </a:xfrm>
          <a:prstGeom prst="rect">
            <a:avLst/>
          </a:prstGeom>
          <a:solidFill>
            <a:srgbClr val="A8D5A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r>
              <a:rPr lang="en-US" b="1" dirty="0">
                <a:solidFill>
                  <a:prstClr val="black"/>
                </a:solidFill>
                <a:latin typeface="Aptos" panose="02110004020202020204"/>
              </a:rPr>
              <a:t>Core</a:t>
            </a:r>
          </a:p>
        </p:txBody>
      </p:sp>
      <p:sp>
        <p:nvSpPr>
          <p:cNvPr id="8" name="Rectangle: Rounded Corners 7">
            <a:extLst>
              <a:ext uri="{FF2B5EF4-FFF2-40B4-BE49-F238E27FC236}">
                <a16:creationId xmlns:a16="http://schemas.microsoft.com/office/drawing/2014/main" id="{A82EDB12-FB69-2145-65A8-300A4EC494E8}"/>
              </a:ext>
            </a:extLst>
          </p:cNvPr>
          <p:cNvSpPr/>
          <p:nvPr/>
        </p:nvSpPr>
        <p:spPr>
          <a:xfrm>
            <a:off x="8052270" y="4370883"/>
            <a:ext cx="1162871" cy="301082"/>
          </a:xfrm>
          <a:prstGeom prst="roundRect">
            <a:avLst/>
          </a:prstGeom>
          <a:solidFill>
            <a:srgbClr val="194D6A"/>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rPr>
              <a:t>Data</a:t>
            </a:r>
          </a:p>
        </p:txBody>
      </p:sp>
      <p:sp>
        <p:nvSpPr>
          <p:cNvPr id="7" name="TextBox 6">
            <a:extLst>
              <a:ext uri="{FF2B5EF4-FFF2-40B4-BE49-F238E27FC236}">
                <a16:creationId xmlns:a16="http://schemas.microsoft.com/office/drawing/2014/main" id="{4430DE03-BABD-0A79-E275-74D579792362}"/>
              </a:ext>
            </a:extLst>
          </p:cNvPr>
          <p:cNvSpPr txBox="1"/>
          <p:nvPr/>
        </p:nvSpPr>
        <p:spPr>
          <a:xfrm>
            <a:off x="8374978" y="3502665"/>
            <a:ext cx="513282" cy="646331"/>
          </a:xfrm>
          <a:prstGeom prst="rect">
            <a:avLst/>
          </a:prstGeom>
          <a:noFill/>
        </p:spPr>
        <p:txBody>
          <a:bodyPr wrap="none" rtlCol="0">
            <a:spAutoFit/>
          </a:bodyPr>
          <a:lstStyle/>
          <a:p>
            <a:r>
              <a:rPr lang="en-US" sz="3600" b="1" dirty="0">
                <a:solidFill>
                  <a:schemeClr val="accent4">
                    <a:lumMod val="10000"/>
                  </a:schemeClr>
                </a:solidFill>
              </a:rPr>
              <a:t>…</a:t>
            </a:r>
          </a:p>
        </p:txBody>
      </p:sp>
      <p:sp>
        <p:nvSpPr>
          <p:cNvPr id="17" name="TextBox 16">
            <a:extLst>
              <a:ext uri="{FF2B5EF4-FFF2-40B4-BE49-F238E27FC236}">
                <a16:creationId xmlns:a16="http://schemas.microsoft.com/office/drawing/2014/main" id="{34408F33-66BA-F522-AD62-83054FBE892F}"/>
              </a:ext>
            </a:extLst>
          </p:cNvPr>
          <p:cNvSpPr txBox="1"/>
          <p:nvPr/>
        </p:nvSpPr>
        <p:spPr>
          <a:xfrm>
            <a:off x="7804091" y="5202921"/>
            <a:ext cx="2025468" cy="715089"/>
          </a:xfrm>
          <a:prstGeom prst="wedgeRoundRectCallout">
            <a:avLst>
              <a:gd name="adj1" fmla="val -19698"/>
              <a:gd name="adj2" fmla="val -85429"/>
              <a:gd name="adj3" fmla="val 16667"/>
            </a:avLst>
          </a:prstGeom>
          <a:solidFill>
            <a:schemeClr val="accent4"/>
          </a:solidFill>
          <a:ln>
            <a:solidFill>
              <a:schemeClr val="accent4">
                <a:lumMod val="10000"/>
              </a:schemeClr>
            </a:solidFill>
          </a:ln>
        </p:spPr>
        <p:txBody>
          <a:bodyPr wrap="none" rtlCol="0">
            <a:spAutoFit/>
          </a:bodyPr>
          <a:lstStyle/>
          <a:p>
            <a:pPr algn="ctr"/>
            <a:r>
              <a:rPr lang="en-US" b="1" dirty="0"/>
              <a:t>Data exceeds GPU </a:t>
            </a:r>
          </a:p>
          <a:p>
            <a:pPr algn="ctr"/>
            <a:r>
              <a:rPr lang="en-US" b="1" dirty="0"/>
              <a:t>memory capacity</a:t>
            </a:r>
          </a:p>
        </p:txBody>
      </p:sp>
    </p:spTree>
    <p:extLst>
      <p:ext uri="{BB962C8B-B14F-4D97-AF65-F5344CB8AC3E}">
        <p14:creationId xmlns:p14="http://schemas.microsoft.com/office/powerpoint/2010/main" val="5706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500" fill="hold"/>
                                        <p:tgtEl>
                                          <p:spTgt spid="8"/>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2DFF3-2FD2-E5BE-A4C6-D2FDE0C4BFB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4CADA2E-982F-5728-476B-42D47736C641}"/>
              </a:ext>
            </a:extLst>
          </p:cNvPr>
          <p:cNvSpPr>
            <a:spLocks noGrp="1"/>
          </p:cNvSpPr>
          <p:nvPr>
            <p:ph type="title"/>
          </p:nvPr>
        </p:nvSpPr>
        <p:spPr/>
        <p:txBody>
          <a:bodyPr/>
          <a:lstStyle/>
          <a:p>
            <a:r>
              <a:rPr lang="en-US" dirty="0"/>
              <a:t>Solution: Warp-parallel iterative decompression</a:t>
            </a:r>
          </a:p>
        </p:txBody>
      </p:sp>
      <p:sp>
        <p:nvSpPr>
          <p:cNvPr id="4" name="Slide Number Placeholder 3">
            <a:extLst>
              <a:ext uri="{FF2B5EF4-FFF2-40B4-BE49-F238E27FC236}">
                <a16:creationId xmlns:a16="http://schemas.microsoft.com/office/drawing/2014/main" id="{E82C6448-20F9-D6C4-32D4-D5AC2D0DE7E2}"/>
              </a:ext>
            </a:extLst>
          </p:cNvPr>
          <p:cNvSpPr>
            <a:spLocks noGrp="1"/>
          </p:cNvSpPr>
          <p:nvPr>
            <p:ph type="sldNum" sz="quarter" idx="14"/>
          </p:nvPr>
        </p:nvSpPr>
        <p:spPr/>
        <p:txBody>
          <a:bodyPr/>
          <a:lstStyle/>
          <a:p>
            <a:fld id="{04AED599-1D0F-3E40-81CA-01C30F87847C}" type="slidenum">
              <a:rPr lang="en-US" smtClean="0"/>
              <a:pPr/>
              <a:t>20</a:t>
            </a:fld>
            <a:endParaRPr lang="en-US"/>
          </a:p>
        </p:txBody>
      </p:sp>
      <p:sp>
        <p:nvSpPr>
          <p:cNvPr id="15" name="TextBox 14">
            <a:extLst>
              <a:ext uri="{FF2B5EF4-FFF2-40B4-BE49-F238E27FC236}">
                <a16:creationId xmlns:a16="http://schemas.microsoft.com/office/drawing/2014/main" id="{C28226C2-927D-FA1C-B2B2-29158237BE88}"/>
              </a:ext>
            </a:extLst>
          </p:cNvPr>
          <p:cNvSpPr txBox="1"/>
          <p:nvPr/>
        </p:nvSpPr>
        <p:spPr>
          <a:xfrm>
            <a:off x="3006112" y="5723534"/>
            <a:ext cx="1106393" cy="584775"/>
          </a:xfrm>
          <a:prstGeom prst="rect">
            <a:avLst/>
          </a:prstGeom>
          <a:noFill/>
        </p:spPr>
        <p:txBody>
          <a:bodyPr wrap="none" rtlCol="0">
            <a:spAutoFit/>
          </a:bodyPr>
          <a:lstStyle/>
          <a:p>
            <a:pPr algn="ctr"/>
            <a:r>
              <a:rPr lang="en-US" sz="3200" b="1" dirty="0"/>
              <a:t>Mask</a:t>
            </a:r>
          </a:p>
        </p:txBody>
      </p:sp>
      <p:sp>
        <p:nvSpPr>
          <p:cNvPr id="16" name="TextBox 15">
            <a:extLst>
              <a:ext uri="{FF2B5EF4-FFF2-40B4-BE49-F238E27FC236}">
                <a16:creationId xmlns:a16="http://schemas.microsoft.com/office/drawing/2014/main" id="{05A2086C-13E1-8DE6-277F-D20B608AC36C}"/>
              </a:ext>
            </a:extLst>
          </p:cNvPr>
          <p:cNvSpPr txBox="1"/>
          <p:nvPr/>
        </p:nvSpPr>
        <p:spPr>
          <a:xfrm>
            <a:off x="4159871" y="5739914"/>
            <a:ext cx="3708066" cy="584775"/>
          </a:xfrm>
          <a:prstGeom prst="rect">
            <a:avLst/>
          </a:prstGeom>
          <a:noFill/>
        </p:spPr>
        <p:txBody>
          <a:bodyPr wrap="none" rtlCol="0">
            <a:spAutoFit/>
          </a:bodyPr>
          <a:lstStyle/>
          <a:p>
            <a:r>
              <a:rPr lang="en-US" sz="3200" b="1" dirty="0"/>
              <a:t>1 1 1 0 1 1 1 0 0 1 1 0</a:t>
            </a:r>
          </a:p>
        </p:txBody>
      </p:sp>
      <p:sp>
        <p:nvSpPr>
          <p:cNvPr id="19" name="TextBox 18">
            <a:extLst>
              <a:ext uri="{FF2B5EF4-FFF2-40B4-BE49-F238E27FC236}">
                <a16:creationId xmlns:a16="http://schemas.microsoft.com/office/drawing/2014/main" id="{F45A2F9E-ADBA-1981-9F0C-0C536F83668C}"/>
              </a:ext>
            </a:extLst>
          </p:cNvPr>
          <p:cNvSpPr txBox="1"/>
          <p:nvPr/>
        </p:nvSpPr>
        <p:spPr>
          <a:xfrm>
            <a:off x="4874256" y="1930687"/>
            <a:ext cx="2443489" cy="584775"/>
          </a:xfrm>
          <a:prstGeom prst="rect">
            <a:avLst/>
          </a:prstGeom>
          <a:noFill/>
        </p:spPr>
        <p:txBody>
          <a:bodyPr wrap="none" rtlCol="0">
            <a:spAutoFit/>
          </a:bodyPr>
          <a:lstStyle/>
          <a:p>
            <a:pPr algn="ctr"/>
            <a:r>
              <a:rPr lang="en-US" sz="3200" b="1" dirty="0"/>
              <a:t>CPU memory</a:t>
            </a:r>
          </a:p>
        </p:txBody>
      </p:sp>
      <p:sp>
        <p:nvSpPr>
          <p:cNvPr id="37" name="Rectangle 36">
            <a:extLst>
              <a:ext uri="{FF2B5EF4-FFF2-40B4-BE49-F238E27FC236}">
                <a16:creationId xmlns:a16="http://schemas.microsoft.com/office/drawing/2014/main" id="{189FCB24-49C5-9B47-EA08-9571F35E445B}"/>
              </a:ext>
            </a:extLst>
          </p:cNvPr>
          <p:cNvSpPr/>
          <p:nvPr/>
        </p:nvSpPr>
        <p:spPr>
          <a:xfrm>
            <a:off x="5108893" y="2472523"/>
            <a:ext cx="1947672"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Region</a:t>
            </a:r>
          </a:p>
          <a:p>
            <a:pPr algn="ctr"/>
            <a:r>
              <a:rPr lang="en-US" sz="1200" dirty="0">
                <a:solidFill>
                  <a:schemeClr val="tx1"/>
                </a:solidFill>
              </a:rPr>
              <a:t>1010101110101101000</a:t>
            </a:r>
            <a:endParaRPr lang="en-US" sz="1200" b="1" dirty="0">
              <a:solidFill>
                <a:schemeClr val="tx1"/>
              </a:solidFill>
            </a:endParaRPr>
          </a:p>
        </p:txBody>
      </p:sp>
      <p:sp>
        <p:nvSpPr>
          <p:cNvPr id="45" name="Rectangle 44">
            <a:extLst>
              <a:ext uri="{FF2B5EF4-FFF2-40B4-BE49-F238E27FC236}">
                <a16:creationId xmlns:a16="http://schemas.microsoft.com/office/drawing/2014/main" id="{70DCF18C-E55D-57DD-0071-41AF4F4BD10B}"/>
              </a:ext>
            </a:extLst>
          </p:cNvPr>
          <p:cNvSpPr/>
          <p:nvPr/>
        </p:nvSpPr>
        <p:spPr>
          <a:xfrm>
            <a:off x="7056565" y="2472523"/>
            <a:ext cx="1947672"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a:t>
            </a:r>
          </a:p>
        </p:txBody>
      </p:sp>
      <p:sp>
        <p:nvSpPr>
          <p:cNvPr id="47" name="Rounded Rectangle 46">
            <a:extLst>
              <a:ext uri="{FF2B5EF4-FFF2-40B4-BE49-F238E27FC236}">
                <a16:creationId xmlns:a16="http://schemas.microsoft.com/office/drawing/2014/main" id="{BFDAF2A2-AD3A-7400-6ABC-00400A21C188}"/>
              </a:ext>
            </a:extLst>
          </p:cNvPr>
          <p:cNvSpPr/>
          <p:nvPr/>
        </p:nvSpPr>
        <p:spPr>
          <a:xfrm>
            <a:off x="1642270" y="4109475"/>
            <a:ext cx="8907461" cy="2246874"/>
          </a:xfrm>
          <a:prstGeom prst="roundRect">
            <a:avLst/>
          </a:prstGeom>
          <a:noFill/>
          <a:ln w="5715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3200" b="1" dirty="0">
                <a:solidFill>
                  <a:schemeClr val="tx1"/>
                </a:solidFill>
              </a:rPr>
              <a:t>GPU</a:t>
            </a:r>
          </a:p>
        </p:txBody>
      </p:sp>
      <p:sp>
        <p:nvSpPr>
          <p:cNvPr id="49" name="Rectangle 48">
            <a:extLst>
              <a:ext uri="{FF2B5EF4-FFF2-40B4-BE49-F238E27FC236}">
                <a16:creationId xmlns:a16="http://schemas.microsoft.com/office/drawing/2014/main" id="{55C1DE5F-0D41-ABDB-D50B-BEEC563C34B6}"/>
              </a:ext>
            </a:extLst>
          </p:cNvPr>
          <p:cNvSpPr/>
          <p:nvPr/>
        </p:nvSpPr>
        <p:spPr>
          <a:xfrm>
            <a:off x="7966093" y="4564396"/>
            <a:ext cx="1947672"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Region</a:t>
            </a:r>
          </a:p>
        </p:txBody>
      </p:sp>
      <p:grpSp>
        <p:nvGrpSpPr>
          <p:cNvPr id="59" name="Group 58">
            <a:extLst>
              <a:ext uri="{FF2B5EF4-FFF2-40B4-BE49-F238E27FC236}">
                <a16:creationId xmlns:a16="http://schemas.microsoft.com/office/drawing/2014/main" id="{ADAF77D1-3D41-F7FF-C089-AD7661F6367E}"/>
              </a:ext>
            </a:extLst>
          </p:cNvPr>
          <p:cNvGrpSpPr/>
          <p:nvPr/>
        </p:nvGrpSpPr>
        <p:grpSpPr>
          <a:xfrm>
            <a:off x="5293166" y="4341646"/>
            <a:ext cx="888701" cy="576316"/>
            <a:chOff x="5141047" y="4341646"/>
            <a:chExt cx="888701" cy="576316"/>
          </a:xfrm>
        </p:grpSpPr>
        <p:sp>
          <p:nvSpPr>
            <p:cNvPr id="50" name="Freeform 49">
              <a:extLst>
                <a:ext uri="{FF2B5EF4-FFF2-40B4-BE49-F238E27FC236}">
                  <a16:creationId xmlns:a16="http://schemas.microsoft.com/office/drawing/2014/main" id="{1B440384-8AAC-4494-6A38-4F295D9D2F7B}"/>
                </a:ext>
              </a:extLst>
            </p:cNvPr>
            <p:cNvSpPr/>
            <p:nvPr/>
          </p:nvSpPr>
          <p:spPr>
            <a:xfrm flipH="1">
              <a:off x="5141047" y="4341646"/>
              <a:ext cx="171733" cy="576316"/>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Freeform 50">
              <a:extLst>
                <a:ext uri="{FF2B5EF4-FFF2-40B4-BE49-F238E27FC236}">
                  <a16:creationId xmlns:a16="http://schemas.microsoft.com/office/drawing/2014/main" id="{ECB0A95B-6310-790B-1B5E-889473730ED4}"/>
                </a:ext>
              </a:extLst>
            </p:cNvPr>
            <p:cNvSpPr/>
            <p:nvPr/>
          </p:nvSpPr>
          <p:spPr>
            <a:xfrm flipH="1">
              <a:off x="5858015" y="4341646"/>
              <a:ext cx="171733" cy="576316"/>
            </a:xfrm>
            <a:custGeom>
              <a:avLst/>
              <a:gdLst>
                <a:gd name="connsiteX0" fmla="*/ 0 w 992025"/>
                <a:gd name="connsiteY0" fmla="*/ 0 h 1714476"/>
                <a:gd name="connsiteX1" fmla="*/ 991892 w 992025"/>
                <a:gd name="connsiteY1" fmla="*/ 650929 h 1714476"/>
                <a:gd name="connsiteX2" fmla="*/ 77492 w 992025"/>
                <a:gd name="connsiteY2" fmla="*/ 1224367 h 1714476"/>
                <a:gd name="connsiteX3" fmla="*/ 991892 w 992025"/>
                <a:gd name="connsiteY3" fmla="*/ 1704814 h 1714476"/>
              </a:gdLst>
              <a:ahLst/>
              <a:cxnLst>
                <a:cxn ang="0">
                  <a:pos x="connsiteX0" y="connsiteY0"/>
                </a:cxn>
                <a:cxn ang="0">
                  <a:pos x="connsiteX1" y="connsiteY1"/>
                </a:cxn>
                <a:cxn ang="0">
                  <a:pos x="connsiteX2" y="connsiteY2"/>
                </a:cxn>
                <a:cxn ang="0">
                  <a:pos x="connsiteX3" y="connsiteY3"/>
                </a:cxn>
              </a:cxnLst>
              <a:rect l="l" t="t" r="r" b="b"/>
              <a:pathLst>
                <a:path w="992025" h="1714476">
                  <a:moveTo>
                    <a:pt x="0" y="0"/>
                  </a:moveTo>
                  <a:cubicBezTo>
                    <a:pt x="489488" y="223434"/>
                    <a:pt x="978977" y="446868"/>
                    <a:pt x="991892" y="650929"/>
                  </a:cubicBezTo>
                  <a:cubicBezTo>
                    <a:pt x="1004807" y="854990"/>
                    <a:pt x="77492" y="1048720"/>
                    <a:pt x="77492" y="1224367"/>
                  </a:cubicBezTo>
                  <a:cubicBezTo>
                    <a:pt x="77492" y="1400014"/>
                    <a:pt x="718089" y="1779722"/>
                    <a:pt x="991892" y="1704814"/>
                  </a:cubicBezTo>
                </a:path>
              </a:pathLst>
            </a:custGeom>
            <a:no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cxnSp>
        <p:nvCxnSpPr>
          <p:cNvPr id="53" name="Straight Connector 52">
            <a:extLst>
              <a:ext uri="{FF2B5EF4-FFF2-40B4-BE49-F238E27FC236}">
                <a16:creationId xmlns:a16="http://schemas.microsoft.com/office/drawing/2014/main" id="{F52EC866-327E-FB21-3CAE-B06EBA3206DF}"/>
              </a:ext>
            </a:extLst>
          </p:cNvPr>
          <p:cNvCxnSpPr>
            <a:cxnSpLocks/>
          </p:cNvCxnSpPr>
          <p:nvPr/>
        </p:nvCxnSpPr>
        <p:spPr>
          <a:xfrm>
            <a:off x="5981227" y="5836028"/>
            <a:ext cx="0" cy="430717"/>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56" name="Left Brace 55">
            <a:extLst>
              <a:ext uri="{FF2B5EF4-FFF2-40B4-BE49-F238E27FC236}">
                <a16:creationId xmlns:a16="http://schemas.microsoft.com/office/drawing/2014/main" id="{7C815B94-DBE3-F7B2-971C-9A88F81E4677}"/>
              </a:ext>
            </a:extLst>
          </p:cNvPr>
          <p:cNvSpPr/>
          <p:nvPr/>
        </p:nvSpPr>
        <p:spPr>
          <a:xfrm rot="5400000">
            <a:off x="5059682" y="4937732"/>
            <a:ext cx="120809" cy="1722267"/>
          </a:xfrm>
          <a:prstGeom prst="lef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7" name="Left Brace 56">
            <a:extLst>
              <a:ext uri="{FF2B5EF4-FFF2-40B4-BE49-F238E27FC236}">
                <a16:creationId xmlns:a16="http://schemas.microsoft.com/office/drawing/2014/main" id="{38B6EEAF-ADF6-ED54-1F1D-0D31380B3899}"/>
              </a:ext>
            </a:extLst>
          </p:cNvPr>
          <p:cNvSpPr/>
          <p:nvPr/>
        </p:nvSpPr>
        <p:spPr>
          <a:xfrm rot="5400000">
            <a:off x="6825563" y="4904949"/>
            <a:ext cx="133696" cy="1800720"/>
          </a:xfrm>
          <a:prstGeom prst="lef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a:extLst>
              <a:ext uri="{FF2B5EF4-FFF2-40B4-BE49-F238E27FC236}">
                <a16:creationId xmlns:a16="http://schemas.microsoft.com/office/drawing/2014/main" id="{CE678E2E-899C-36B7-9226-F295DAA3725D}"/>
              </a:ext>
            </a:extLst>
          </p:cNvPr>
          <p:cNvSpPr txBox="1"/>
          <p:nvPr/>
        </p:nvSpPr>
        <p:spPr>
          <a:xfrm>
            <a:off x="4951615" y="5398755"/>
            <a:ext cx="314510" cy="400110"/>
          </a:xfrm>
          <a:prstGeom prst="rect">
            <a:avLst/>
          </a:prstGeom>
          <a:noFill/>
        </p:spPr>
        <p:txBody>
          <a:bodyPr wrap="none" rtlCol="0">
            <a:spAutoFit/>
          </a:bodyPr>
          <a:lstStyle/>
          <a:p>
            <a:r>
              <a:rPr lang="en-US" sz="2000" b="1" dirty="0"/>
              <a:t>1</a:t>
            </a:r>
          </a:p>
        </p:txBody>
      </p:sp>
      <p:sp>
        <p:nvSpPr>
          <p:cNvPr id="34" name="TextBox 33">
            <a:extLst>
              <a:ext uri="{FF2B5EF4-FFF2-40B4-BE49-F238E27FC236}">
                <a16:creationId xmlns:a16="http://schemas.microsoft.com/office/drawing/2014/main" id="{EF32EEC6-8E56-2691-3BA7-978E608BABA0}"/>
              </a:ext>
            </a:extLst>
          </p:cNvPr>
          <p:cNvSpPr txBox="1"/>
          <p:nvPr/>
        </p:nvSpPr>
        <p:spPr>
          <a:xfrm>
            <a:off x="6727102" y="5398755"/>
            <a:ext cx="314510" cy="400110"/>
          </a:xfrm>
          <a:prstGeom prst="rect">
            <a:avLst/>
          </a:prstGeom>
          <a:noFill/>
        </p:spPr>
        <p:txBody>
          <a:bodyPr wrap="none" rtlCol="0">
            <a:spAutoFit/>
          </a:bodyPr>
          <a:lstStyle/>
          <a:p>
            <a:r>
              <a:rPr lang="en-US" sz="2000" b="1" dirty="0"/>
              <a:t>3</a:t>
            </a:r>
          </a:p>
        </p:txBody>
      </p:sp>
      <p:sp>
        <p:nvSpPr>
          <p:cNvPr id="40" name="Rounded Rectangle 39">
            <a:extLst>
              <a:ext uri="{FF2B5EF4-FFF2-40B4-BE49-F238E27FC236}">
                <a16:creationId xmlns:a16="http://schemas.microsoft.com/office/drawing/2014/main" id="{154375EF-2EFD-45FE-CF9E-BF4A5BB446D1}"/>
              </a:ext>
            </a:extLst>
          </p:cNvPr>
          <p:cNvSpPr/>
          <p:nvPr/>
        </p:nvSpPr>
        <p:spPr>
          <a:xfrm>
            <a:off x="5108893" y="4261875"/>
            <a:ext cx="1947672" cy="701419"/>
          </a:xfrm>
          <a:prstGeom prst="roundRect">
            <a:avLst/>
          </a:prstGeom>
          <a:noFill/>
          <a:ln w="28575">
            <a:solidFill>
              <a:schemeClr val="accent4">
                <a:lumMod val="1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3200" b="1" dirty="0">
              <a:solidFill>
                <a:schemeClr val="tx1"/>
              </a:solidFill>
            </a:endParaRPr>
          </a:p>
        </p:txBody>
      </p:sp>
      <p:sp>
        <p:nvSpPr>
          <p:cNvPr id="44" name="TextBox 43">
            <a:extLst>
              <a:ext uri="{FF2B5EF4-FFF2-40B4-BE49-F238E27FC236}">
                <a16:creationId xmlns:a16="http://schemas.microsoft.com/office/drawing/2014/main" id="{D9D2B085-C290-80E5-E853-BC4221339BF1}"/>
              </a:ext>
            </a:extLst>
          </p:cNvPr>
          <p:cNvSpPr txBox="1"/>
          <p:nvPr/>
        </p:nvSpPr>
        <p:spPr>
          <a:xfrm>
            <a:off x="6715955" y="5161176"/>
            <a:ext cx="314510" cy="400110"/>
          </a:xfrm>
          <a:prstGeom prst="rect">
            <a:avLst/>
          </a:prstGeom>
          <a:noFill/>
        </p:spPr>
        <p:txBody>
          <a:bodyPr wrap="none" rtlCol="0">
            <a:spAutoFit/>
          </a:bodyPr>
          <a:lstStyle/>
          <a:p>
            <a:r>
              <a:rPr lang="en-US" sz="2000" b="1" dirty="0"/>
              <a:t>1</a:t>
            </a:r>
          </a:p>
        </p:txBody>
      </p:sp>
      <p:sp>
        <p:nvSpPr>
          <p:cNvPr id="46" name="TextBox 45">
            <a:extLst>
              <a:ext uri="{FF2B5EF4-FFF2-40B4-BE49-F238E27FC236}">
                <a16:creationId xmlns:a16="http://schemas.microsoft.com/office/drawing/2014/main" id="{33F05C6B-6FF3-731E-05F2-8DF7F0DFD676}"/>
              </a:ext>
            </a:extLst>
          </p:cNvPr>
          <p:cNvSpPr txBox="1"/>
          <p:nvPr/>
        </p:nvSpPr>
        <p:spPr>
          <a:xfrm>
            <a:off x="8499801" y="5161176"/>
            <a:ext cx="314510" cy="400110"/>
          </a:xfrm>
          <a:prstGeom prst="rect">
            <a:avLst/>
          </a:prstGeom>
          <a:noFill/>
        </p:spPr>
        <p:txBody>
          <a:bodyPr wrap="none" rtlCol="0">
            <a:spAutoFit/>
          </a:bodyPr>
          <a:lstStyle/>
          <a:p>
            <a:r>
              <a:rPr lang="en-US" sz="2000" b="1" dirty="0"/>
              <a:t>4</a:t>
            </a:r>
          </a:p>
        </p:txBody>
      </p:sp>
      <p:sp>
        <p:nvSpPr>
          <p:cNvPr id="48" name="TextBox 47">
            <a:extLst>
              <a:ext uri="{FF2B5EF4-FFF2-40B4-BE49-F238E27FC236}">
                <a16:creationId xmlns:a16="http://schemas.microsoft.com/office/drawing/2014/main" id="{B9759D0E-7A2E-725B-34B4-D60E5E35B970}"/>
              </a:ext>
            </a:extLst>
          </p:cNvPr>
          <p:cNvSpPr txBox="1"/>
          <p:nvPr/>
        </p:nvSpPr>
        <p:spPr>
          <a:xfrm>
            <a:off x="4954018" y="5161176"/>
            <a:ext cx="314510" cy="400110"/>
          </a:xfrm>
          <a:prstGeom prst="rect">
            <a:avLst/>
          </a:prstGeom>
          <a:noFill/>
        </p:spPr>
        <p:txBody>
          <a:bodyPr wrap="none" rtlCol="0">
            <a:spAutoFit/>
          </a:bodyPr>
          <a:lstStyle/>
          <a:p>
            <a:r>
              <a:rPr lang="en-US" sz="2000" b="1" dirty="0"/>
              <a:t>0</a:t>
            </a:r>
          </a:p>
        </p:txBody>
      </p:sp>
      <p:cxnSp>
        <p:nvCxnSpPr>
          <p:cNvPr id="2" name="Straight Arrow Connector 1">
            <a:extLst>
              <a:ext uri="{FF2B5EF4-FFF2-40B4-BE49-F238E27FC236}">
                <a16:creationId xmlns:a16="http://schemas.microsoft.com/office/drawing/2014/main" id="{F5525296-1E2A-EFF7-CCE5-841577D5A8CE}"/>
              </a:ext>
            </a:extLst>
          </p:cNvPr>
          <p:cNvCxnSpPr>
            <a:cxnSpLocks/>
            <a:stCxn id="40" idx="3"/>
            <a:endCxn id="49" idx="1"/>
          </p:cNvCxnSpPr>
          <p:nvPr/>
        </p:nvCxnSpPr>
        <p:spPr>
          <a:xfrm>
            <a:off x="7056565" y="4612585"/>
            <a:ext cx="909528" cy="299283"/>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0198BE7E-EB32-6215-52D1-2EF1E8714B75}"/>
              </a:ext>
            </a:extLst>
          </p:cNvPr>
          <p:cNvSpPr/>
          <p:nvPr/>
        </p:nvSpPr>
        <p:spPr>
          <a:xfrm>
            <a:off x="1924141" y="4983832"/>
            <a:ext cx="2743200" cy="694944"/>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Decompressed</a:t>
            </a:r>
          </a:p>
        </p:txBody>
      </p:sp>
      <p:cxnSp>
        <p:nvCxnSpPr>
          <p:cNvPr id="11" name="Straight Arrow Connector 10">
            <a:extLst>
              <a:ext uri="{FF2B5EF4-FFF2-40B4-BE49-F238E27FC236}">
                <a16:creationId xmlns:a16="http://schemas.microsoft.com/office/drawing/2014/main" id="{93F94D8E-5B03-7AFD-66F5-22808F4C4B39}"/>
              </a:ext>
            </a:extLst>
          </p:cNvPr>
          <p:cNvCxnSpPr>
            <a:cxnSpLocks/>
            <a:stCxn id="40" idx="1"/>
            <a:endCxn id="9" idx="0"/>
          </p:cNvCxnSpPr>
          <p:nvPr/>
        </p:nvCxnSpPr>
        <p:spPr>
          <a:xfrm flipH="1">
            <a:off x="3295741" y="4612585"/>
            <a:ext cx="1813152" cy="371247"/>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B2303865-132D-EBB9-F396-48BE84241533}"/>
              </a:ext>
            </a:extLst>
          </p:cNvPr>
          <p:cNvCxnSpPr>
            <a:cxnSpLocks/>
            <a:stCxn id="40" idx="0"/>
            <a:endCxn id="45" idx="2"/>
          </p:cNvCxnSpPr>
          <p:nvPr/>
        </p:nvCxnSpPr>
        <p:spPr>
          <a:xfrm flipV="1">
            <a:off x="6082729" y="3167467"/>
            <a:ext cx="1947672" cy="1094408"/>
          </a:xfrm>
          <a:prstGeom prst="straightConnector1">
            <a:avLst/>
          </a:prstGeom>
          <a:ln w="38100">
            <a:prstDash val="dash"/>
            <a:tailEnd type="triangle"/>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3DECB12-5A8D-A1EB-C0CC-548F0D2AACC0}"/>
              </a:ext>
            </a:extLst>
          </p:cNvPr>
          <p:cNvSpPr txBox="1"/>
          <p:nvPr/>
        </p:nvSpPr>
        <p:spPr>
          <a:xfrm>
            <a:off x="4041867" y="5160279"/>
            <a:ext cx="908197" cy="400110"/>
          </a:xfrm>
          <a:prstGeom prst="rect">
            <a:avLst/>
          </a:prstGeom>
          <a:noFill/>
        </p:spPr>
        <p:txBody>
          <a:bodyPr wrap="none" rtlCol="0">
            <a:spAutoFit/>
          </a:bodyPr>
          <a:lstStyle/>
          <a:p>
            <a:pPr algn="r"/>
            <a:r>
              <a:rPr lang="en-US" sz="2000" b="1" dirty="0"/>
              <a:t>Offset:</a:t>
            </a:r>
          </a:p>
        </p:txBody>
      </p:sp>
      <p:sp>
        <p:nvSpPr>
          <p:cNvPr id="6" name="TextBox 5">
            <a:extLst>
              <a:ext uri="{FF2B5EF4-FFF2-40B4-BE49-F238E27FC236}">
                <a16:creationId xmlns:a16="http://schemas.microsoft.com/office/drawing/2014/main" id="{6B36EEE9-A532-54EC-E5D9-CDD4641D1615}"/>
              </a:ext>
            </a:extLst>
          </p:cNvPr>
          <p:cNvSpPr txBox="1"/>
          <p:nvPr/>
        </p:nvSpPr>
        <p:spPr>
          <a:xfrm>
            <a:off x="3475558" y="5398755"/>
            <a:ext cx="1474506" cy="400110"/>
          </a:xfrm>
          <a:prstGeom prst="rect">
            <a:avLst/>
          </a:prstGeom>
          <a:noFill/>
        </p:spPr>
        <p:txBody>
          <a:bodyPr wrap="none" rtlCol="0">
            <a:spAutoFit/>
          </a:bodyPr>
          <a:lstStyle/>
          <a:p>
            <a:pPr algn="r"/>
            <a:r>
              <a:rPr lang="en-US" sz="2000" b="1" dirty="0"/>
              <a:t>Bits to read:</a:t>
            </a:r>
          </a:p>
        </p:txBody>
      </p:sp>
      <p:sp>
        <p:nvSpPr>
          <p:cNvPr id="7" name="TextBox 6">
            <a:extLst>
              <a:ext uri="{FF2B5EF4-FFF2-40B4-BE49-F238E27FC236}">
                <a16:creationId xmlns:a16="http://schemas.microsoft.com/office/drawing/2014/main" id="{570944D2-F965-4DBF-882C-B6E577B544F3}"/>
              </a:ext>
            </a:extLst>
          </p:cNvPr>
          <p:cNvSpPr txBox="1"/>
          <p:nvPr/>
        </p:nvSpPr>
        <p:spPr>
          <a:xfrm>
            <a:off x="7185174" y="3476221"/>
            <a:ext cx="1561838" cy="369332"/>
          </a:xfrm>
          <a:prstGeom prst="rect">
            <a:avLst/>
          </a:prstGeom>
          <a:noFill/>
        </p:spPr>
        <p:txBody>
          <a:bodyPr wrap="none" rtlCol="0">
            <a:spAutoFit/>
          </a:bodyPr>
          <a:lstStyle/>
          <a:p>
            <a:r>
              <a:rPr lang="en-US" dirty="0"/>
              <a:t>Async prefetch</a:t>
            </a:r>
          </a:p>
        </p:txBody>
      </p:sp>
      <p:sp>
        <p:nvSpPr>
          <p:cNvPr id="10" name="TextBox 9">
            <a:extLst>
              <a:ext uri="{FF2B5EF4-FFF2-40B4-BE49-F238E27FC236}">
                <a16:creationId xmlns:a16="http://schemas.microsoft.com/office/drawing/2014/main" id="{B6481C6D-FC29-591F-5753-6E9F5231C18B}"/>
              </a:ext>
            </a:extLst>
          </p:cNvPr>
          <p:cNvSpPr txBox="1"/>
          <p:nvPr/>
        </p:nvSpPr>
        <p:spPr>
          <a:xfrm>
            <a:off x="6467610" y="4171959"/>
            <a:ext cx="513282" cy="646331"/>
          </a:xfrm>
          <a:prstGeom prst="rect">
            <a:avLst/>
          </a:prstGeom>
          <a:noFill/>
        </p:spPr>
        <p:txBody>
          <a:bodyPr wrap="none" rtlCol="0">
            <a:spAutoFit/>
          </a:bodyPr>
          <a:lstStyle/>
          <a:p>
            <a:r>
              <a:rPr lang="en-US" sz="3600" b="1" dirty="0">
                <a:solidFill>
                  <a:schemeClr val="accent4">
                    <a:lumMod val="10000"/>
                  </a:schemeClr>
                </a:solidFill>
              </a:rPr>
              <a:t>…</a:t>
            </a:r>
          </a:p>
        </p:txBody>
      </p:sp>
    </p:spTree>
    <p:extLst>
      <p:ext uri="{BB962C8B-B14F-4D97-AF65-F5344CB8AC3E}">
        <p14:creationId xmlns:p14="http://schemas.microsoft.com/office/powerpoint/2010/main" val="178345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par>
                                <p:cTn id="13" presetID="10" presetClass="exit" presetSubtype="0" fill="hold" grpId="0" nodeType="withEffect">
                                  <p:stCondLst>
                                    <p:cond delay="0"/>
                                  </p:stCondLst>
                                  <p:childTnLst>
                                    <p:animEffect transition="out" filter="fade">
                                      <p:cBhvr>
                                        <p:cTn id="14" dur="500"/>
                                        <p:tgtEl>
                                          <p:spTgt spid="56"/>
                                        </p:tgtEl>
                                      </p:cBhvr>
                                    </p:animEffect>
                                    <p:set>
                                      <p:cBhvr>
                                        <p:cTn id="15" dur="1" fill="hold">
                                          <p:stCondLst>
                                            <p:cond delay="499"/>
                                          </p:stCondLst>
                                        </p:cTn>
                                        <p:tgtEl>
                                          <p:spTgt spid="56"/>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57"/>
                                        </p:tgtEl>
                                      </p:cBhvr>
                                    </p:animEffect>
                                    <p:set>
                                      <p:cBhvr>
                                        <p:cTn id="18" dur="1" fill="hold">
                                          <p:stCondLst>
                                            <p:cond delay="499"/>
                                          </p:stCondLst>
                                        </p:cTn>
                                        <p:tgtEl>
                                          <p:spTgt spid="57"/>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500"/>
                                        <p:tgtEl>
                                          <p:spTgt spid="32"/>
                                        </p:tgtEl>
                                      </p:cBhvr>
                                    </p:animEffect>
                                    <p:set>
                                      <p:cBhvr>
                                        <p:cTn id="21" dur="1" fill="hold">
                                          <p:stCondLst>
                                            <p:cond delay="499"/>
                                          </p:stCondLst>
                                        </p:cTn>
                                        <p:tgtEl>
                                          <p:spTgt spid="32"/>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34"/>
                                        </p:tgtEl>
                                      </p:cBhvr>
                                    </p:animEffect>
                                    <p:set>
                                      <p:cBhvr>
                                        <p:cTn id="24" dur="1" fill="hold">
                                          <p:stCondLst>
                                            <p:cond delay="499"/>
                                          </p:stCondLst>
                                        </p:cTn>
                                        <p:tgtEl>
                                          <p:spTgt spid="34"/>
                                        </p:tgtEl>
                                        <p:attrNameLst>
                                          <p:attrName>style.visibility</p:attrName>
                                        </p:attrNameLst>
                                      </p:cBhvr>
                                      <p:to>
                                        <p:strVal val="hidden"/>
                                      </p:to>
                                    </p:set>
                                  </p:childTnLst>
                                </p:cTn>
                              </p:par>
                              <p:par>
                                <p:cTn id="25" presetID="10" presetClass="exit" presetSubtype="0" fill="hold" grpId="0" nodeType="withEffect">
                                  <p:stCondLst>
                                    <p:cond delay="0"/>
                                  </p:stCondLst>
                                  <p:childTnLst>
                                    <p:animEffect transition="out" filter="fade">
                                      <p:cBhvr>
                                        <p:cTn id="26" dur="500"/>
                                        <p:tgtEl>
                                          <p:spTgt spid="44"/>
                                        </p:tgtEl>
                                      </p:cBhvr>
                                    </p:animEffect>
                                    <p:set>
                                      <p:cBhvr>
                                        <p:cTn id="27" dur="1" fill="hold">
                                          <p:stCondLst>
                                            <p:cond delay="499"/>
                                          </p:stCondLst>
                                        </p:cTn>
                                        <p:tgtEl>
                                          <p:spTgt spid="44"/>
                                        </p:tgtEl>
                                        <p:attrNameLst>
                                          <p:attrName>style.visibility</p:attrName>
                                        </p:attrNameLst>
                                      </p:cBhvr>
                                      <p:to>
                                        <p:strVal val="hidden"/>
                                      </p:to>
                                    </p:set>
                                  </p:childTnLst>
                                </p:cTn>
                              </p:par>
                              <p:par>
                                <p:cTn id="28" presetID="10" presetClass="exit" presetSubtype="0" fill="hold" grpId="0" nodeType="withEffect">
                                  <p:stCondLst>
                                    <p:cond delay="0"/>
                                  </p:stCondLst>
                                  <p:childTnLst>
                                    <p:animEffect transition="out" filter="fade">
                                      <p:cBhvr>
                                        <p:cTn id="29" dur="500"/>
                                        <p:tgtEl>
                                          <p:spTgt spid="46"/>
                                        </p:tgtEl>
                                      </p:cBhvr>
                                    </p:animEffect>
                                    <p:set>
                                      <p:cBhvr>
                                        <p:cTn id="30" dur="1" fill="hold">
                                          <p:stCondLst>
                                            <p:cond delay="499"/>
                                          </p:stCondLst>
                                        </p:cTn>
                                        <p:tgtEl>
                                          <p:spTgt spid="46"/>
                                        </p:tgtEl>
                                        <p:attrNameLst>
                                          <p:attrName>style.visibility</p:attrName>
                                        </p:attrNameLst>
                                      </p:cBhvr>
                                      <p:to>
                                        <p:strVal val="hidden"/>
                                      </p:to>
                                    </p:set>
                                  </p:childTnLst>
                                </p:cTn>
                              </p:par>
                              <p:par>
                                <p:cTn id="31" presetID="10" presetClass="exit" presetSubtype="0" fill="hold" grpId="0" nodeType="withEffect">
                                  <p:stCondLst>
                                    <p:cond delay="0"/>
                                  </p:stCondLst>
                                  <p:childTnLst>
                                    <p:animEffect transition="out" filter="fade">
                                      <p:cBhvr>
                                        <p:cTn id="32" dur="500"/>
                                        <p:tgtEl>
                                          <p:spTgt spid="48"/>
                                        </p:tgtEl>
                                      </p:cBhvr>
                                    </p:animEffect>
                                    <p:set>
                                      <p:cBhvr>
                                        <p:cTn id="33" dur="1" fill="hold">
                                          <p:stCondLst>
                                            <p:cond delay="499"/>
                                          </p:stCondLst>
                                        </p:cTn>
                                        <p:tgtEl>
                                          <p:spTgt spid="48"/>
                                        </p:tgtEl>
                                        <p:attrNameLst>
                                          <p:attrName>style.visibility</p:attrName>
                                        </p:attrNameLst>
                                      </p:cBhvr>
                                      <p:to>
                                        <p:strVal val="hidden"/>
                                      </p:to>
                                    </p:set>
                                  </p:childTnLst>
                                </p:cTn>
                              </p:par>
                              <p:par>
                                <p:cTn id="34" presetID="10" presetClass="exit" presetSubtype="0" fill="hold" grpId="0" nodeType="withEffect">
                                  <p:stCondLst>
                                    <p:cond delay="0"/>
                                  </p:stCondLst>
                                  <p:childTnLst>
                                    <p:animEffect transition="out" filter="fade">
                                      <p:cBhvr>
                                        <p:cTn id="35" dur="500"/>
                                        <p:tgtEl>
                                          <p:spTgt spid="6"/>
                                        </p:tgtEl>
                                      </p:cBhvr>
                                    </p:animEffect>
                                    <p:set>
                                      <p:cBhvr>
                                        <p:cTn id="36" dur="1" fill="hold">
                                          <p:stCondLst>
                                            <p:cond delay="499"/>
                                          </p:stCondLst>
                                        </p:cTn>
                                        <p:tgtEl>
                                          <p:spTgt spid="6"/>
                                        </p:tgtEl>
                                        <p:attrNameLst>
                                          <p:attrName>style.visibility</p:attrName>
                                        </p:attrNameLst>
                                      </p:cBhvr>
                                      <p:to>
                                        <p:strVal val="hidden"/>
                                      </p:to>
                                    </p:set>
                                  </p:childTnLst>
                                </p:cTn>
                              </p:par>
                              <p:par>
                                <p:cTn id="37" presetID="10" presetClass="exit" presetSubtype="0" fill="hold" grpId="0" nodeType="withEffect">
                                  <p:stCondLst>
                                    <p:cond delay="0"/>
                                  </p:stCondLst>
                                  <p:childTnLst>
                                    <p:animEffect transition="out" filter="fade">
                                      <p:cBhvr>
                                        <p:cTn id="38" dur="500"/>
                                        <p:tgtEl>
                                          <p:spTgt spid="5"/>
                                        </p:tgtEl>
                                      </p:cBhvr>
                                    </p:animEffect>
                                    <p:set>
                                      <p:cBhvr>
                                        <p:cTn id="39" dur="1" fill="hold">
                                          <p:stCondLst>
                                            <p:cond delay="499"/>
                                          </p:stCondLst>
                                        </p:cTn>
                                        <p:tgtEl>
                                          <p:spTgt spid="5"/>
                                        </p:tgtEl>
                                        <p:attrNameLst>
                                          <p:attrName>style.visibility</p:attrName>
                                        </p:attrNameLst>
                                      </p:cBhvr>
                                      <p:to>
                                        <p:strVal val="hidden"/>
                                      </p:to>
                                    </p:se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childTnLst>
                          </p:cTn>
                        </p:par>
                        <p:par>
                          <p:cTn id="44" fill="hold">
                            <p:stCondLst>
                              <p:cond delay="1000"/>
                            </p:stCondLst>
                            <p:childTnLst>
                              <p:par>
                                <p:cTn id="45" presetID="10" presetClass="exit" presetSubtype="0" fill="hold" grpId="0" nodeType="afterEffect">
                                  <p:stCondLst>
                                    <p:cond delay="0"/>
                                  </p:stCondLst>
                                  <p:childTnLst>
                                    <p:animEffect transition="out" filter="fade">
                                      <p:cBhvr>
                                        <p:cTn id="46" dur="500"/>
                                        <p:tgtEl>
                                          <p:spTgt spid="49"/>
                                        </p:tgtEl>
                                      </p:cBhvr>
                                    </p:animEffect>
                                    <p:set>
                                      <p:cBhvr>
                                        <p:cTn id="47" dur="1" fill="hold">
                                          <p:stCondLst>
                                            <p:cond delay="499"/>
                                          </p:stCondLst>
                                        </p:cTn>
                                        <p:tgtEl>
                                          <p:spTgt spid="49"/>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nodeType="clickEffect">
                                  <p:stCondLst>
                                    <p:cond delay="0"/>
                                  </p:stCondLst>
                                  <p:childTnLst>
                                    <p:set>
                                      <p:cBhvr>
                                        <p:cTn id="53" dur="1" fill="hold">
                                          <p:stCondLst>
                                            <p:cond delay="0"/>
                                          </p:stCondLst>
                                        </p:cTn>
                                        <p:tgtEl>
                                          <p:spTgt spid="11"/>
                                        </p:tgtEl>
                                        <p:attrNameLst>
                                          <p:attrName>style.visibility</p:attrName>
                                        </p:attrNameLst>
                                      </p:cBhvr>
                                      <p:to>
                                        <p:strVal val="hidden"/>
                                      </p:to>
                                    </p:set>
                                  </p:childTnLst>
                                </p:cTn>
                              </p:par>
                            </p:childTnLst>
                          </p:cTn>
                        </p:par>
                        <p:par>
                          <p:cTn id="54" fill="hold">
                            <p:stCondLst>
                              <p:cond delay="0"/>
                            </p:stCondLst>
                            <p:childTnLst>
                              <p:par>
                                <p:cTn id="55" presetID="42" presetClass="path" presetSubtype="0" accel="50000" decel="50000" fill="hold" grpId="0" nodeType="afterEffect">
                                  <p:stCondLst>
                                    <p:cond delay="0"/>
                                  </p:stCondLst>
                                  <p:childTnLst>
                                    <p:animMotion origin="layout" path="M 1.875E-6 -1.11111E-6 L 0.23971 0.30509 " pathEditMode="relative" rAng="0" ptsTypes="AA">
                                      <p:cBhvr>
                                        <p:cTn id="56" dur="2000" fill="hold"/>
                                        <p:tgtEl>
                                          <p:spTgt spid="37"/>
                                        </p:tgtEl>
                                        <p:attrNameLst>
                                          <p:attrName>ppt_x</p:attrName>
                                          <p:attrName>ppt_y</p:attrName>
                                        </p:attrNameLst>
                                      </p:cBhvr>
                                      <p:rCtr x="11979" y="15255"/>
                                    </p:animMotion>
                                  </p:childTnLst>
                                </p:cTn>
                              </p:par>
                            </p:childTnLst>
                          </p:cTn>
                        </p:par>
                        <p:par>
                          <p:cTn id="57" fill="hold">
                            <p:stCondLst>
                              <p:cond delay="2000"/>
                            </p:stCondLst>
                            <p:childTnLst>
                              <p:par>
                                <p:cTn id="58" presetID="22" presetClass="entr" presetSubtype="4" fill="hold" nodeType="after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down)">
                                      <p:cBhvr>
                                        <p:cTn id="60" dur="500"/>
                                        <p:tgtEl>
                                          <p:spTgt spid="17"/>
                                        </p:tgtEl>
                                      </p:cBhvr>
                                    </p:animEffect>
                                  </p:childTnLst>
                                </p:cTn>
                              </p:par>
                              <p:par>
                                <p:cTn id="61" presetID="1" presetClass="entr" presetSubtype="0" fill="hold" grpId="0" nodeType="with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9" grpId="0" animBg="1"/>
      <p:bldP spid="56" grpId="0" animBg="1"/>
      <p:bldP spid="57" grpId="0" animBg="1"/>
      <p:bldP spid="32" grpId="0"/>
      <p:bldP spid="34" grpId="0"/>
      <p:bldP spid="44" grpId="0"/>
      <p:bldP spid="46" grpId="0"/>
      <p:bldP spid="48" grpId="0"/>
      <p:bldP spid="9" grpId="0" animBg="1"/>
      <p:bldP spid="5"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E30A80-F76A-AAB9-104D-F0E43C9E4DF2}"/>
              </a:ext>
            </a:extLst>
          </p:cNvPr>
          <p:cNvSpPr>
            <a:spLocks noGrp="1"/>
          </p:cNvSpPr>
          <p:nvPr>
            <p:ph type="body" sz="quarter" idx="11"/>
          </p:nvPr>
        </p:nvSpPr>
        <p:spPr>
          <a:xfrm>
            <a:off x="631258" y="1851732"/>
            <a:ext cx="10929485" cy="4279245"/>
          </a:xfrm>
        </p:spPr>
        <p:txBody>
          <a:bodyPr/>
          <a:lstStyle/>
          <a:p>
            <a:pPr>
              <a:lnSpc>
                <a:spcPct val="150000"/>
              </a:lnSpc>
            </a:pPr>
            <a:r>
              <a:rPr lang="en-US" dirty="0"/>
              <a:t>How well does IBP alleviate the GPU memory bottleneck over SOTA?</a:t>
            </a:r>
          </a:p>
          <a:p>
            <a:pPr>
              <a:lnSpc>
                <a:spcPct val="100000"/>
              </a:lnSpc>
            </a:pPr>
            <a:r>
              <a:rPr lang="en-US" dirty="0"/>
              <a:t>What performance does IBP provide to ML frameworks?</a:t>
            </a:r>
          </a:p>
          <a:p>
            <a:pPr lvl="1">
              <a:lnSpc>
                <a:spcPct val="100000"/>
              </a:lnSpc>
            </a:pPr>
            <a:r>
              <a:rPr lang="en-US" dirty="0"/>
              <a:t>This talk: GNNs</a:t>
            </a:r>
          </a:p>
          <a:p>
            <a:pPr lvl="1">
              <a:lnSpc>
                <a:spcPct val="100000"/>
              </a:lnSpc>
            </a:pPr>
            <a:r>
              <a:rPr lang="en-US" dirty="0"/>
              <a:t>In paper: DLRMs (180% faster lookups), LLMs (25% faster inference)</a:t>
            </a:r>
          </a:p>
          <a:p>
            <a:pPr>
              <a:lnSpc>
                <a:spcPct val="100000"/>
              </a:lnSpc>
            </a:pPr>
            <a:r>
              <a:rPr lang="en-US" dirty="0">
                <a:solidFill>
                  <a:schemeClr val="tx2">
                    <a:lumMod val="40000"/>
                    <a:lumOff val="60000"/>
                  </a:schemeClr>
                </a:solidFill>
              </a:rPr>
              <a:t>Can IBP be applied to streaming workloads?</a:t>
            </a:r>
          </a:p>
          <a:p>
            <a:pPr>
              <a:lnSpc>
                <a:spcPct val="150000"/>
              </a:lnSpc>
            </a:pPr>
            <a:r>
              <a:rPr lang="en-US" dirty="0">
                <a:solidFill>
                  <a:schemeClr val="tx2">
                    <a:lumMod val="40000"/>
                    <a:lumOff val="60000"/>
                  </a:schemeClr>
                </a:solidFill>
              </a:rPr>
              <a:t>What parameters impact IBP’s performance?</a:t>
            </a:r>
          </a:p>
        </p:txBody>
      </p:sp>
      <p:sp>
        <p:nvSpPr>
          <p:cNvPr id="3" name="Title 2">
            <a:extLst>
              <a:ext uri="{FF2B5EF4-FFF2-40B4-BE49-F238E27FC236}">
                <a16:creationId xmlns:a16="http://schemas.microsoft.com/office/drawing/2014/main" id="{5A494252-1CAA-0FBF-85F5-8A4C6C95B6A9}"/>
              </a:ext>
            </a:extLst>
          </p:cNvPr>
          <p:cNvSpPr>
            <a:spLocks noGrp="1"/>
          </p:cNvSpPr>
          <p:nvPr>
            <p:ph type="title"/>
          </p:nvPr>
        </p:nvSpPr>
        <p:spPr/>
        <p:txBody>
          <a:bodyPr/>
          <a:lstStyle/>
          <a:p>
            <a:r>
              <a:rPr lang="en-US" dirty="0"/>
              <a:t>Evaluation questions</a:t>
            </a:r>
          </a:p>
        </p:txBody>
      </p:sp>
      <p:sp>
        <p:nvSpPr>
          <p:cNvPr id="4" name="Slide Number Placeholder 3">
            <a:extLst>
              <a:ext uri="{FF2B5EF4-FFF2-40B4-BE49-F238E27FC236}">
                <a16:creationId xmlns:a16="http://schemas.microsoft.com/office/drawing/2014/main" id="{7D91F369-AF0B-F5DA-F3B1-3BB14D38AA2C}"/>
              </a:ext>
            </a:extLst>
          </p:cNvPr>
          <p:cNvSpPr>
            <a:spLocks noGrp="1"/>
          </p:cNvSpPr>
          <p:nvPr>
            <p:ph type="sldNum" sz="quarter" idx="13"/>
          </p:nvPr>
        </p:nvSpPr>
        <p:spPr/>
        <p:txBody>
          <a:bodyPr/>
          <a:lstStyle/>
          <a:p>
            <a:fld id="{04AED599-1D0F-3E40-81CA-01C30F87847C}" type="slidenum">
              <a:rPr lang="en-US" smtClean="0"/>
              <a:pPr/>
              <a:t>21</a:t>
            </a:fld>
            <a:endParaRPr lang="en-US" dirty="0"/>
          </a:p>
        </p:txBody>
      </p:sp>
    </p:spTree>
    <p:extLst>
      <p:ext uri="{BB962C8B-B14F-4D97-AF65-F5344CB8AC3E}">
        <p14:creationId xmlns:p14="http://schemas.microsoft.com/office/powerpoint/2010/main" val="3245764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914C0-9D8D-7E16-91D7-6DF0CDA64A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3E71680-6C0F-2B26-A962-4D97330FDDD2}"/>
              </a:ext>
            </a:extLst>
          </p:cNvPr>
          <p:cNvSpPr>
            <a:spLocks noGrp="1"/>
          </p:cNvSpPr>
          <p:nvPr>
            <p:ph type="body" sz="quarter" idx="11"/>
          </p:nvPr>
        </p:nvSpPr>
        <p:spPr/>
        <p:txBody>
          <a:bodyPr/>
          <a:lstStyle/>
          <a:p>
            <a:pPr marL="0" indent="0">
              <a:lnSpc>
                <a:spcPct val="100000"/>
              </a:lnSpc>
              <a:spcAft>
                <a:spcPts val="0"/>
              </a:spcAft>
              <a:buNone/>
            </a:pPr>
            <a:r>
              <a:rPr lang="en-US" sz="2000" dirty="0"/>
              <a:t>Hardware</a:t>
            </a:r>
            <a:r>
              <a:rPr lang="en-US" sz="2000" b="0" dirty="0"/>
              <a:t>:</a:t>
            </a:r>
          </a:p>
          <a:p>
            <a:pPr>
              <a:lnSpc>
                <a:spcPct val="100000"/>
              </a:lnSpc>
              <a:spcAft>
                <a:spcPts val="0"/>
              </a:spcAft>
            </a:pPr>
            <a:r>
              <a:rPr lang="en-US" sz="2000" b="0" dirty="0"/>
              <a:t>GPU: A100 (80 GB)</a:t>
            </a:r>
          </a:p>
          <a:p>
            <a:pPr>
              <a:lnSpc>
                <a:spcPct val="100000"/>
              </a:lnSpc>
              <a:spcAft>
                <a:spcPts val="0"/>
              </a:spcAft>
            </a:pPr>
            <a:r>
              <a:rPr lang="en-US" sz="2000" b="0" dirty="0"/>
              <a:t>CPU memory: 300GB</a:t>
            </a:r>
          </a:p>
          <a:p>
            <a:pPr>
              <a:lnSpc>
                <a:spcPct val="100000"/>
              </a:lnSpc>
              <a:spcAft>
                <a:spcPts val="0"/>
              </a:spcAft>
            </a:pPr>
            <a:r>
              <a:rPr lang="en-US" sz="2000" b="0" dirty="0"/>
              <a:t>CPU-GPU interconnect: 16-lane PCIe Gen4</a:t>
            </a:r>
          </a:p>
          <a:p>
            <a:pPr marL="0" indent="0">
              <a:lnSpc>
                <a:spcPct val="100000"/>
              </a:lnSpc>
              <a:spcAft>
                <a:spcPts val="0"/>
              </a:spcAft>
              <a:buNone/>
            </a:pPr>
            <a:endParaRPr lang="en-US" sz="2000" dirty="0"/>
          </a:p>
          <a:p>
            <a:pPr marL="0" indent="0">
              <a:lnSpc>
                <a:spcPct val="100000"/>
              </a:lnSpc>
              <a:spcAft>
                <a:spcPts val="0"/>
              </a:spcAft>
              <a:buNone/>
            </a:pPr>
            <a:r>
              <a:rPr lang="en-US" sz="2000" dirty="0"/>
              <a:t>Frameworks</a:t>
            </a:r>
            <a:r>
              <a:rPr lang="en-US" sz="2000" b="0" dirty="0"/>
              <a:t>:</a:t>
            </a:r>
          </a:p>
          <a:p>
            <a:pPr>
              <a:lnSpc>
                <a:spcPct val="100000"/>
              </a:lnSpc>
              <a:spcAft>
                <a:spcPts val="0"/>
              </a:spcAft>
            </a:pPr>
            <a:r>
              <a:rPr lang="en-US" sz="2000" b="0" dirty="0">
                <a:solidFill>
                  <a:schemeClr val="tx2">
                    <a:lumMod val="40000"/>
                    <a:lumOff val="60000"/>
                  </a:schemeClr>
                </a:solidFill>
              </a:rPr>
              <a:t>Deep Graph Library (DGL)</a:t>
            </a:r>
          </a:p>
          <a:p>
            <a:pPr>
              <a:lnSpc>
                <a:spcPct val="100000"/>
              </a:lnSpc>
              <a:spcAft>
                <a:spcPts val="0"/>
              </a:spcAft>
            </a:pPr>
            <a:r>
              <a:rPr lang="en-US" sz="2000" b="0" dirty="0"/>
              <a:t>Legion [ATC 2023]</a:t>
            </a:r>
          </a:p>
          <a:p>
            <a:pPr>
              <a:lnSpc>
                <a:spcPct val="100000"/>
              </a:lnSpc>
              <a:spcAft>
                <a:spcPts val="0"/>
              </a:spcAft>
            </a:pPr>
            <a:r>
              <a:rPr lang="en-US" sz="2000" b="0" dirty="0" err="1">
                <a:solidFill>
                  <a:schemeClr val="accent1">
                    <a:lumMod val="40000"/>
                    <a:lumOff val="60000"/>
                  </a:schemeClr>
                </a:solidFill>
              </a:rPr>
              <a:t>Colossol</a:t>
            </a:r>
            <a:r>
              <a:rPr lang="en-US" sz="2000" b="0" dirty="0">
                <a:solidFill>
                  <a:schemeClr val="accent1">
                    <a:lumMod val="40000"/>
                    <a:lumOff val="60000"/>
                  </a:schemeClr>
                </a:solidFill>
              </a:rPr>
              <a:t>-AI </a:t>
            </a:r>
            <a:r>
              <a:rPr lang="en-US" sz="2000" b="0" dirty="0" err="1">
                <a:solidFill>
                  <a:schemeClr val="accent1">
                    <a:lumMod val="40000"/>
                    <a:lumOff val="60000"/>
                  </a:schemeClr>
                </a:solidFill>
              </a:rPr>
              <a:t>CachedEmbeddingBag</a:t>
            </a:r>
            <a:endParaRPr lang="en-US" sz="2000" b="0" dirty="0">
              <a:solidFill>
                <a:schemeClr val="accent1">
                  <a:lumMod val="40000"/>
                  <a:lumOff val="60000"/>
                </a:schemeClr>
              </a:solidFill>
            </a:endParaRPr>
          </a:p>
          <a:p>
            <a:pPr>
              <a:lnSpc>
                <a:spcPct val="100000"/>
              </a:lnSpc>
              <a:spcAft>
                <a:spcPts val="0"/>
              </a:spcAft>
            </a:pPr>
            <a:r>
              <a:rPr lang="en-US" sz="2000" b="0" dirty="0" err="1">
                <a:solidFill>
                  <a:schemeClr val="accent1">
                    <a:lumMod val="40000"/>
                    <a:lumOff val="60000"/>
                  </a:schemeClr>
                </a:solidFill>
              </a:rPr>
              <a:t>InfiniGen</a:t>
            </a:r>
            <a:r>
              <a:rPr lang="en-US" sz="2000" b="0" dirty="0">
                <a:solidFill>
                  <a:schemeClr val="accent1">
                    <a:lumMod val="40000"/>
                    <a:lumOff val="60000"/>
                  </a:schemeClr>
                </a:solidFill>
              </a:rPr>
              <a:t> [SOSP 2024]</a:t>
            </a:r>
          </a:p>
        </p:txBody>
      </p:sp>
      <p:sp>
        <p:nvSpPr>
          <p:cNvPr id="3" name="Title 2">
            <a:extLst>
              <a:ext uri="{FF2B5EF4-FFF2-40B4-BE49-F238E27FC236}">
                <a16:creationId xmlns:a16="http://schemas.microsoft.com/office/drawing/2014/main" id="{AFE0371B-FFAC-2F0F-89D5-514326123193}"/>
              </a:ext>
            </a:extLst>
          </p:cNvPr>
          <p:cNvSpPr>
            <a:spLocks noGrp="1"/>
          </p:cNvSpPr>
          <p:nvPr>
            <p:ph type="title"/>
          </p:nvPr>
        </p:nvSpPr>
        <p:spPr/>
        <p:txBody>
          <a:bodyPr/>
          <a:lstStyle/>
          <a:p>
            <a:r>
              <a:rPr lang="en-US" dirty="0"/>
              <a:t>Setup</a:t>
            </a:r>
          </a:p>
        </p:txBody>
      </p:sp>
      <p:sp>
        <p:nvSpPr>
          <p:cNvPr id="4" name="Slide Number Placeholder 3">
            <a:extLst>
              <a:ext uri="{FF2B5EF4-FFF2-40B4-BE49-F238E27FC236}">
                <a16:creationId xmlns:a16="http://schemas.microsoft.com/office/drawing/2014/main" id="{A353CE8F-E5B0-549F-40C3-D6E507E1E65F}"/>
              </a:ext>
            </a:extLst>
          </p:cNvPr>
          <p:cNvSpPr>
            <a:spLocks noGrp="1"/>
          </p:cNvSpPr>
          <p:nvPr>
            <p:ph type="sldNum" sz="quarter" idx="13"/>
          </p:nvPr>
        </p:nvSpPr>
        <p:spPr/>
        <p:txBody>
          <a:bodyPr/>
          <a:lstStyle/>
          <a:p>
            <a:fld id="{04AED599-1D0F-3E40-81CA-01C30F87847C}" type="slidenum">
              <a:rPr lang="en-US" smtClean="0"/>
              <a:pPr/>
              <a:t>22</a:t>
            </a:fld>
            <a:endParaRPr lang="en-US"/>
          </a:p>
        </p:txBody>
      </p:sp>
      <p:sp>
        <p:nvSpPr>
          <p:cNvPr id="5" name="Right Brace 4">
            <a:extLst>
              <a:ext uri="{FF2B5EF4-FFF2-40B4-BE49-F238E27FC236}">
                <a16:creationId xmlns:a16="http://schemas.microsoft.com/office/drawing/2014/main" id="{4D78E9F9-7179-95A5-A927-E275A063D5A4}"/>
              </a:ext>
            </a:extLst>
          </p:cNvPr>
          <p:cNvSpPr/>
          <p:nvPr/>
        </p:nvSpPr>
        <p:spPr>
          <a:xfrm>
            <a:off x="5281024" y="4158343"/>
            <a:ext cx="161833" cy="667657"/>
          </a:xfrm>
          <a:prstGeom prst="righ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7E2C39D7-8C7F-E4AB-60F9-500D300309C8}"/>
              </a:ext>
            </a:extLst>
          </p:cNvPr>
          <p:cNvSpPr txBox="1"/>
          <p:nvPr/>
        </p:nvSpPr>
        <p:spPr>
          <a:xfrm>
            <a:off x="5542165" y="4307505"/>
            <a:ext cx="1537152" cy="400110"/>
          </a:xfrm>
          <a:prstGeom prst="rect">
            <a:avLst/>
          </a:prstGeom>
          <a:noFill/>
        </p:spPr>
        <p:txBody>
          <a:bodyPr wrap="none" rtlCol="0">
            <a:spAutoFit/>
          </a:bodyPr>
          <a:lstStyle/>
          <a:p>
            <a:r>
              <a:rPr lang="en-US" sz="2000" dirty="0"/>
              <a:t>GNN training</a:t>
            </a:r>
          </a:p>
        </p:txBody>
      </p:sp>
      <p:sp>
        <p:nvSpPr>
          <p:cNvPr id="7" name="Right Brace 6">
            <a:extLst>
              <a:ext uri="{FF2B5EF4-FFF2-40B4-BE49-F238E27FC236}">
                <a16:creationId xmlns:a16="http://schemas.microsoft.com/office/drawing/2014/main" id="{043BD7D1-AD0F-76B9-B504-A5217691F68D}"/>
              </a:ext>
            </a:extLst>
          </p:cNvPr>
          <p:cNvSpPr/>
          <p:nvPr/>
        </p:nvSpPr>
        <p:spPr>
          <a:xfrm>
            <a:off x="5281023" y="4861882"/>
            <a:ext cx="161833" cy="276176"/>
          </a:xfrm>
          <a:prstGeom prst="righ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FE4F835E-B45A-C075-92E2-919E3B04AB54}"/>
              </a:ext>
            </a:extLst>
          </p:cNvPr>
          <p:cNvSpPr txBox="1"/>
          <p:nvPr/>
        </p:nvSpPr>
        <p:spPr>
          <a:xfrm>
            <a:off x="5542165" y="4764260"/>
            <a:ext cx="1845313" cy="400110"/>
          </a:xfrm>
          <a:prstGeom prst="rect">
            <a:avLst/>
          </a:prstGeom>
          <a:noFill/>
        </p:spPr>
        <p:txBody>
          <a:bodyPr wrap="none" rtlCol="0">
            <a:spAutoFit/>
          </a:bodyPr>
          <a:lstStyle/>
          <a:p>
            <a:r>
              <a:rPr lang="en-US" sz="2000" dirty="0"/>
              <a:t>DLRM inference</a:t>
            </a:r>
          </a:p>
        </p:txBody>
      </p:sp>
      <p:sp>
        <p:nvSpPr>
          <p:cNvPr id="9" name="TextBox 8">
            <a:extLst>
              <a:ext uri="{FF2B5EF4-FFF2-40B4-BE49-F238E27FC236}">
                <a16:creationId xmlns:a16="http://schemas.microsoft.com/office/drawing/2014/main" id="{5F8C61FB-6169-ECE1-95B9-DF715A72B1A3}"/>
              </a:ext>
            </a:extLst>
          </p:cNvPr>
          <p:cNvSpPr txBox="1"/>
          <p:nvPr/>
        </p:nvSpPr>
        <p:spPr>
          <a:xfrm>
            <a:off x="5548331" y="5117365"/>
            <a:ext cx="1656159" cy="400110"/>
          </a:xfrm>
          <a:prstGeom prst="rect">
            <a:avLst/>
          </a:prstGeom>
          <a:noFill/>
        </p:spPr>
        <p:txBody>
          <a:bodyPr wrap="none" rtlCol="0">
            <a:spAutoFit/>
          </a:bodyPr>
          <a:lstStyle/>
          <a:p>
            <a:r>
              <a:rPr lang="en-US" sz="2000" dirty="0"/>
              <a:t>LLM inference</a:t>
            </a:r>
          </a:p>
        </p:txBody>
      </p:sp>
      <p:sp>
        <p:nvSpPr>
          <p:cNvPr id="10" name="Right Brace 9">
            <a:extLst>
              <a:ext uri="{FF2B5EF4-FFF2-40B4-BE49-F238E27FC236}">
                <a16:creationId xmlns:a16="http://schemas.microsoft.com/office/drawing/2014/main" id="{5EA048A2-077B-E07E-E451-764BC75CE003}"/>
              </a:ext>
            </a:extLst>
          </p:cNvPr>
          <p:cNvSpPr/>
          <p:nvPr/>
        </p:nvSpPr>
        <p:spPr>
          <a:xfrm>
            <a:off x="5287191" y="5163943"/>
            <a:ext cx="161833" cy="276176"/>
          </a:xfrm>
          <a:prstGeom prst="righ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648468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39C47-0428-4DC9-DF6A-C9061DE41E8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35177BE-7CD1-0001-78B4-32E786E5117A}"/>
              </a:ext>
            </a:extLst>
          </p:cNvPr>
          <p:cNvSpPr>
            <a:spLocks noGrp="1"/>
          </p:cNvSpPr>
          <p:nvPr>
            <p:ph type="body" sz="quarter" idx="12"/>
          </p:nvPr>
        </p:nvSpPr>
        <p:spPr>
          <a:xfrm>
            <a:off x="639559" y="5689670"/>
            <a:ext cx="10912883" cy="548228"/>
          </a:xfrm>
        </p:spPr>
        <p:txBody>
          <a:bodyPr/>
          <a:lstStyle/>
          <a:p>
            <a:r>
              <a:rPr lang="en-US" dirty="0"/>
              <a:t>Average training speedup for Legion + IBP across 10 epochs using </a:t>
            </a:r>
            <a:r>
              <a:rPr lang="en-US" dirty="0" err="1"/>
              <a:t>GraphSage</a:t>
            </a:r>
            <a:r>
              <a:rPr lang="en-US" dirty="0"/>
              <a:t> model</a:t>
            </a:r>
          </a:p>
        </p:txBody>
      </p:sp>
      <p:sp>
        <p:nvSpPr>
          <p:cNvPr id="3" name="Title 2">
            <a:extLst>
              <a:ext uri="{FF2B5EF4-FFF2-40B4-BE49-F238E27FC236}">
                <a16:creationId xmlns:a16="http://schemas.microsoft.com/office/drawing/2014/main" id="{F2F334E2-CA52-79C4-8A93-3972938B6DAA}"/>
              </a:ext>
            </a:extLst>
          </p:cNvPr>
          <p:cNvSpPr>
            <a:spLocks noGrp="1"/>
          </p:cNvSpPr>
          <p:nvPr>
            <p:ph type="title"/>
          </p:nvPr>
        </p:nvSpPr>
        <p:spPr/>
        <p:txBody>
          <a:bodyPr/>
          <a:lstStyle/>
          <a:p>
            <a:pPr>
              <a:lnSpc>
                <a:spcPct val="100000"/>
              </a:lnSpc>
            </a:pPr>
            <a:r>
              <a:rPr lang="en-US" dirty="0"/>
              <a:t>IBP speeds up Legion GNN training by 74%</a:t>
            </a:r>
          </a:p>
        </p:txBody>
      </p:sp>
      <p:sp>
        <p:nvSpPr>
          <p:cNvPr id="4" name="Slide Number Placeholder 3">
            <a:extLst>
              <a:ext uri="{FF2B5EF4-FFF2-40B4-BE49-F238E27FC236}">
                <a16:creationId xmlns:a16="http://schemas.microsoft.com/office/drawing/2014/main" id="{F04C97A8-14AC-03D6-DFD7-51B3D6536177}"/>
              </a:ext>
            </a:extLst>
          </p:cNvPr>
          <p:cNvSpPr>
            <a:spLocks noGrp="1"/>
          </p:cNvSpPr>
          <p:nvPr>
            <p:ph type="sldNum" sz="quarter" idx="14"/>
          </p:nvPr>
        </p:nvSpPr>
        <p:spPr/>
        <p:txBody>
          <a:bodyPr/>
          <a:lstStyle/>
          <a:p>
            <a:fld id="{04AED599-1D0F-3E40-81CA-01C30F87847C}" type="slidenum">
              <a:rPr lang="en-US" smtClean="0"/>
              <a:pPr/>
              <a:t>23</a:t>
            </a:fld>
            <a:endParaRPr lang="en-US"/>
          </a:p>
        </p:txBody>
      </p:sp>
      <p:graphicFrame>
        <p:nvGraphicFramePr>
          <p:cNvPr id="6" name="Chart 5">
            <a:extLst>
              <a:ext uri="{FF2B5EF4-FFF2-40B4-BE49-F238E27FC236}">
                <a16:creationId xmlns:a16="http://schemas.microsoft.com/office/drawing/2014/main" id="{8235DA8F-191C-07CC-8172-F1990B735445}"/>
              </a:ext>
            </a:extLst>
          </p:cNvPr>
          <p:cNvGraphicFramePr/>
          <p:nvPr>
            <p:extLst>
              <p:ext uri="{D42A27DB-BD31-4B8C-83A1-F6EECF244321}">
                <p14:modId xmlns:p14="http://schemas.microsoft.com/office/powerpoint/2010/main" val="3985735327"/>
              </p:ext>
            </p:extLst>
          </p:nvPr>
        </p:nvGraphicFramePr>
        <p:xfrm>
          <a:off x="1147916" y="2246688"/>
          <a:ext cx="9896167" cy="3324531"/>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8EFC5CC1-6E79-542E-8C3D-5302631DB120}"/>
              </a:ext>
            </a:extLst>
          </p:cNvPr>
          <p:cNvSpPr/>
          <p:nvPr/>
        </p:nvSpPr>
        <p:spPr>
          <a:xfrm>
            <a:off x="1943100" y="2590800"/>
            <a:ext cx="3708400" cy="2692400"/>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BBA60CA-23D1-3464-3785-DF37FB75C35E}"/>
              </a:ext>
            </a:extLst>
          </p:cNvPr>
          <p:cNvSpPr/>
          <p:nvPr/>
        </p:nvSpPr>
        <p:spPr>
          <a:xfrm>
            <a:off x="5816600" y="2590800"/>
            <a:ext cx="3708400" cy="2692400"/>
          </a:xfrm>
          <a:prstGeom prst="rect">
            <a:avLst/>
          </a:prstGeom>
          <a:noFill/>
          <a:ln w="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795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2"/>
                                        </p:tgtEl>
                                        <p:attrNameLst>
                                          <p:attrName>style.visibility</p:attrName>
                                        </p:attrNameLst>
                                      </p:cBhvr>
                                      <p:to>
                                        <p:strVal val="hidden"/>
                                      </p:to>
                                    </p:set>
                                  </p:childTnLst>
                                </p:cTn>
                              </p:par>
                            </p:childTnLst>
                          </p:cTn>
                        </p:par>
                        <p:par>
                          <p:cTn id="12" fill="hold">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7" grpId="0" animBg="1"/>
      <p:bldP spid="7"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A60E9-83A7-4F2B-481F-183841371B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31DF571-33B5-B5A6-8236-3F38755F8AD6}"/>
              </a:ext>
            </a:extLst>
          </p:cNvPr>
          <p:cNvSpPr>
            <a:spLocks noGrp="1"/>
          </p:cNvSpPr>
          <p:nvPr>
            <p:ph type="body" sz="quarter" idx="11"/>
          </p:nvPr>
        </p:nvSpPr>
        <p:spPr/>
        <p:txBody>
          <a:bodyPr/>
          <a:lstStyle/>
          <a:p>
            <a:pPr>
              <a:lnSpc>
                <a:spcPct val="150000"/>
              </a:lnSpc>
              <a:spcAft>
                <a:spcPts val="0"/>
              </a:spcAft>
            </a:pPr>
            <a:r>
              <a:rPr lang="en-US" dirty="0"/>
              <a:t>Significantly reduced PCIe transfer wait time</a:t>
            </a:r>
          </a:p>
          <a:p>
            <a:pPr>
              <a:lnSpc>
                <a:spcPct val="150000"/>
              </a:lnSpc>
              <a:spcAft>
                <a:spcPts val="0"/>
              </a:spcAft>
            </a:pPr>
            <a:r>
              <a:rPr lang="en-US" dirty="0"/>
              <a:t>Reduced GNN training time</a:t>
            </a:r>
          </a:p>
          <a:p>
            <a:pPr lvl="1">
              <a:lnSpc>
                <a:spcPct val="100000"/>
              </a:lnSpc>
              <a:spcAft>
                <a:spcPts val="0"/>
              </a:spcAft>
            </a:pPr>
            <a:r>
              <a:rPr lang="en-US" b="0" dirty="0"/>
              <a:t>Less GPU core contention between decompression and training</a:t>
            </a:r>
          </a:p>
        </p:txBody>
      </p:sp>
      <p:sp>
        <p:nvSpPr>
          <p:cNvPr id="3" name="Title 2">
            <a:extLst>
              <a:ext uri="{FF2B5EF4-FFF2-40B4-BE49-F238E27FC236}">
                <a16:creationId xmlns:a16="http://schemas.microsoft.com/office/drawing/2014/main" id="{99C05BB6-17DB-47A4-47F5-160DD6835D9B}"/>
              </a:ext>
            </a:extLst>
          </p:cNvPr>
          <p:cNvSpPr>
            <a:spLocks noGrp="1"/>
          </p:cNvSpPr>
          <p:nvPr>
            <p:ph type="title"/>
          </p:nvPr>
        </p:nvSpPr>
        <p:spPr/>
        <p:txBody>
          <a:bodyPr/>
          <a:lstStyle/>
          <a:p>
            <a:r>
              <a:rPr lang="en-US" dirty="0"/>
              <a:t>GNN performance breakdown</a:t>
            </a:r>
          </a:p>
        </p:txBody>
      </p:sp>
      <p:sp>
        <p:nvSpPr>
          <p:cNvPr id="4" name="Slide Number Placeholder 3">
            <a:extLst>
              <a:ext uri="{FF2B5EF4-FFF2-40B4-BE49-F238E27FC236}">
                <a16:creationId xmlns:a16="http://schemas.microsoft.com/office/drawing/2014/main" id="{23D408E7-7DFB-F804-FCC5-B27B691A4B30}"/>
              </a:ext>
            </a:extLst>
          </p:cNvPr>
          <p:cNvSpPr>
            <a:spLocks noGrp="1"/>
          </p:cNvSpPr>
          <p:nvPr>
            <p:ph type="sldNum" sz="quarter" idx="13"/>
          </p:nvPr>
        </p:nvSpPr>
        <p:spPr/>
        <p:txBody>
          <a:bodyPr/>
          <a:lstStyle/>
          <a:p>
            <a:fld id="{04AED599-1D0F-3E40-81CA-01C30F87847C}" type="slidenum">
              <a:rPr lang="en-US" smtClean="0"/>
              <a:pPr/>
              <a:t>24</a:t>
            </a:fld>
            <a:endParaRPr lang="en-US"/>
          </a:p>
        </p:txBody>
      </p:sp>
      <p:grpSp>
        <p:nvGrpSpPr>
          <p:cNvPr id="11" name="Group 10">
            <a:extLst>
              <a:ext uri="{FF2B5EF4-FFF2-40B4-BE49-F238E27FC236}">
                <a16:creationId xmlns:a16="http://schemas.microsoft.com/office/drawing/2014/main" id="{98E95D42-FF9E-FD73-5F87-7B3CA68F624B}"/>
              </a:ext>
            </a:extLst>
          </p:cNvPr>
          <p:cNvGrpSpPr/>
          <p:nvPr/>
        </p:nvGrpSpPr>
        <p:grpSpPr>
          <a:xfrm>
            <a:off x="631256" y="4014215"/>
            <a:ext cx="10920982" cy="2225562"/>
            <a:chOff x="410116" y="2602021"/>
            <a:chExt cx="10920982" cy="1655842"/>
          </a:xfrm>
        </p:grpSpPr>
        <p:graphicFrame>
          <p:nvGraphicFramePr>
            <p:cNvPr id="10" name="Chart Placeholder 8">
              <a:extLst>
                <a:ext uri="{FF2B5EF4-FFF2-40B4-BE49-F238E27FC236}">
                  <a16:creationId xmlns:a16="http://schemas.microsoft.com/office/drawing/2014/main" id="{C98A0194-7FA8-5060-C1EE-029B86F66030}"/>
                </a:ext>
              </a:extLst>
            </p:cNvPr>
            <p:cNvGraphicFramePr>
              <a:graphicFrameLocks/>
            </p:cNvGraphicFramePr>
            <p:nvPr>
              <p:extLst>
                <p:ext uri="{D42A27DB-BD31-4B8C-83A1-F6EECF244321}">
                  <p14:modId xmlns:p14="http://schemas.microsoft.com/office/powerpoint/2010/main" val="2022276945"/>
                </p:ext>
              </p:extLst>
            </p:nvPr>
          </p:nvGraphicFramePr>
          <p:xfrm>
            <a:off x="418623" y="2602021"/>
            <a:ext cx="10912475" cy="165584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397ED1F-AD75-4E24-30B6-B4DEB7D603DA}"/>
                </a:ext>
              </a:extLst>
            </p:cNvPr>
            <p:cNvSpPr txBox="1"/>
            <p:nvPr/>
          </p:nvSpPr>
          <p:spPr>
            <a:xfrm>
              <a:off x="410117" y="2840277"/>
              <a:ext cx="1070143" cy="557204"/>
            </a:xfrm>
            <a:prstGeom prst="rect">
              <a:avLst/>
            </a:prstGeom>
            <a:noFill/>
          </p:spPr>
          <p:txBody>
            <a:bodyPr wrap="square" rtlCol="0">
              <a:spAutoFit/>
            </a:bodyPr>
            <a:lstStyle/>
            <a:p>
              <a:pPr algn="ctr">
                <a:lnSpc>
                  <a:spcPts val="1800"/>
                </a:lnSpc>
              </a:pPr>
              <a:r>
                <a:rPr lang="en-US" b="1" dirty="0"/>
                <a:t>Sparse</a:t>
              </a:r>
            </a:p>
            <a:p>
              <a:pPr algn="ctr">
                <a:lnSpc>
                  <a:spcPts val="1800"/>
                </a:lnSpc>
              </a:pPr>
              <a:r>
                <a:rPr lang="en-US" b="1" dirty="0"/>
                <a:t>(</a:t>
              </a:r>
              <a:r>
                <a:rPr lang="en-US" b="1" dirty="0" err="1"/>
                <a:t>CoraSU</a:t>
              </a:r>
              <a:r>
                <a:rPr lang="en-US" b="1" dirty="0"/>
                <a:t>)</a:t>
              </a:r>
            </a:p>
          </p:txBody>
        </p:sp>
        <p:sp>
          <p:nvSpPr>
            <p:cNvPr id="8" name="TextBox 7">
              <a:extLst>
                <a:ext uri="{FF2B5EF4-FFF2-40B4-BE49-F238E27FC236}">
                  <a16:creationId xmlns:a16="http://schemas.microsoft.com/office/drawing/2014/main" id="{9E30F343-D529-1FEB-D660-983DF113761E}"/>
                </a:ext>
              </a:extLst>
            </p:cNvPr>
            <p:cNvSpPr txBox="1"/>
            <p:nvPr/>
          </p:nvSpPr>
          <p:spPr>
            <a:xfrm>
              <a:off x="410116" y="3429942"/>
              <a:ext cx="1070143" cy="557204"/>
            </a:xfrm>
            <a:prstGeom prst="rect">
              <a:avLst/>
            </a:prstGeom>
            <a:noFill/>
          </p:spPr>
          <p:txBody>
            <a:bodyPr wrap="square" rtlCol="0">
              <a:spAutoFit/>
            </a:bodyPr>
            <a:lstStyle/>
            <a:p>
              <a:pPr algn="ctr">
                <a:lnSpc>
                  <a:spcPts val="1800"/>
                </a:lnSpc>
              </a:pPr>
              <a:r>
                <a:rPr lang="en-US" b="1" dirty="0"/>
                <a:t>Dense</a:t>
              </a:r>
            </a:p>
            <a:p>
              <a:pPr algn="ctr">
                <a:lnSpc>
                  <a:spcPts val="1800"/>
                </a:lnSpc>
              </a:pPr>
              <a:r>
                <a:rPr lang="en-US" b="1" dirty="0"/>
                <a:t>(Reddit)</a:t>
              </a:r>
            </a:p>
          </p:txBody>
        </p:sp>
      </p:grpSp>
      <p:sp>
        <p:nvSpPr>
          <p:cNvPr id="5" name="TextBox 4">
            <a:extLst>
              <a:ext uri="{FF2B5EF4-FFF2-40B4-BE49-F238E27FC236}">
                <a16:creationId xmlns:a16="http://schemas.microsoft.com/office/drawing/2014/main" id="{28B63B1E-871F-82AA-1E91-EA2BCD42D677}"/>
              </a:ext>
            </a:extLst>
          </p:cNvPr>
          <p:cNvSpPr txBox="1"/>
          <p:nvPr/>
        </p:nvSpPr>
        <p:spPr>
          <a:xfrm>
            <a:off x="10311705" y="4318808"/>
            <a:ext cx="1070143" cy="326371"/>
          </a:xfrm>
          <a:prstGeom prst="rect">
            <a:avLst/>
          </a:prstGeom>
          <a:noFill/>
        </p:spPr>
        <p:txBody>
          <a:bodyPr wrap="square" rtlCol="0">
            <a:spAutoFit/>
          </a:bodyPr>
          <a:lstStyle/>
          <a:p>
            <a:pPr algn="ctr">
              <a:lnSpc>
                <a:spcPts val="1800"/>
              </a:lnSpc>
            </a:pPr>
            <a:r>
              <a:rPr lang="en-US" b="1" dirty="0"/>
              <a:t>Legion</a:t>
            </a:r>
          </a:p>
        </p:txBody>
      </p:sp>
      <p:sp>
        <p:nvSpPr>
          <p:cNvPr id="6" name="TextBox 5">
            <a:extLst>
              <a:ext uri="{FF2B5EF4-FFF2-40B4-BE49-F238E27FC236}">
                <a16:creationId xmlns:a16="http://schemas.microsoft.com/office/drawing/2014/main" id="{E276784C-5EDC-71B7-4C3E-8F3C43FD23C7}"/>
              </a:ext>
            </a:extLst>
          </p:cNvPr>
          <p:cNvSpPr txBox="1"/>
          <p:nvPr/>
        </p:nvSpPr>
        <p:spPr>
          <a:xfrm>
            <a:off x="4068026" y="4578171"/>
            <a:ext cx="1335023" cy="326371"/>
          </a:xfrm>
          <a:prstGeom prst="rect">
            <a:avLst/>
          </a:prstGeom>
          <a:noFill/>
        </p:spPr>
        <p:txBody>
          <a:bodyPr wrap="square" rtlCol="0">
            <a:spAutoFit/>
          </a:bodyPr>
          <a:lstStyle/>
          <a:p>
            <a:pPr algn="ctr">
              <a:lnSpc>
                <a:spcPts val="1800"/>
              </a:lnSpc>
            </a:pPr>
            <a:r>
              <a:rPr lang="en-US" b="1" dirty="0"/>
              <a:t>Legion + IBP</a:t>
            </a:r>
          </a:p>
        </p:txBody>
      </p:sp>
      <p:sp>
        <p:nvSpPr>
          <p:cNvPr id="9" name="TextBox 8">
            <a:extLst>
              <a:ext uri="{FF2B5EF4-FFF2-40B4-BE49-F238E27FC236}">
                <a16:creationId xmlns:a16="http://schemas.microsoft.com/office/drawing/2014/main" id="{95315E2A-8444-5877-EE6C-DCA6BB4FAFDF}"/>
              </a:ext>
            </a:extLst>
          </p:cNvPr>
          <p:cNvSpPr txBox="1"/>
          <p:nvPr/>
        </p:nvSpPr>
        <p:spPr>
          <a:xfrm>
            <a:off x="10311705" y="5083366"/>
            <a:ext cx="1070143" cy="326371"/>
          </a:xfrm>
          <a:prstGeom prst="rect">
            <a:avLst/>
          </a:prstGeom>
          <a:noFill/>
        </p:spPr>
        <p:txBody>
          <a:bodyPr wrap="square" rtlCol="0">
            <a:spAutoFit/>
          </a:bodyPr>
          <a:lstStyle/>
          <a:p>
            <a:pPr algn="ctr">
              <a:lnSpc>
                <a:spcPts val="1800"/>
              </a:lnSpc>
            </a:pPr>
            <a:r>
              <a:rPr lang="en-US" b="1" dirty="0"/>
              <a:t>Legion</a:t>
            </a:r>
          </a:p>
        </p:txBody>
      </p:sp>
      <p:sp>
        <p:nvSpPr>
          <p:cNvPr id="12" name="TextBox 11">
            <a:extLst>
              <a:ext uri="{FF2B5EF4-FFF2-40B4-BE49-F238E27FC236}">
                <a16:creationId xmlns:a16="http://schemas.microsoft.com/office/drawing/2014/main" id="{EFA92085-EAA0-7DD9-B768-D2B475448333}"/>
              </a:ext>
            </a:extLst>
          </p:cNvPr>
          <p:cNvSpPr txBox="1"/>
          <p:nvPr/>
        </p:nvSpPr>
        <p:spPr>
          <a:xfrm>
            <a:off x="9383566" y="5409737"/>
            <a:ext cx="1335023" cy="326371"/>
          </a:xfrm>
          <a:prstGeom prst="rect">
            <a:avLst/>
          </a:prstGeom>
          <a:noFill/>
        </p:spPr>
        <p:txBody>
          <a:bodyPr wrap="square" rtlCol="0">
            <a:spAutoFit/>
          </a:bodyPr>
          <a:lstStyle/>
          <a:p>
            <a:pPr algn="ctr">
              <a:lnSpc>
                <a:spcPts val="1800"/>
              </a:lnSpc>
            </a:pPr>
            <a:r>
              <a:rPr lang="en-US" b="1" dirty="0"/>
              <a:t>Legion + IBP</a:t>
            </a:r>
          </a:p>
        </p:txBody>
      </p:sp>
    </p:spTree>
    <p:extLst>
      <p:ext uri="{BB962C8B-B14F-4D97-AF65-F5344CB8AC3E}">
        <p14:creationId xmlns:p14="http://schemas.microsoft.com/office/powerpoint/2010/main" val="1734866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7085167-1CCB-BB46-B471-1586581AC7C8}"/>
              </a:ext>
            </a:extLst>
          </p:cNvPr>
          <p:cNvSpPr>
            <a:spLocks noGrp="1"/>
          </p:cNvSpPr>
          <p:nvPr>
            <p:ph type="body" sz="quarter" idx="11"/>
          </p:nvPr>
        </p:nvSpPr>
        <p:spPr>
          <a:xfrm>
            <a:off x="631259" y="1850986"/>
            <a:ext cx="11401716" cy="3002348"/>
          </a:xfrm>
        </p:spPr>
        <p:txBody>
          <a:bodyPr/>
          <a:lstStyle/>
          <a:p>
            <a:r>
              <a:rPr lang="en-US" dirty="0"/>
              <a:t>Transfer + on-the-fly decompression performance</a:t>
            </a:r>
            <a:endParaRPr lang="en-US" dirty="0">
              <a:solidFill>
                <a:schemeClr val="tx1"/>
              </a:solidFill>
            </a:endParaRPr>
          </a:p>
          <a:p>
            <a:r>
              <a:rPr lang="en-US" dirty="0">
                <a:solidFill>
                  <a:schemeClr val="tx1"/>
                </a:solidFill>
              </a:rPr>
              <a:t>IBP outperforms SOTA algorithms for dense GNN datasets</a:t>
            </a:r>
          </a:p>
        </p:txBody>
      </p:sp>
      <p:sp>
        <p:nvSpPr>
          <p:cNvPr id="5" name="Text Placeholder 4">
            <a:extLst>
              <a:ext uri="{FF2B5EF4-FFF2-40B4-BE49-F238E27FC236}">
                <a16:creationId xmlns:a16="http://schemas.microsoft.com/office/drawing/2014/main" id="{EE6BDEC2-F9AA-1B42-FD6C-BDC1735AD22A}"/>
              </a:ext>
            </a:extLst>
          </p:cNvPr>
          <p:cNvSpPr>
            <a:spLocks noGrp="1"/>
          </p:cNvSpPr>
          <p:nvPr>
            <p:ph type="body" sz="quarter" idx="12"/>
          </p:nvPr>
        </p:nvSpPr>
        <p:spPr>
          <a:xfrm>
            <a:off x="631258" y="6264798"/>
            <a:ext cx="10912883" cy="548228"/>
          </a:xfrm>
        </p:spPr>
        <p:txBody>
          <a:bodyPr/>
          <a:lstStyle/>
          <a:p>
            <a:r>
              <a:rPr lang="en-US" dirty="0">
                <a:solidFill>
                  <a:schemeClr val="tx1"/>
                </a:solidFill>
              </a:rPr>
              <a:t>Normalized throughput of transfer + decompression of dense GNN datasets</a:t>
            </a:r>
          </a:p>
        </p:txBody>
      </p:sp>
      <p:sp>
        <p:nvSpPr>
          <p:cNvPr id="3" name="Title 2">
            <a:extLst>
              <a:ext uri="{FF2B5EF4-FFF2-40B4-BE49-F238E27FC236}">
                <a16:creationId xmlns:a16="http://schemas.microsoft.com/office/drawing/2014/main" id="{3CCC5298-E382-C3D5-41FF-10801396EE4B}"/>
              </a:ext>
            </a:extLst>
          </p:cNvPr>
          <p:cNvSpPr>
            <a:spLocks noGrp="1"/>
          </p:cNvSpPr>
          <p:nvPr>
            <p:ph type="title"/>
          </p:nvPr>
        </p:nvSpPr>
        <p:spPr/>
        <p:txBody>
          <a:bodyPr/>
          <a:lstStyle/>
          <a:p>
            <a:r>
              <a:rPr lang="en-US" dirty="0"/>
              <a:t>Comparison of GPU decompression algorithms</a:t>
            </a:r>
          </a:p>
        </p:txBody>
      </p:sp>
      <p:sp>
        <p:nvSpPr>
          <p:cNvPr id="4" name="Slide Number Placeholder 3">
            <a:extLst>
              <a:ext uri="{FF2B5EF4-FFF2-40B4-BE49-F238E27FC236}">
                <a16:creationId xmlns:a16="http://schemas.microsoft.com/office/drawing/2014/main" id="{3389DC5E-173F-8B7F-2412-AFD66AB2EAEB}"/>
              </a:ext>
            </a:extLst>
          </p:cNvPr>
          <p:cNvSpPr>
            <a:spLocks noGrp="1"/>
          </p:cNvSpPr>
          <p:nvPr>
            <p:ph type="sldNum" sz="quarter" idx="14"/>
          </p:nvPr>
        </p:nvSpPr>
        <p:spPr/>
        <p:txBody>
          <a:bodyPr/>
          <a:lstStyle/>
          <a:p>
            <a:fld id="{04AED599-1D0F-3E40-81CA-01C30F87847C}" type="slidenum">
              <a:rPr lang="en-US" smtClean="0"/>
              <a:pPr/>
              <a:t>25</a:t>
            </a:fld>
            <a:endParaRPr lang="en-US" dirty="0"/>
          </a:p>
        </p:txBody>
      </p:sp>
      <p:graphicFrame>
        <p:nvGraphicFramePr>
          <p:cNvPr id="13" name="Chart 12">
            <a:extLst>
              <a:ext uri="{FF2B5EF4-FFF2-40B4-BE49-F238E27FC236}">
                <a16:creationId xmlns:a16="http://schemas.microsoft.com/office/drawing/2014/main" id="{2BEADC49-2D52-6602-29BA-8C538BBD5C5B}"/>
              </a:ext>
            </a:extLst>
          </p:cNvPr>
          <p:cNvGraphicFramePr/>
          <p:nvPr>
            <p:extLst>
              <p:ext uri="{D42A27DB-BD31-4B8C-83A1-F6EECF244321}">
                <p14:modId xmlns:p14="http://schemas.microsoft.com/office/powerpoint/2010/main" val="3915333496"/>
              </p:ext>
            </p:extLst>
          </p:nvPr>
        </p:nvGraphicFramePr>
        <p:xfrm>
          <a:off x="3382759" y="2964574"/>
          <a:ext cx="5464743" cy="31545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04670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F8CE19-14E2-03E0-3E18-C320C325250F}"/>
              </a:ext>
            </a:extLst>
          </p:cNvPr>
          <p:cNvSpPr>
            <a:spLocks noGrp="1"/>
          </p:cNvSpPr>
          <p:nvPr>
            <p:ph type="body" sz="quarter" idx="11"/>
          </p:nvPr>
        </p:nvSpPr>
        <p:spPr/>
        <p:txBody>
          <a:bodyPr/>
          <a:lstStyle/>
          <a:p>
            <a:pPr>
              <a:lnSpc>
                <a:spcPct val="100000"/>
              </a:lnSpc>
              <a:spcAft>
                <a:spcPts val="0"/>
              </a:spcAft>
            </a:pPr>
            <a:r>
              <a:rPr lang="en-US" dirty="0"/>
              <a:t>ML applications suffer from the GPU memory bottleneck</a:t>
            </a:r>
          </a:p>
          <a:p>
            <a:pPr lvl="1">
              <a:lnSpc>
                <a:spcPct val="100000"/>
              </a:lnSpc>
              <a:spcAft>
                <a:spcPts val="0"/>
              </a:spcAft>
            </a:pPr>
            <a:r>
              <a:rPr lang="en-US" dirty="0"/>
              <a:t>Limited by GPU memory capacity</a:t>
            </a:r>
          </a:p>
          <a:p>
            <a:pPr lvl="1">
              <a:lnSpc>
                <a:spcPct val="100000"/>
              </a:lnSpc>
              <a:spcAft>
                <a:spcPts val="0"/>
              </a:spcAft>
            </a:pPr>
            <a:r>
              <a:rPr lang="en-US" dirty="0"/>
              <a:t>Host data-offload: limited by PCIe bandwidth</a:t>
            </a:r>
          </a:p>
          <a:p>
            <a:pPr>
              <a:lnSpc>
                <a:spcPct val="100000"/>
              </a:lnSpc>
              <a:spcAft>
                <a:spcPts val="0"/>
              </a:spcAft>
            </a:pPr>
            <a:endParaRPr lang="en-US" sz="1200" dirty="0">
              <a:solidFill>
                <a:schemeClr val="tx1"/>
              </a:solidFill>
            </a:endParaRPr>
          </a:p>
          <a:p>
            <a:pPr>
              <a:lnSpc>
                <a:spcPct val="100000"/>
              </a:lnSpc>
              <a:spcAft>
                <a:spcPts val="0"/>
              </a:spcAft>
            </a:pPr>
            <a:r>
              <a:rPr lang="en-US" sz="2133" dirty="0">
                <a:solidFill>
                  <a:schemeClr val="tx1"/>
                </a:solidFill>
              </a:rPr>
              <a:t>IBP </a:t>
            </a:r>
            <a:r>
              <a:rPr lang="en-US" dirty="0">
                <a:solidFill>
                  <a:schemeClr val="tx1"/>
                </a:solidFill>
              </a:rPr>
              <a:t>relieves bottleneck via ML data compression</a:t>
            </a:r>
            <a:endParaRPr lang="en-US" sz="1733" dirty="0">
              <a:solidFill>
                <a:schemeClr val="tx1"/>
              </a:solidFill>
            </a:endParaRPr>
          </a:p>
          <a:p>
            <a:pPr lvl="1">
              <a:lnSpc>
                <a:spcPct val="100000"/>
              </a:lnSpc>
              <a:spcAft>
                <a:spcPts val="0"/>
              </a:spcAft>
            </a:pPr>
            <a:r>
              <a:rPr lang="en-US" dirty="0">
                <a:solidFill>
                  <a:schemeClr val="tx1"/>
                </a:solidFill>
              </a:rPr>
              <a:t>Identify invariant bits</a:t>
            </a:r>
          </a:p>
          <a:p>
            <a:pPr lvl="1">
              <a:lnSpc>
                <a:spcPct val="100000"/>
              </a:lnSpc>
              <a:spcAft>
                <a:spcPts val="0"/>
              </a:spcAft>
            </a:pPr>
            <a:r>
              <a:rPr lang="en-US" dirty="0">
                <a:solidFill>
                  <a:schemeClr val="tx1"/>
                </a:solidFill>
              </a:rPr>
              <a:t>Eliminate and pack into smaller space</a:t>
            </a:r>
          </a:p>
          <a:p>
            <a:pPr lvl="1">
              <a:lnSpc>
                <a:spcPct val="100000"/>
              </a:lnSpc>
              <a:spcAft>
                <a:spcPts val="0"/>
              </a:spcAft>
            </a:pPr>
            <a:r>
              <a:rPr lang="en-US" dirty="0">
                <a:solidFill>
                  <a:schemeClr val="tx1"/>
                </a:solidFill>
              </a:rPr>
              <a:t>Keep one set of metadata in GPU (order of KBs)</a:t>
            </a:r>
          </a:p>
          <a:p>
            <a:pPr lvl="1">
              <a:lnSpc>
                <a:spcPct val="100000"/>
              </a:lnSpc>
              <a:spcAft>
                <a:spcPts val="0"/>
              </a:spcAft>
            </a:pPr>
            <a:r>
              <a:rPr lang="en-US" dirty="0">
                <a:solidFill>
                  <a:schemeClr val="tx1"/>
                </a:solidFill>
              </a:rPr>
              <a:t>Warp-parallel iterative decompression</a:t>
            </a:r>
          </a:p>
          <a:p>
            <a:pPr lvl="1">
              <a:lnSpc>
                <a:spcPct val="100000"/>
              </a:lnSpc>
              <a:spcAft>
                <a:spcPts val="0"/>
              </a:spcAft>
            </a:pPr>
            <a:endParaRPr lang="en-US" sz="800" dirty="0">
              <a:solidFill>
                <a:schemeClr val="tx1"/>
              </a:solidFill>
            </a:endParaRPr>
          </a:p>
          <a:p>
            <a:pPr>
              <a:spcAft>
                <a:spcPts val="0"/>
              </a:spcAft>
            </a:pPr>
            <a:r>
              <a:rPr lang="en-US" dirty="0"/>
              <a:t>Up to 70% faster GNN training, DLRM inference, LLM inference</a:t>
            </a:r>
          </a:p>
          <a:p>
            <a:pPr>
              <a:spcAft>
                <a:spcPts val="0"/>
              </a:spcAft>
            </a:pPr>
            <a:endParaRPr lang="en-US" sz="700" dirty="0"/>
          </a:p>
          <a:p>
            <a:pPr marL="0" indent="0" algn="ctr">
              <a:spcAft>
                <a:spcPts val="0"/>
              </a:spcAft>
              <a:buNone/>
            </a:pPr>
            <a:r>
              <a:rPr lang="en-US" sz="2133" dirty="0">
                <a:solidFill>
                  <a:srgbClr val="00B0F0"/>
                </a:solidFill>
                <a:hlinkClick r:id="rId3">
                  <a:extLst>
                    <a:ext uri="{A12FA001-AC4F-418D-AE19-62706E023703}">
                      <ahyp:hlinkClr xmlns:ahyp="http://schemas.microsoft.com/office/drawing/2018/hyperlinkcolor" val="tx"/>
                    </a:ext>
                  </a:extLst>
                </a:hlinkClick>
              </a:rPr>
              <a:t>https://github.com/AKKamath/</a:t>
            </a:r>
            <a:r>
              <a:rPr lang="en-US" sz="2133" u="sng" dirty="0">
                <a:solidFill>
                  <a:srgbClr val="00B0F0"/>
                </a:solidFill>
                <a:hlinkClick r:id="rId3">
                  <a:extLst>
                    <a:ext uri="{A12FA001-AC4F-418D-AE19-62706E023703}">
                      <ahyp:hlinkClr xmlns:ahyp="http://schemas.microsoft.com/office/drawing/2018/hyperlinkcolor" val="tx"/>
                    </a:ext>
                  </a:extLst>
                </a:hlinkClick>
              </a:rPr>
              <a:t>InvariantBitPacking</a:t>
            </a:r>
            <a:endParaRPr lang="en-US" sz="2133" u="sng" dirty="0">
              <a:solidFill>
                <a:srgbClr val="00B0F0"/>
              </a:solidFill>
            </a:endParaRPr>
          </a:p>
          <a:p>
            <a:pPr marL="0" indent="0" algn="ctr">
              <a:spcAft>
                <a:spcPts val="0"/>
              </a:spcAft>
              <a:buNone/>
            </a:pPr>
            <a:r>
              <a:rPr lang="en-US" sz="2133" dirty="0">
                <a:solidFill>
                  <a:schemeClr val="tx1"/>
                </a:solidFill>
              </a:rPr>
              <a:t>Contact: </a:t>
            </a:r>
            <a:r>
              <a:rPr lang="en-US" sz="2133" dirty="0" err="1">
                <a:solidFill>
                  <a:schemeClr val="tx1"/>
                </a:solidFill>
              </a:rPr>
              <a:t>akkamath@cs.washington.edu</a:t>
            </a:r>
            <a:endParaRPr lang="en-US" dirty="0">
              <a:solidFill>
                <a:schemeClr val="tx1"/>
              </a:solidFill>
            </a:endParaRPr>
          </a:p>
        </p:txBody>
      </p:sp>
      <p:sp>
        <p:nvSpPr>
          <p:cNvPr id="5" name="Title 4">
            <a:extLst>
              <a:ext uri="{FF2B5EF4-FFF2-40B4-BE49-F238E27FC236}">
                <a16:creationId xmlns:a16="http://schemas.microsoft.com/office/drawing/2014/main" id="{AFE5326F-B3FD-C05F-B697-46EFF5834EF8}"/>
              </a:ext>
            </a:extLst>
          </p:cNvPr>
          <p:cNvSpPr>
            <a:spLocks noGrp="1"/>
          </p:cNvSpPr>
          <p:nvPr>
            <p:ph type="title"/>
          </p:nvPr>
        </p:nvSpPr>
        <p:spPr/>
        <p:txBody>
          <a:bodyPr/>
          <a:lstStyle/>
          <a:p>
            <a:r>
              <a:rPr lang="en-US"/>
              <a:t>Summary: Invariant Bit Packing (IBP)</a:t>
            </a:r>
            <a:endParaRPr lang="en-US" baseline="30000" dirty="0"/>
          </a:p>
        </p:txBody>
      </p:sp>
    </p:spTree>
    <p:extLst>
      <p:ext uri="{BB962C8B-B14F-4D97-AF65-F5344CB8AC3E}">
        <p14:creationId xmlns:p14="http://schemas.microsoft.com/office/powerpoint/2010/main" val="27866544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BEEC5-D10F-1E48-F637-DB9FED0887D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1372239-D550-8B3B-9440-0C2C46A3B791}"/>
              </a:ext>
            </a:extLst>
          </p:cNvPr>
          <p:cNvSpPr>
            <a:spLocks noGrp="1"/>
          </p:cNvSpPr>
          <p:nvPr>
            <p:ph type="title"/>
          </p:nvPr>
        </p:nvSpPr>
        <p:spPr/>
        <p:txBody>
          <a:bodyPr anchor="b">
            <a:normAutofit/>
          </a:bodyPr>
          <a:lstStyle/>
          <a:p>
            <a:r>
              <a:rPr lang="en-US" dirty="0"/>
              <a:t>Extra slides</a:t>
            </a:r>
            <a:endParaRPr lang="en-US" sz="6200" dirty="0"/>
          </a:p>
        </p:txBody>
      </p:sp>
    </p:spTree>
    <p:extLst>
      <p:ext uri="{BB962C8B-B14F-4D97-AF65-F5344CB8AC3E}">
        <p14:creationId xmlns:p14="http://schemas.microsoft.com/office/powerpoint/2010/main" val="791002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hart Placeholder 7">
            <a:extLst>
              <a:ext uri="{FF2B5EF4-FFF2-40B4-BE49-F238E27FC236}">
                <a16:creationId xmlns:a16="http://schemas.microsoft.com/office/drawing/2014/main" id="{F17304A5-ADDB-AA02-239A-FF4E07EACB53}"/>
              </a:ext>
            </a:extLst>
          </p:cNvPr>
          <p:cNvPicPr>
            <a:picLocks noGrp="1" noChangeAspect="1"/>
          </p:cNvPicPr>
          <p:nvPr>
            <p:ph type="chart" sz="quarter" idx="12"/>
          </p:nvPr>
        </p:nvPicPr>
        <p:blipFill>
          <a:blip r:embed="rId3"/>
          <a:stretch>
            <a:fillRect/>
          </a:stretch>
        </p:blipFill>
        <p:spPr>
          <a:xfrm>
            <a:off x="1881187" y="2648744"/>
            <a:ext cx="8343900" cy="3251200"/>
          </a:xfrm>
          <a:prstGeom prst="rect">
            <a:avLst/>
          </a:prstGeom>
        </p:spPr>
      </p:pic>
      <p:sp>
        <p:nvSpPr>
          <p:cNvPr id="3" name="Title 2">
            <a:extLst>
              <a:ext uri="{FF2B5EF4-FFF2-40B4-BE49-F238E27FC236}">
                <a16:creationId xmlns:a16="http://schemas.microsoft.com/office/drawing/2014/main" id="{8976BC0A-E8A3-2710-46A3-2637C013E193}"/>
              </a:ext>
            </a:extLst>
          </p:cNvPr>
          <p:cNvSpPr>
            <a:spLocks noGrp="1"/>
          </p:cNvSpPr>
          <p:nvPr>
            <p:ph type="title"/>
          </p:nvPr>
        </p:nvSpPr>
        <p:spPr/>
        <p:txBody>
          <a:bodyPr/>
          <a:lstStyle/>
          <a:p>
            <a:r>
              <a:rPr lang="en-US" dirty="0"/>
              <a:t>DLRM embedding transfers</a:t>
            </a:r>
          </a:p>
        </p:txBody>
      </p:sp>
      <p:sp>
        <p:nvSpPr>
          <p:cNvPr id="4" name="Slide Number Placeholder 3">
            <a:extLst>
              <a:ext uri="{FF2B5EF4-FFF2-40B4-BE49-F238E27FC236}">
                <a16:creationId xmlns:a16="http://schemas.microsoft.com/office/drawing/2014/main" id="{93DE87ED-2165-A6A0-E16F-D581DD6A1996}"/>
              </a:ext>
            </a:extLst>
          </p:cNvPr>
          <p:cNvSpPr>
            <a:spLocks noGrp="1"/>
          </p:cNvSpPr>
          <p:nvPr>
            <p:ph type="sldNum" sz="quarter" idx="14"/>
          </p:nvPr>
        </p:nvSpPr>
        <p:spPr/>
        <p:txBody>
          <a:bodyPr/>
          <a:lstStyle/>
          <a:p>
            <a:fld id="{04AED599-1D0F-3E40-81CA-01C30F87847C}" type="slidenum">
              <a:rPr lang="en-US" smtClean="0"/>
              <a:pPr/>
              <a:t>28</a:t>
            </a:fld>
            <a:endParaRPr lang="en-US"/>
          </a:p>
        </p:txBody>
      </p:sp>
    </p:spTree>
    <p:extLst>
      <p:ext uri="{BB962C8B-B14F-4D97-AF65-F5344CB8AC3E}">
        <p14:creationId xmlns:p14="http://schemas.microsoft.com/office/powerpoint/2010/main" val="824552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37F80-BB9A-0E5C-2176-EAA7D593546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51BDEBB-DD44-0E11-D020-0780174FE67B}"/>
              </a:ext>
            </a:extLst>
          </p:cNvPr>
          <p:cNvSpPr>
            <a:spLocks noGrp="1"/>
          </p:cNvSpPr>
          <p:nvPr>
            <p:ph type="title"/>
          </p:nvPr>
        </p:nvSpPr>
        <p:spPr/>
        <p:txBody>
          <a:bodyPr/>
          <a:lstStyle/>
          <a:p>
            <a:r>
              <a:rPr lang="en-US" dirty="0"/>
              <a:t>LLM inference</a:t>
            </a:r>
          </a:p>
        </p:txBody>
      </p:sp>
      <p:sp>
        <p:nvSpPr>
          <p:cNvPr id="4" name="Slide Number Placeholder 3">
            <a:extLst>
              <a:ext uri="{FF2B5EF4-FFF2-40B4-BE49-F238E27FC236}">
                <a16:creationId xmlns:a16="http://schemas.microsoft.com/office/drawing/2014/main" id="{BE63BFE2-DC85-C5DF-F273-FB77A942C34A}"/>
              </a:ext>
            </a:extLst>
          </p:cNvPr>
          <p:cNvSpPr>
            <a:spLocks noGrp="1"/>
          </p:cNvSpPr>
          <p:nvPr>
            <p:ph type="sldNum" sz="quarter" idx="14"/>
          </p:nvPr>
        </p:nvSpPr>
        <p:spPr/>
        <p:txBody>
          <a:bodyPr/>
          <a:lstStyle/>
          <a:p>
            <a:fld id="{04AED599-1D0F-3E40-81CA-01C30F87847C}" type="slidenum">
              <a:rPr lang="en-US" smtClean="0"/>
              <a:pPr/>
              <a:t>29</a:t>
            </a:fld>
            <a:endParaRPr lang="en-US"/>
          </a:p>
        </p:txBody>
      </p:sp>
      <p:pic>
        <p:nvPicPr>
          <p:cNvPr id="6" name="Picture 5">
            <a:extLst>
              <a:ext uri="{FF2B5EF4-FFF2-40B4-BE49-F238E27FC236}">
                <a16:creationId xmlns:a16="http://schemas.microsoft.com/office/drawing/2014/main" id="{D9F7E80E-016C-5766-038D-D8F7493BA4ED}"/>
              </a:ext>
            </a:extLst>
          </p:cNvPr>
          <p:cNvPicPr>
            <a:picLocks noChangeAspect="1"/>
          </p:cNvPicPr>
          <p:nvPr/>
        </p:nvPicPr>
        <p:blipFill>
          <a:blip r:embed="rId3"/>
          <a:stretch>
            <a:fillRect/>
          </a:stretch>
        </p:blipFill>
        <p:spPr>
          <a:xfrm>
            <a:off x="2209800" y="1826429"/>
            <a:ext cx="7772400" cy="4415307"/>
          </a:xfrm>
          <a:prstGeom prst="rect">
            <a:avLst/>
          </a:prstGeom>
        </p:spPr>
      </p:pic>
    </p:spTree>
    <p:extLst>
      <p:ext uri="{BB962C8B-B14F-4D97-AF65-F5344CB8AC3E}">
        <p14:creationId xmlns:p14="http://schemas.microsoft.com/office/powerpoint/2010/main" val="2024216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B21B2-6FC8-D6B0-4DBF-5A4D74DAB35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8293380-1893-4B50-A317-483FBF6599FC}"/>
              </a:ext>
            </a:extLst>
          </p:cNvPr>
          <p:cNvSpPr>
            <a:spLocks noGrp="1"/>
          </p:cNvSpPr>
          <p:nvPr>
            <p:ph type="title"/>
          </p:nvPr>
        </p:nvSpPr>
        <p:spPr>
          <a:xfrm>
            <a:off x="647860" y="136525"/>
            <a:ext cx="10896280" cy="1325033"/>
          </a:xfrm>
        </p:spPr>
        <p:txBody>
          <a:bodyPr/>
          <a:lstStyle/>
          <a:p>
            <a:r>
              <a:rPr lang="en-US" dirty="0"/>
              <a:t>The GPU memory bottleneck in ML</a:t>
            </a:r>
          </a:p>
        </p:txBody>
      </p:sp>
      <p:sp>
        <p:nvSpPr>
          <p:cNvPr id="4" name="Slide Number Placeholder 3">
            <a:extLst>
              <a:ext uri="{FF2B5EF4-FFF2-40B4-BE49-F238E27FC236}">
                <a16:creationId xmlns:a16="http://schemas.microsoft.com/office/drawing/2014/main" id="{E358C7FE-0946-018E-5A55-D1870AB2DDD2}"/>
              </a:ext>
            </a:extLst>
          </p:cNvPr>
          <p:cNvSpPr>
            <a:spLocks noGrp="1"/>
          </p:cNvSpPr>
          <p:nvPr>
            <p:ph type="sldNum" sz="quarter" idx="14"/>
          </p:nvPr>
        </p:nvSpPr>
        <p:spPr>
          <a:xfrm>
            <a:off x="639559" y="6356349"/>
            <a:ext cx="2743200" cy="365125"/>
          </a:xfrm>
        </p:spPr>
        <p:txBody>
          <a:bodyPr/>
          <a:lstStyle/>
          <a:p>
            <a:fld id="{04AED599-1D0F-3E40-81CA-01C30F87847C}" type="slidenum">
              <a:rPr lang="en-US" smtClean="0"/>
              <a:pPr/>
              <a:t>3</a:t>
            </a:fld>
            <a:endParaRPr lang="en-US"/>
          </a:p>
        </p:txBody>
      </p:sp>
      <p:sp>
        <p:nvSpPr>
          <p:cNvPr id="5" name="Rectangle: Rounded Corners 7">
            <a:extLst>
              <a:ext uri="{FF2B5EF4-FFF2-40B4-BE49-F238E27FC236}">
                <a16:creationId xmlns:a16="http://schemas.microsoft.com/office/drawing/2014/main" id="{11DA9E24-3C22-A181-9BCD-77F77E5B9526}"/>
              </a:ext>
            </a:extLst>
          </p:cNvPr>
          <p:cNvSpPr/>
          <p:nvPr/>
        </p:nvSpPr>
        <p:spPr>
          <a:xfrm>
            <a:off x="7121644" y="3076760"/>
            <a:ext cx="3024133" cy="1963230"/>
          </a:xfrm>
          <a:prstGeom prst="roundRect">
            <a:avLst/>
          </a:prstGeom>
          <a:solidFill>
            <a:srgbClr val="0E2841">
              <a:lumMod val="10000"/>
              <a:lumOff val="90000"/>
            </a:srgbClr>
          </a:solidFill>
          <a:ln w="19050" cap="flat" cmpd="sng" algn="ctr">
            <a:solidFill>
              <a:srgbClr val="156082">
                <a:shade val="15000"/>
              </a:srgbClr>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accent4">
                    <a:lumMod val="10000"/>
                  </a:schemeClr>
                </a:solidFill>
                <a:effectLst/>
                <a:uLnTx/>
                <a:uFillTx/>
                <a:latin typeface="Aptos" panose="02110004020202020204"/>
                <a:ea typeface="+mn-ea"/>
                <a:cs typeface="+mn-cs"/>
              </a:rPr>
              <a:t>GPU</a:t>
            </a:r>
          </a:p>
        </p:txBody>
      </p:sp>
      <p:sp>
        <p:nvSpPr>
          <p:cNvPr id="29" name="Rectangle 28">
            <a:extLst>
              <a:ext uri="{FF2B5EF4-FFF2-40B4-BE49-F238E27FC236}">
                <a16:creationId xmlns:a16="http://schemas.microsoft.com/office/drawing/2014/main" id="{CB1ADD53-63B1-C6C6-B402-3F358AA4A073}"/>
              </a:ext>
            </a:extLst>
          </p:cNvPr>
          <p:cNvSpPr/>
          <p:nvPr/>
        </p:nvSpPr>
        <p:spPr>
          <a:xfrm>
            <a:off x="7605010" y="4278061"/>
            <a:ext cx="2057400" cy="697631"/>
          </a:xfrm>
          <a:prstGeom prst="rect">
            <a:avLst/>
          </a:prstGeom>
          <a:solidFill>
            <a:srgbClr val="F5B8A4">
              <a:alpha val="50000"/>
            </a:srgbClr>
          </a:solidFill>
          <a:ln w="19050">
            <a:solidFill>
              <a:srgbClr val="E97132"/>
            </a:solidFill>
          </a:ln>
        </p:spPr>
        <p:style>
          <a:lnRef idx="0">
            <a:scrgbClr r="0" g="0" b="0"/>
          </a:lnRef>
          <a:fillRef idx="0">
            <a:scrgbClr r="0" g="0" b="0"/>
          </a:fillRef>
          <a:effectRef idx="0">
            <a:scrgbClr r="0" g="0" b="0"/>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Memory</a:t>
            </a:r>
          </a:p>
        </p:txBody>
      </p:sp>
      <p:sp>
        <p:nvSpPr>
          <p:cNvPr id="2" name="Rectangle: Rounded Corners 7">
            <a:extLst>
              <a:ext uri="{FF2B5EF4-FFF2-40B4-BE49-F238E27FC236}">
                <a16:creationId xmlns:a16="http://schemas.microsoft.com/office/drawing/2014/main" id="{8A0BBBA9-1B32-C8EF-C4D4-50AA7B3641D4}"/>
              </a:ext>
            </a:extLst>
          </p:cNvPr>
          <p:cNvSpPr/>
          <p:nvPr/>
        </p:nvSpPr>
        <p:spPr>
          <a:xfrm>
            <a:off x="2343762" y="3076760"/>
            <a:ext cx="3024133" cy="1963230"/>
          </a:xfrm>
          <a:prstGeom prst="roundRect">
            <a:avLst/>
          </a:prstGeom>
          <a:solidFill>
            <a:srgbClr val="0E2841">
              <a:lumMod val="10000"/>
              <a:lumOff val="90000"/>
            </a:srgbClr>
          </a:solidFill>
          <a:ln w="19050" cap="flat" cmpd="sng" algn="ctr">
            <a:solidFill>
              <a:srgbClr val="156082">
                <a:shade val="15000"/>
              </a:srgbClr>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accent4">
                    <a:lumMod val="10000"/>
                  </a:schemeClr>
                </a:solidFill>
                <a:effectLst/>
                <a:uLnTx/>
                <a:uFillTx/>
                <a:latin typeface="Aptos" panose="02110004020202020204"/>
                <a:ea typeface="+mn-ea"/>
                <a:cs typeface="+mn-cs"/>
              </a:rPr>
              <a:t>CPU</a:t>
            </a:r>
          </a:p>
        </p:txBody>
      </p:sp>
      <p:sp>
        <p:nvSpPr>
          <p:cNvPr id="6" name="Rectangle 5">
            <a:extLst>
              <a:ext uri="{FF2B5EF4-FFF2-40B4-BE49-F238E27FC236}">
                <a16:creationId xmlns:a16="http://schemas.microsoft.com/office/drawing/2014/main" id="{C707B580-66A7-657B-1026-4BE35B3751F4}"/>
              </a:ext>
            </a:extLst>
          </p:cNvPr>
          <p:cNvSpPr/>
          <p:nvPr/>
        </p:nvSpPr>
        <p:spPr>
          <a:xfrm>
            <a:off x="2529590" y="3754239"/>
            <a:ext cx="2625883" cy="1221453"/>
          </a:xfrm>
          <a:prstGeom prst="rect">
            <a:avLst/>
          </a:prstGeom>
          <a:solidFill>
            <a:srgbClr val="F5B8A4">
              <a:alpha val="50000"/>
            </a:srgbClr>
          </a:solidFill>
          <a:ln w="19050">
            <a:solidFill>
              <a:srgbClr val="E97132"/>
            </a:solidFill>
          </a:ln>
        </p:spPr>
        <p:style>
          <a:lnRef idx="0">
            <a:scrgbClr r="0" g="0" b="0"/>
          </a:lnRef>
          <a:fillRef idx="0">
            <a:scrgbClr r="0" g="0" b="0"/>
          </a:fillRef>
          <a:effectRef idx="0">
            <a:scrgbClr r="0" g="0" b="0"/>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Memory</a:t>
            </a:r>
          </a:p>
        </p:txBody>
      </p:sp>
      <p:cxnSp>
        <p:nvCxnSpPr>
          <p:cNvPr id="12" name="Straight Connector 11">
            <a:extLst>
              <a:ext uri="{FF2B5EF4-FFF2-40B4-BE49-F238E27FC236}">
                <a16:creationId xmlns:a16="http://schemas.microsoft.com/office/drawing/2014/main" id="{CFFB4D0D-9945-0611-269F-1E74E7C76CE8}"/>
              </a:ext>
            </a:extLst>
          </p:cNvPr>
          <p:cNvCxnSpPr/>
          <p:nvPr/>
        </p:nvCxnSpPr>
        <p:spPr>
          <a:xfrm>
            <a:off x="5367895" y="4278061"/>
            <a:ext cx="175374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7B5AB38-043A-E988-C773-414E90C6255A}"/>
              </a:ext>
            </a:extLst>
          </p:cNvPr>
          <p:cNvCxnSpPr/>
          <p:nvPr/>
        </p:nvCxnSpPr>
        <p:spPr>
          <a:xfrm>
            <a:off x="5367895" y="4603737"/>
            <a:ext cx="1753749"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1B4D3E8F-DDCA-F666-8ECA-9941BA034BA0}"/>
              </a:ext>
            </a:extLst>
          </p:cNvPr>
          <p:cNvSpPr txBox="1"/>
          <p:nvPr/>
        </p:nvSpPr>
        <p:spPr>
          <a:xfrm>
            <a:off x="5941641" y="4246686"/>
            <a:ext cx="606256" cy="369332"/>
          </a:xfrm>
          <a:prstGeom prst="rect">
            <a:avLst/>
          </a:prstGeom>
          <a:noFill/>
        </p:spPr>
        <p:txBody>
          <a:bodyPr wrap="none" rtlCol="0">
            <a:spAutoFit/>
          </a:bodyPr>
          <a:lstStyle/>
          <a:p>
            <a:r>
              <a:rPr lang="en-US" b="1" dirty="0"/>
              <a:t>PCIe</a:t>
            </a:r>
          </a:p>
        </p:txBody>
      </p:sp>
      <p:sp>
        <p:nvSpPr>
          <p:cNvPr id="8" name="Rectangle 7">
            <a:extLst>
              <a:ext uri="{FF2B5EF4-FFF2-40B4-BE49-F238E27FC236}">
                <a16:creationId xmlns:a16="http://schemas.microsoft.com/office/drawing/2014/main" id="{38ED4480-087C-455F-356E-69A45C60B52D}"/>
              </a:ext>
            </a:extLst>
          </p:cNvPr>
          <p:cNvSpPr/>
          <p:nvPr/>
        </p:nvSpPr>
        <p:spPr>
          <a:xfrm>
            <a:off x="9070057" y="3750004"/>
            <a:ext cx="778181" cy="365125"/>
          </a:xfrm>
          <a:prstGeom prst="rect">
            <a:avLst/>
          </a:prstGeom>
          <a:solidFill>
            <a:srgbClr val="A8D5A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r>
              <a:rPr lang="en-US" b="1" dirty="0">
                <a:solidFill>
                  <a:prstClr val="black"/>
                </a:solidFill>
                <a:latin typeface="Aptos" panose="02110004020202020204"/>
              </a:rPr>
              <a:t>Core</a:t>
            </a:r>
          </a:p>
        </p:txBody>
      </p:sp>
      <p:sp>
        <p:nvSpPr>
          <p:cNvPr id="9" name="Rectangle 8">
            <a:extLst>
              <a:ext uri="{FF2B5EF4-FFF2-40B4-BE49-F238E27FC236}">
                <a16:creationId xmlns:a16="http://schemas.microsoft.com/office/drawing/2014/main" id="{2B1F4BD0-EA37-D64E-0405-34800042F008}"/>
              </a:ext>
            </a:extLst>
          </p:cNvPr>
          <p:cNvSpPr/>
          <p:nvPr/>
        </p:nvSpPr>
        <p:spPr>
          <a:xfrm>
            <a:off x="7415001" y="3750005"/>
            <a:ext cx="778181" cy="365125"/>
          </a:xfrm>
          <a:prstGeom prst="rect">
            <a:avLst/>
          </a:prstGeom>
          <a:solidFill>
            <a:srgbClr val="A8D5A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r>
              <a:rPr lang="en-US" b="1" dirty="0">
                <a:solidFill>
                  <a:prstClr val="black"/>
                </a:solidFill>
                <a:latin typeface="Aptos" panose="02110004020202020204"/>
              </a:rPr>
              <a:t>Core</a:t>
            </a:r>
          </a:p>
        </p:txBody>
      </p:sp>
      <p:sp>
        <p:nvSpPr>
          <p:cNvPr id="10" name="TextBox 9">
            <a:extLst>
              <a:ext uri="{FF2B5EF4-FFF2-40B4-BE49-F238E27FC236}">
                <a16:creationId xmlns:a16="http://schemas.microsoft.com/office/drawing/2014/main" id="{63056EA8-6646-90BA-FD3B-340EF888D130}"/>
              </a:ext>
            </a:extLst>
          </p:cNvPr>
          <p:cNvSpPr txBox="1"/>
          <p:nvPr/>
        </p:nvSpPr>
        <p:spPr>
          <a:xfrm>
            <a:off x="8374978" y="3502665"/>
            <a:ext cx="513282" cy="646331"/>
          </a:xfrm>
          <a:prstGeom prst="rect">
            <a:avLst/>
          </a:prstGeom>
          <a:noFill/>
        </p:spPr>
        <p:txBody>
          <a:bodyPr wrap="none" rtlCol="0">
            <a:spAutoFit/>
          </a:bodyPr>
          <a:lstStyle/>
          <a:p>
            <a:r>
              <a:rPr lang="en-US" sz="3600" b="1" dirty="0">
                <a:solidFill>
                  <a:schemeClr val="accent4">
                    <a:lumMod val="10000"/>
                  </a:schemeClr>
                </a:solidFill>
              </a:rPr>
              <a:t>…</a:t>
            </a:r>
          </a:p>
        </p:txBody>
      </p:sp>
      <p:sp>
        <p:nvSpPr>
          <p:cNvPr id="11" name="TextBox 10">
            <a:extLst>
              <a:ext uri="{FF2B5EF4-FFF2-40B4-BE49-F238E27FC236}">
                <a16:creationId xmlns:a16="http://schemas.microsoft.com/office/drawing/2014/main" id="{3520B102-B242-FD7B-0E2E-CFDD9190A88E}"/>
              </a:ext>
            </a:extLst>
          </p:cNvPr>
          <p:cNvSpPr txBox="1"/>
          <p:nvPr/>
        </p:nvSpPr>
        <p:spPr>
          <a:xfrm>
            <a:off x="3006742" y="4904515"/>
            <a:ext cx="2346793" cy="715089"/>
          </a:xfrm>
          <a:prstGeom prst="wedgeRoundRectCallout">
            <a:avLst>
              <a:gd name="adj1" fmla="val -10293"/>
              <a:gd name="adj2" fmla="val -89838"/>
              <a:gd name="adj3" fmla="val 16667"/>
            </a:avLst>
          </a:prstGeom>
          <a:solidFill>
            <a:schemeClr val="accent4"/>
          </a:solidFill>
          <a:ln>
            <a:solidFill>
              <a:schemeClr val="accent4">
                <a:lumMod val="10000"/>
              </a:schemeClr>
            </a:solidFill>
          </a:ln>
        </p:spPr>
        <p:txBody>
          <a:bodyPr wrap="none" rtlCol="0">
            <a:spAutoFit/>
          </a:bodyPr>
          <a:lstStyle/>
          <a:p>
            <a:pPr algn="ctr"/>
            <a:r>
              <a:rPr lang="en-US" b="1" dirty="0"/>
              <a:t>Kept in CPU memory, </a:t>
            </a:r>
          </a:p>
          <a:p>
            <a:pPr algn="ctr"/>
            <a:r>
              <a:rPr lang="en-US" b="1" dirty="0"/>
              <a:t>transferred as needed</a:t>
            </a:r>
          </a:p>
        </p:txBody>
      </p:sp>
      <p:sp>
        <p:nvSpPr>
          <p:cNvPr id="16" name="Rectangle: Rounded Corners 7">
            <a:extLst>
              <a:ext uri="{FF2B5EF4-FFF2-40B4-BE49-F238E27FC236}">
                <a16:creationId xmlns:a16="http://schemas.microsoft.com/office/drawing/2014/main" id="{5408ACE0-51B9-F14E-F304-17E744E6B6FF}"/>
              </a:ext>
            </a:extLst>
          </p:cNvPr>
          <p:cNvSpPr/>
          <p:nvPr/>
        </p:nvSpPr>
        <p:spPr>
          <a:xfrm>
            <a:off x="8301646" y="4342887"/>
            <a:ext cx="1309760" cy="368024"/>
          </a:xfrm>
          <a:prstGeom prst="roundRect">
            <a:avLst/>
          </a:prstGeom>
          <a:solidFill>
            <a:srgbClr val="E9713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Aptos" panose="02110004020202020204"/>
                <a:ea typeface="+mn-ea"/>
                <a:cs typeface="+mn-cs"/>
              </a:rPr>
              <a:t>Model</a:t>
            </a:r>
          </a:p>
        </p:txBody>
      </p:sp>
      <p:sp>
        <p:nvSpPr>
          <p:cNvPr id="15" name="Oval 14">
            <a:extLst>
              <a:ext uri="{FF2B5EF4-FFF2-40B4-BE49-F238E27FC236}">
                <a16:creationId xmlns:a16="http://schemas.microsoft.com/office/drawing/2014/main" id="{CE0141A6-B7FD-F5CD-AF72-31B1C865AC3B}"/>
              </a:ext>
            </a:extLst>
          </p:cNvPr>
          <p:cNvSpPr/>
          <p:nvPr/>
        </p:nvSpPr>
        <p:spPr>
          <a:xfrm>
            <a:off x="4612521" y="4246686"/>
            <a:ext cx="331673" cy="298501"/>
          </a:xfrm>
          <a:prstGeom prst="ellipse">
            <a:avLst/>
          </a:prstGeom>
          <a:solidFill>
            <a:srgbClr val="194D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Rounded Corners 7">
            <a:extLst>
              <a:ext uri="{FF2B5EF4-FFF2-40B4-BE49-F238E27FC236}">
                <a16:creationId xmlns:a16="http://schemas.microsoft.com/office/drawing/2014/main" id="{218908CD-CE6F-7194-3C9C-EE5D1D664B87}"/>
              </a:ext>
            </a:extLst>
          </p:cNvPr>
          <p:cNvSpPr/>
          <p:nvPr/>
        </p:nvSpPr>
        <p:spPr>
          <a:xfrm>
            <a:off x="7656012" y="4342888"/>
            <a:ext cx="645634" cy="365124"/>
          </a:xfrm>
          <a:prstGeom prst="roundRect">
            <a:avLst/>
          </a:prstGeom>
          <a:solidFill>
            <a:srgbClr val="194D6A"/>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ts val="1600"/>
              </a:lnSpc>
              <a:spcBef>
                <a:spcPts val="20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ptos" panose="02110004020202020204"/>
                <a:ea typeface="+mn-ea"/>
                <a:cs typeface="+mn-cs"/>
              </a:rPr>
              <a:t>Data $</a:t>
            </a:r>
          </a:p>
        </p:txBody>
      </p:sp>
      <p:sp>
        <p:nvSpPr>
          <p:cNvPr id="19" name="Rectangle: Rounded Corners 7">
            <a:extLst>
              <a:ext uri="{FF2B5EF4-FFF2-40B4-BE49-F238E27FC236}">
                <a16:creationId xmlns:a16="http://schemas.microsoft.com/office/drawing/2014/main" id="{5DDFB593-C6CA-B01B-39A2-084CF9FD5891}"/>
              </a:ext>
            </a:extLst>
          </p:cNvPr>
          <p:cNvSpPr/>
          <p:nvPr/>
        </p:nvSpPr>
        <p:spPr>
          <a:xfrm>
            <a:off x="2681243" y="3962272"/>
            <a:ext cx="2322576" cy="603504"/>
          </a:xfrm>
          <a:prstGeom prst="roundRect">
            <a:avLst/>
          </a:prstGeom>
          <a:solidFill>
            <a:srgbClr val="194D6A"/>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rPr>
              <a:t>Data</a:t>
            </a:r>
          </a:p>
        </p:txBody>
      </p:sp>
    </p:spTree>
    <p:extLst>
      <p:ext uri="{BB962C8B-B14F-4D97-AF65-F5344CB8AC3E}">
        <p14:creationId xmlns:p14="http://schemas.microsoft.com/office/powerpoint/2010/main" val="236800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0"/>
                                  </p:stCondLst>
                                  <p:childTnLst>
                                    <p:animMotion origin="layout" path="M 0.39336 0.03588 L -4.79167E-6 1.48148E-6 " pathEditMode="relative" rAng="0" ptsTypes="AA">
                                      <p:cBhvr>
                                        <p:cTn id="6" dur="1000" fill="hold"/>
                                        <p:tgtEl>
                                          <p:spTgt spid="19"/>
                                        </p:tgtEl>
                                        <p:attrNameLst>
                                          <p:attrName>ppt_x</p:attrName>
                                          <p:attrName>ppt_y</p:attrName>
                                        </p:attrNameLst>
                                      </p:cBhvr>
                                      <p:rCtr x="-19674" y="-1806"/>
                                    </p:animMotion>
                                  </p:childTnLst>
                                </p:cTn>
                              </p:par>
                            </p:childTnLst>
                          </p:cTn>
                        </p:par>
                        <p:par>
                          <p:cTn id="7" fill="hold">
                            <p:stCondLst>
                              <p:cond delay="1000"/>
                            </p:stCondLst>
                            <p:childTnLst>
                              <p:par>
                                <p:cTn id="8" presetID="10" presetClass="entr" presetSubtype="0" fill="hold" grpId="0" nodeType="after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1" nodeType="click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par>
                          <p:cTn id="18" fill="hold">
                            <p:stCondLst>
                              <p:cond delay="0"/>
                            </p:stCondLst>
                            <p:childTnLst>
                              <p:par>
                                <p:cTn id="19" presetID="42" presetClass="path" presetSubtype="0" accel="50000" decel="50000" fill="hold" grpId="0" nodeType="afterEffect">
                                  <p:stCondLst>
                                    <p:cond delay="0"/>
                                  </p:stCondLst>
                                  <p:childTnLst>
                                    <p:animMotion origin="layout" path="M 2.91667E-6 -2.22222E-6 L 0.26263 0.02222 " pathEditMode="relative" rAng="0" ptsTypes="AA">
                                      <p:cBhvr>
                                        <p:cTn id="20" dur="2000" fill="hold"/>
                                        <p:tgtEl>
                                          <p:spTgt spid="15"/>
                                        </p:tgtEl>
                                        <p:attrNameLst>
                                          <p:attrName>ppt_x</p:attrName>
                                          <p:attrName>ppt_y</p:attrName>
                                        </p:attrNameLst>
                                      </p:cBhvr>
                                      <p:rCtr x="13125" y="11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5" grpId="0" animBg="1"/>
      <p:bldP spid="15" grpId="1" animBg="1"/>
      <p:bldP spid="17" grpId="0" animBg="1"/>
      <p:bldP spid="1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hart Placeholder 4">
            <a:extLst>
              <a:ext uri="{FF2B5EF4-FFF2-40B4-BE49-F238E27FC236}">
                <a16:creationId xmlns:a16="http://schemas.microsoft.com/office/drawing/2014/main" id="{29B1245E-00C6-C015-0FBE-D53AA267AA47}"/>
              </a:ext>
            </a:extLst>
          </p:cNvPr>
          <p:cNvPicPr>
            <a:picLocks noGrp="1" noChangeAspect="1"/>
          </p:cNvPicPr>
          <p:nvPr>
            <p:ph type="chart" sz="quarter" idx="12"/>
          </p:nvPr>
        </p:nvPicPr>
        <p:blipFill>
          <a:blip r:embed="rId2"/>
          <a:stretch>
            <a:fillRect/>
          </a:stretch>
        </p:blipFill>
        <p:spPr>
          <a:xfrm>
            <a:off x="2291829" y="1943100"/>
            <a:ext cx="7608342" cy="3948113"/>
          </a:xfrm>
          <a:prstGeom prst="rect">
            <a:avLst/>
          </a:prstGeom>
        </p:spPr>
      </p:pic>
      <p:sp>
        <p:nvSpPr>
          <p:cNvPr id="3" name="Title 2">
            <a:extLst>
              <a:ext uri="{FF2B5EF4-FFF2-40B4-BE49-F238E27FC236}">
                <a16:creationId xmlns:a16="http://schemas.microsoft.com/office/drawing/2014/main" id="{449DD412-481D-A0BB-32EF-0324163B1F7C}"/>
              </a:ext>
            </a:extLst>
          </p:cNvPr>
          <p:cNvSpPr>
            <a:spLocks noGrp="1"/>
          </p:cNvSpPr>
          <p:nvPr>
            <p:ph type="title"/>
          </p:nvPr>
        </p:nvSpPr>
        <p:spPr/>
        <p:txBody>
          <a:bodyPr/>
          <a:lstStyle/>
          <a:p>
            <a:r>
              <a:rPr lang="en-US" dirty="0"/>
              <a:t>Subset sampling for preprocessing</a:t>
            </a:r>
          </a:p>
        </p:txBody>
      </p:sp>
      <p:sp>
        <p:nvSpPr>
          <p:cNvPr id="4" name="Slide Number Placeholder 3">
            <a:extLst>
              <a:ext uri="{FF2B5EF4-FFF2-40B4-BE49-F238E27FC236}">
                <a16:creationId xmlns:a16="http://schemas.microsoft.com/office/drawing/2014/main" id="{923E8649-76E5-E5A6-E6A0-D82E3C01DCA4}"/>
              </a:ext>
            </a:extLst>
          </p:cNvPr>
          <p:cNvSpPr>
            <a:spLocks noGrp="1"/>
          </p:cNvSpPr>
          <p:nvPr>
            <p:ph type="sldNum" sz="quarter" idx="14"/>
          </p:nvPr>
        </p:nvSpPr>
        <p:spPr/>
        <p:txBody>
          <a:bodyPr/>
          <a:lstStyle/>
          <a:p>
            <a:fld id="{04AED599-1D0F-3E40-81CA-01C30F87847C}" type="slidenum">
              <a:rPr lang="en-US" smtClean="0"/>
              <a:pPr/>
              <a:t>30</a:t>
            </a:fld>
            <a:endParaRPr lang="en-US"/>
          </a:p>
        </p:txBody>
      </p:sp>
    </p:spTree>
    <p:extLst>
      <p:ext uri="{BB962C8B-B14F-4D97-AF65-F5344CB8AC3E}">
        <p14:creationId xmlns:p14="http://schemas.microsoft.com/office/powerpoint/2010/main" val="4151037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hart Placeholder 8">
            <a:extLst>
              <a:ext uri="{FF2B5EF4-FFF2-40B4-BE49-F238E27FC236}">
                <a16:creationId xmlns:a16="http://schemas.microsoft.com/office/drawing/2014/main" id="{F61AE220-42F8-0853-FEFC-CF64939D8F20}"/>
              </a:ext>
            </a:extLst>
          </p:cNvPr>
          <p:cNvPicPr>
            <a:picLocks noGrp="1" noChangeAspect="1"/>
          </p:cNvPicPr>
          <p:nvPr>
            <p:ph type="chart" sz="quarter" idx="12"/>
          </p:nvPr>
        </p:nvPicPr>
        <p:blipFill>
          <a:blip r:embed="rId2"/>
          <a:srcRect l="581" t="1183" b="1818"/>
          <a:stretch>
            <a:fillRect/>
          </a:stretch>
        </p:blipFill>
        <p:spPr>
          <a:xfrm>
            <a:off x="1806765" y="2533879"/>
            <a:ext cx="8628891" cy="3437263"/>
          </a:xfrm>
          <a:prstGeom prst="rect">
            <a:avLst/>
          </a:prstGeom>
        </p:spPr>
      </p:pic>
      <p:sp>
        <p:nvSpPr>
          <p:cNvPr id="7" name="Title 6">
            <a:extLst>
              <a:ext uri="{FF2B5EF4-FFF2-40B4-BE49-F238E27FC236}">
                <a16:creationId xmlns:a16="http://schemas.microsoft.com/office/drawing/2014/main" id="{66550DC4-A4DF-9AAD-7C70-1660E59621F2}"/>
              </a:ext>
            </a:extLst>
          </p:cNvPr>
          <p:cNvSpPr>
            <a:spLocks noGrp="1"/>
          </p:cNvSpPr>
          <p:nvPr>
            <p:ph type="title"/>
          </p:nvPr>
        </p:nvSpPr>
        <p:spPr/>
        <p:txBody>
          <a:bodyPr/>
          <a:lstStyle/>
          <a:p>
            <a:r>
              <a:rPr lang="en-US" dirty="0"/>
              <a:t>Throughput of various PCIe transfer methods</a:t>
            </a:r>
          </a:p>
        </p:txBody>
      </p:sp>
      <p:sp>
        <p:nvSpPr>
          <p:cNvPr id="4" name="Slide Number Placeholder 3">
            <a:extLst>
              <a:ext uri="{FF2B5EF4-FFF2-40B4-BE49-F238E27FC236}">
                <a16:creationId xmlns:a16="http://schemas.microsoft.com/office/drawing/2014/main" id="{71FE6C89-4F98-F071-6DE1-CAA5C8568838}"/>
              </a:ext>
            </a:extLst>
          </p:cNvPr>
          <p:cNvSpPr>
            <a:spLocks noGrp="1"/>
          </p:cNvSpPr>
          <p:nvPr>
            <p:ph type="sldNum" sz="quarter" idx="14"/>
          </p:nvPr>
        </p:nvSpPr>
        <p:spPr/>
        <p:txBody>
          <a:bodyPr/>
          <a:lstStyle/>
          <a:p>
            <a:fld id="{04AED599-1D0F-3E40-81CA-01C30F87847C}" type="slidenum">
              <a:rPr lang="en-US" smtClean="0"/>
              <a:pPr/>
              <a:t>31</a:t>
            </a:fld>
            <a:endParaRPr lang="en-US"/>
          </a:p>
        </p:txBody>
      </p:sp>
    </p:spTree>
    <p:extLst>
      <p:ext uri="{BB962C8B-B14F-4D97-AF65-F5344CB8AC3E}">
        <p14:creationId xmlns:p14="http://schemas.microsoft.com/office/powerpoint/2010/main" val="2576754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36199-4400-F077-441E-CED6B8AE729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D961200-8EBB-5CAC-B122-FB4453C39042}"/>
              </a:ext>
            </a:extLst>
          </p:cNvPr>
          <p:cNvSpPr>
            <a:spLocks noGrp="1"/>
          </p:cNvSpPr>
          <p:nvPr>
            <p:ph type="title"/>
          </p:nvPr>
        </p:nvSpPr>
        <p:spPr>
          <a:xfrm>
            <a:off x="593273" y="136525"/>
            <a:ext cx="10912883" cy="1325033"/>
          </a:xfrm>
        </p:spPr>
        <p:txBody>
          <a:bodyPr/>
          <a:lstStyle/>
          <a:p>
            <a:r>
              <a:rPr lang="en-US" dirty="0"/>
              <a:t>Observation: Bit positions have different entropies</a:t>
            </a:r>
          </a:p>
        </p:txBody>
      </p:sp>
      <p:sp>
        <p:nvSpPr>
          <p:cNvPr id="4" name="Slide Number Placeholder 3">
            <a:extLst>
              <a:ext uri="{FF2B5EF4-FFF2-40B4-BE49-F238E27FC236}">
                <a16:creationId xmlns:a16="http://schemas.microsoft.com/office/drawing/2014/main" id="{30018031-479E-437D-B000-572BDD71272A}"/>
              </a:ext>
            </a:extLst>
          </p:cNvPr>
          <p:cNvSpPr>
            <a:spLocks noGrp="1"/>
          </p:cNvSpPr>
          <p:nvPr>
            <p:ph type="sldNum" sz="quarter" idx="13"/>
          </p:nvPr>
        </p:nvSpPr>
        <p:spPr>
          <a:xfrm>
            <a:off x="593273" y="6356349"/>
            <a:ext cx="2743200" cy="365125"/>
          </a:xfrm>
        </p:spPr>
        <p:txBody>
          <a:bodyPr/>
          <a:lstStyle/>
          <a:p>
            <a:fld id="{04AED599-1D0F-3E40-81CA-01C30F87847C}" type="slidenum">
              <a:rPr lang="en-US" smtClean="0"/>
              <a:pPr/>
              <a:t>32</a:t>
            </a:fld>
            <a:endParaRPr lang="en-US"/>
          </a:p>
        </p:txBody>
      </p:sp>
      <p:sp>
        <p:nvSpPr>
          <p:cNvPr id="15" name="TextBox 14">
            <a:extLst>
              <a:ext uri="{FF2B5EF4-FFF2-40B4-BE49-F238E27FC236}">
                <a16:creationId xmlns:a16="http://schemas.microsoft.com/office/drawing/2014/main" id="{9880ACAE-5534-B4C6-446D-8ED334C2AE89}"/>
              </a:ext>
            </a:extLst>
          </p:cNvPr>
          <p:cNvSpPr txBox="1"/>
          <p:nvPr/>
        </p:nvSpPr>
        <p:spPr>
          <a:xfrm>
            <a:off x="4673482" y="2219299"/>
            <a:ext cx="2793586" cy="369332"/>
          </a:xfrm>
          <a:prstGeom prst="rect">
            <a:avLst/>
          </a:prstGeom>
          <a:noFill/>
        </p:spPr>
        <p:txBody>
          <a:bodyPr wrap="none" rtlCol="0">
            <a:spAutoFit/>
          </a:bodyPr>
          <a:lstStyle/>
          <a:p>
            <a:pPr algn="ctr"/>
            <a:r>
              <a:rPr lang="en-US" u="sng" dirty="0"/>
              <a:t>Signed Int16 representation</a:t>
            </a:r>
          </a:p>
        </p:txBody>
      </p:sp>
      <p:sp>
        <p:nvSpPr>
          <p:cNvPr id="16" name="TextBox 15">
            <a:extLst>
              <a:ext uri="{FF2B5EF4-FFF2-40B4-BE49-F238E27FC236}">
                <a16:creationId xmlns:a16="http://schemas.microsoft.com/office/drawing/2014/main" id="{02384D79-4F47-C1C9-BB03-32FCFDFC4015}"/>
              </a:ext>
            </a:extLst>
          </p:cNvPr>
          <p:cNvSpPr txBox="1"/>
          <p:nvPr/>
        </p:nvSpPr>
        <p:spPr>
          <a:xfrm>
            <a:off x="2507698" y="3522134"/>
            <a:ext cx="574195" cy="369332"/>
          </a:xfrm>
          <a:prstGeom prst="rect">
            <a:avLst/>
          </a:prstGeom>
          <a:noFill/>
        </p:spPr>
        <p:txBody>
          <a:bodyPr wrap="none" rtlCol="0">
            <a:spAutoFit/>
          </a:bodyPr>
          <a:lstStyle/>
          <a:p>
            <a:pPr algn="ctr"/>
            <a:r>
              <a:rPr lang="en-US" dirty="0"/>
              <a:t>Sign</a:t>
            </a:r>
          </a:p>
        </p:txBody>
      </p:sp>
      <p:sp>
        <p:nvSpPr>
          <p:cNvPr id="18" name="TextBox 17">
            <a:extLst>
              <a:ext uri="{FF2B5EF4-FFF2-40B4-BE49-F238E27FC236}">
                <a16:creationId xmlns:a16="http://schemas.microsoft.com/office/drawing/2014/main" id="{3DAC03B2-AE3D-06D3-9AD5-EACF77485DCE}"/>
              </a:ext>
            </a:extLst>
          </p:cNvPr>
          <p:cNvSpPr txBox="1"/>
          <p:nvPr/>
        </p:nvSpPr>
        <p:spPr>
          <a:xfrm>
            <a:off x="9140563" y="3522134"/>
            <a:ext cx="513282" cy="369332"/>
          </a:xfrm>
          <a:prstGeom prst="rect">
            <a:avLst/>
          </a:prstGeom>
          <a:noFill/>
        </p:spPr>
        <p:txBody>
          <a:bodyPr wrap="none" rtlCol="0">
            <a:spAutoFit/>
          </a:bodyPr>
          <a:lstStyle/>
          <a:p>
            <a:pPr algn="ctr"/>
            <a:r>
              <a:rPr lang="en-US" dirty="0"/>
              <a:t>LSB</a:t>
            </a:r>
          </a:p>
        </p:txBody>
      </p:sp>
      <p:sp>
        <p:nvSpPr>
          <p:cNvPr id="5" name="Rectangle 4">
            <a:extLst>
              <a:ext uri="{FF2B5EF4-FFF2-40B4-BE49-F238E27FC236}">
                <a16:creationId xmlns:a16="http://schemas.microsoft.com/office/drawing/2014/main" id="{C8084F52-1373-5551-EA72-146AD4929DD4}"/>
              </a:ext>
            </a:extLst>
          </p:cNvPr>
          <p:cNvSpPr/>
          <p:nvPr/>
        </p:nvSpPr>
        <p:spPr>
          <a:xfrm>
            <a:off x="6095202"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C000"/>
                </a:solidFill>
              </a:rPr>
              <a:t>0</a:t>
            </a:r>
          </a:p>
        </p:txBody>
      </p:sp>
      <p:sp>
        <p:nvSpPr>
          <p:cNvPr id="6" name="Rectangle 5">
            <a:extLst>
              <a:ext uri="{FF2B5EF4-FFF2-40B4-BE49-F238E27FC236}">
                <a16:creationId xmlns:a16="http://schemas.microsoft.com/office/drawing/2014/main" id="{5A07D84B-9F48-2D70-879E-EBFB9B481A26}"/>
              </a:ext>
            </a:extLst>
          </p:cNvPr>
          <p:cNvSpPr/>
          <p:nvPr/>
        </p:nvSpPr>
        <p:spPr>
          <a:xfrm>
            <a:off x="6535469"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C000"/>
                </a:solidFill>
              </a:rPr>
              <a:t>0</a:t>
            </a:r>
          </a:p>
        </p:txBody>
      </p:sp>
      <p:sp>
        <p:nvSpPr>
          <p:cNvPr id="7" name="Rectangle 6">
            <a:extLst>
              <a:ext uri="{FF2B5EF4-FFF2-40B4-BE49-F238E27FC236}">
                <a16:creationId xmlns:a16="http://schemas.microsoft.com/office/drawing/2014/main" id="{D83B01FF-CE19-CD12-753E-C841FFACE2E2}"/>
              </a:ext>
            </a:extLst>
          </p:cNvPr>
          <p:cNvSpPr/>
          <p:nvPr/>
        </p:nvSpPr>
        <p:spPr>
          <a:xfrm>
            <a:off x="6975736"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E97132"/>
                </a:solidFill>
              </a:rPr>
              <a:t>0</a:t>
            </a:r>
          </a:p>
        </p:txBody>
      </p:sp>
      <p:sp>
        <p:nvSpPr>
          <p:cNvPr id="8" name="Rectangle 7">
            <a:extLst>
              <a:ext uri="{FF2B5EF4-FFF2-40B4-BE49-F238E27FC236}">
                <a16:creationId xmlns:a16="http://schemas.microsoft.com/office/drawing/2014/main" id="{E094945A-834D-EB33-1B27-FCA8FED1E2B3}"/>
              </a:ext>
            </a:extLst>
          </p:cNvPr>
          <p:cNvSpPr/>
          <p:nvPr/>
        </p:nvSpPr>
        <p:spPr>
          <a:xfrm>
            <a:off x="7416003"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E97132"/>
                </a:solidFill>
              </a:rPr>
              <a:t>1</a:t>
            </a:r>
          </a:p>
        </p:txBody>
      </p:sp>
      <p:sp>
        <p:nvSpPr>
          <p:cNvPr id="10" name="Rectangle 9">
            <a:extLst>
              <a:ext uri="{FF2B5EF4-FFF2-40B4-BE49-F238E27FC236}">
                <a16:creationId xmlns:a16="http://schemas.microsoft.com/office/drawing/2014/main" id="{00CB82FD-F9F9-7B70-59D9-937B7B606413}"/>
              </a:ext>
            </a:extLst>
          </p:cNvPr>
          <p:cNvSpPr/>
          <p:nvPr/>
        </p:nvSpPr>
        <p:spPr>
          <a:xfrm>
            <a:off x="7856270"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E97132"/>
                </a:solidFill>
              </a:rPr>
              <a:t>1</a:t>
            </a:r>
          </a:p>
        </p:txBody>
      </p:sp>
      <p:sp>
        <p:nvSpPr>
          <p:cNvPr id="11" name="Rectangle 10">
            <a:extLst>
              <a:ext uri="{FF2B5EF4-FFF2-40B4-BE49-F238E27FC236}">
                <a16:creationId xmlns:a16="http://schemas.microsoft.com/office/drawing/2014/main" id="{DA333858-8955-66BD-8EF5-8C693DD58F0F}"/>
              </a:ext>
            </a:extLst>
          </p:cNvPr>
          <p:cNvSpPr/>
          <p:nvPr/>
        </p:nvSpPr>
        <p:spPr>
          <a:xfrm>
            <a:off x="8296537"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0</a:t>
            </a:r>
          </a:p>
        </p:txBody>
      </p:sp>
      <p:sp>
        <p:nvSpPr>
          <p:cNvPr id="12" name="Rectangle 11">
            <a:extLst>
              <a:ext uri="{FF2B5EF4-FFF2-40B4-BE49-F238E27FC236}">
                <a16:creationId xmlns:a16="http://schemas.microsoft.com/office/drawing/2014/main" id="{74C18A6D-1817-F2E4-F81A-3075C1B1C66E}"/>
              </a:ext>
            </a:extLst>
          </p:cNvPr>
          <p:cNvSpPr/>
          <p:nvPr/>
        </p:nvSpPr>
        <p:spPr>
          <a:xfrm>
            <a:off x="8736804"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1</a:t>
            </a:r>
          </a:p>
        </p:txBody>
      </p:sp>
      <p:sp>
        <p:nvSpPr>
          <p:cNvPr id="13" name="Rectangle 12">
            <a:extLst>
              <a:ext uri="{FF2B5EF4-FFF2-40B4-BE49-F238E27FC236}">
                <a16:creationId xmlns:a16="http://schemas.microsoft.com/office/drawing/2014/main" id="{D2A08DD5-4990-D1CD-1450-57F4FEDA85ED}"/>
              </a:ext>
            </a:extLst>
          </p:cNvPr>
          <p:cNvSpPr/>
          <p:nvPr/>
        </p:nvSpPr>
        <p:spPr>
          <a:xfrm>
            <a:off x="9177071"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1</a:t>
            </a:r>
          </a:p>
        </p:txBody>
      </p:sp>
      <p:sp>
        <p:nvSpPr>
          <p:cNvPr id="20" name="Rectangle 19">
            <a:extLst>
              <a:ext uri="{FF2B5EF4-FFF2-40B4-BE49-F238E27FC236}">
                <a16:creationId xmlns:a16="http://schemas.microsoft.com/office/drawing/2014/main" id="{306F7FF9-30FD-8940-1BC9-23D2C79AFBB0}"/>
              </a:ext>
            </a:extLst>
          </p:cNvPr>
          <p:cNvSpPr/>
          <p:nvPr/>
        </p:nvSpPr>
        <p:spPr>
          <a:xfrm>
            <a:off x="4774401"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92D050"/>
                </a:solidFill>
              </a:rPr>
              <a:t>0</a:t>
            </a:r>
          </a:p>
        </p:txBody>
      </p:sp>
      <p:sp>
        <p:nvSpPr>
          <p:cNvPr id="21" name="Rectangle 20">
            <a:extLst>
              <a:ext uri="{FF2B5EF4-FFF2-40B4-BE49-F238E27FC236}">
                <a16:creationId xmlns:a16="http://schemas.microsoft.com/office/drawing/2014/main" id="{9D4E2541-557E-26D3-6B5E-9A7019EEEEDF}"/>
              </a:ext>
            </a:extLst>
          </p:cNvPr>
          <p:cNvSpPr/>
          <p:nvPr/>
        </p:nvSpPr>
        <p:spPr>
          <a:xfrm>
            <a:off x="5214668"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92D050"/>
                </a:solidFill>
              </a:rPr>
              <a:t>0</a:t>
            </a:r>
          </a:p>
        </p:txBody>
      </p:sp>
      <p:sp>
        <p:nvSpPr>
          <p:cNvPr id="22" name="Rectangle 21">
            <a:extLst>
              <a:ext uri="{FF2B5EF4-FFF2-40B4-BE49-F238E27FC236}">
                <a16:creationId xmlns:a16="http://schemas.microsoft.com/office/drawing/2014/main" id="{839DE83D-75A3-13A7-3869-5AF00FC0FC93}"/>
              </a:ext>
            </a:extLst>
          </p:cNvPr>
          <p:cNvSpPr/>
          <p:nvPr/>
        </p:nvSpPr>
        <p:spPr>
          <a:xfrm>
            <a:off x="5654935"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C000"/>
                </a:solidFill>
              </a:rPr>
              <a:t>0</a:t>
            </a:r>
          </a:p>
        </p:txBody>
      </p:sp>
      <p:sp>
        <p:nvSpPr>
          <p:cNvPr id="23" name="Rectangle 22">
            <a:extLst>
              <a:ext uri="{FF2B5EF4-FFF2-40B4-BE49-F238E27FC236}">
                <a16:creationId xmlns:a16="http://schemas.microsoft.com/office/drawing/2014/main" id="{DF48F5AF-C6B0-D688-23A0-B22D154797D8}"/>
              </a:ext>
            </a:extLst>
          </p:cNvPr>
          <p:cNvSpPr/>
          <p:nvPr/>
        </p:nvSpPr>
        <p:spPr>
          <a:xfrm>
            <a:off x="3456793"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EA72E"/>
                </a:solidFill>
              </a:rPr>
              <a:t>0</a:t>
            </a:r>
          </a:p>
        </p:txBody>
      </p:sp>
      <p:sp>
        <p:nvSpPr>
          <p:cNvPr id="24" name="Rectangle 23">
            <a:extLst>
              <a:ext uri="{FF2B5EF4-FFF2-40B4-BE49-F238E27FC236}">
                <a16:creationId xmlns:a16="http://schemas.microsoft.com/office/drawing/2014/main" id="{317CF28F-21CA-0402-B3BA-C0321A5CDBB7}"/>
              </a:ext>
            </a:extLst>
          </p:cNvPr>
          <p:cNvSpPr/>
          <p:nvPr/>
        </p:nvSpPr>
        <p:spPr>
          <a:xfrm>
            <a:off x="3897060"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EA72E"/>
                </a:solidFill>
              </a:rPr>
              <a:t>0</a:t>
            </a:r>
          </a:p>
        </p:txBody>
      </p:sp>
      <p:sp>
        <p:nvSpPr>
          <p:cNvPr id="25" name="Rectangle 24">
            <a:extLst>
              <a:ext uri="{FF2B5EF4-FFF2-40B4-BE49-F238E27FC236}">
                <a16:creationId xmlns:a16="http://schemas.microsoft.com/office/drawing/2014/main" id="{45C6EC3E-2849-AC1D-EB05-2948E8BD5F9E}"/>
              </a:ext>
            </a:extLst>
          </p:cNvPr>
          <p:cNvSpPr/>
          <p:nvPr/>
        </p:nvSpPr>
        <p:spPr>
          <a:xfrm>
            <a:off x="4337327"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92D050"/>
                </a:solidFill>
              </a:rPr>
              <a:t>0</a:t>
            </a:r>
          </a:p>
        </p:txBody>
      </p:sp>
      <p:sp>
        <p:nvSpPr>
          <p:cNvPr id="26" name="Rectangle 25">
            <a:extLst>
              <a:ext uri="{FF2B5EF4-FFF2-40B4-BE49-F238E27FC236}">
                <a16:creationId xmlns:a16="http://schemas.microsoft.com/office/drawing/2014/main" id="{659C8503-63A9-F03C-B0B6-98979D332A24}"/>
              </a:ext>
            </a:extLst>
          </p:cNvPr>
          <p:cNvSpPr/>
          <p:nvPr/>
        </p:nvSpPr>
        <p:spPr>
          <a:xfrm>
            <a:off x="2574663"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EA72E"/>
                </a:solidFill>
              </a:rPr>
              <a:t>0</a:t>
            </a:r>
          </a:p>
        </p:txBody>
      </p:sp>
      <p:sp>
        <p:nvSpPr>
          <p:cNvPr id="27" name="Rectangle 26">
            <a:extLst>
              <a:ext uri="{FF2B5EF4-FFF2-40B4-BE49-F238E27FC236}">
                <a16:creationId xmlns:a16="http://schemas.microsoft.com/office/drawing/2014/main" id="{D5087710-9F18-98B9-5757-DEBEDF0E1FF1}"/>
              </a:ext>
            </a:extLst>
          </p:cNvPr>
          <p:cNvSpPr/>
          <p:nvPr/>
        </p:nvSpPr>
        <p:spPr>
          <a:xfrm>
            <a:off x="3014930" y="2988734"/>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EA72E"/>
                </a:solidFill>
              </a:rPr>
              <a:t>0</a:t>
            </a:r>
          </a:p>
        </p:txBody>
      </p:sp>
      <p:cxnSp>
        <p:nvCxnSpPr>
          <p:cNvPr id="30" name="Straight Arrow Connector 29">
            <a:extLst>
              <a:ext uri="{FF2B5EF4-FFF2-40B4-BE49-F238E27FC236}">
                <a16:creationId xmlns:a16="http://schemas.microsoft.com/office/drawing/2014/main" id="{77D27B39-9B41-C59C-021C-6AE0FF98000A}"/>
              </a:ext>
            </a:extLst>
          </p:cNvPr>
          <p:cNvCxnSpPr>
            <a:cxnSpLocks/>
          </p:cNvCxnSpPr>
          <p:nvPr/>
        </p:nvCxnSpPr>
        <p:spPr>
          <a:xfrm flipH="1">
            <a:off x="2794796" y="2810933"/>
            <a:ext cx="6602408" cy="0"/>
          </a:xfrm>
          <a:prstGeom prst="straightConnector1">
            <a:avLst/>
          </a:prstGeom>
          <a:ln>
            <a:headEnd type="triangle" w="lg" len="lg"/>
            <a:tailEnd type="triangle" w="lg" len="lg"/>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2214B458-0588-4509-0BE9-7DB0113A53A6}"/>
              </a:ext>
            </a:extLst>
          </p:cNvPr>
          <p:cNvSpPr txBox="1"/>
          <p:nvPr/>
        </p:nvSpPr>
        <p:spPr>
          <a:xfrm>
            <a:off x="9524972" y="2397647"/>
            <a:ext cx="919867" cy="646331"/>
          </a:xfrm>
          <a:prstGeom prst="rect">
            <a:avLst/>
          </a:prstGeom>
          <a:noFill/>
        </p:spPr>
        <p:txBody>
          <a:bodyPr wrap="none" rtlCol="0">
            <a:spAutoFit/>
          </a:bodyPr>
          <a:lstStyle/>
          <a:p>
            <a:pPr algn="ctr"/>
            <a:r>
              <a:rPr lang="en-US" dirty="0"/>
              <a:t>High</a:t>
            </a:r>
          </a:p>
          <a:p>
            <a:pPr algn="ctr"/>
            <a:r>
              <a:rPr lang="en-US" dirty="0"/>
              <a:t>entropy</a:t>
            </a:r>
          </a:p>
        </p:txBody>
      </p:sp>
      <p:sp>
        <p:nvSpPr>
          <p:cNvPr id="33" name="TextBox 32">
            <a:extLst>
              <a:ext uri="{FF2B5EF4-FFF2-40B4-BE49-F238E27FC236}">
                <a16:creationId xmlns:a16="http://schemas.microsoft.com/office/drawing/2014/main" id="{AD8C3E68-FBF4-BB1F-39CE-FC535628DB69}"/>
              </a:ext>
            </a:extLst>
          </p:cNvPr>
          <p:cNvSpPr txBox="1"/>
          <p:nvPr/>
        </p:nvSpPr>
        <p:spPr>
          <a:xfrm>
            <a:off x="1766828" y="2391034"/>
            <a:ext cx="919867" cy="646331"/>
          </a:xfrm>
          <a:prstGeom prst="rect">
            <a:avLst/>
          </a:prstGeom>
          <a:noFill/>
        </p:spPr>
        <p:txBody>
          <a:bodyPr wrap="none" rtlCol="0">
            <a:spAutoFit/>
          </a:bodyPr>
          <a:lstStyle/>
          <a:p>
            <a:pPr algn="ctr"/>
            <a:r>
              <a:rPr lang="en-US" dirty="0"/>
              <a:t>Low</a:t>
            </a:r>
          </a:p>
          <a:p>
            <a:pPr algn="ctr"/>
            <a:r>
              <a:rPr lang="en-US" dirty="0"/>
              <a:t>entropy</a:t>
            </a:r>
          </a:p>
        </p:txBody>
      </p:sp>
      <p:sp>
        <p:nvSpPr>
          <p:cNvPr id="34" name="TextBox 33">
            <a:extLst>
              <a:ext uri="{FF2B5EF4-FFF2-40B4-BE49-F238E27FC236}">
                <a16:creationId xmlns:a16="http://schemas.microsoft.com/office/drawing/2014/main" id="{D3D66B8E-6AAC-7282-3002-12F49F21B2E4}"/>
              </a:ext>
            </a:extLst>
          </p:cNvPr>
          <p:cNvSpPr txBox="1"/>
          <p:nvPr/>
        </p:nvSpPr>
        <p:spPr>
          <a:xfrm>
            <a:off x="5028292" y="4220696"/>
            <a:ext cx="2083968" cy="369332"/>
          </a:xfrm>
          <a:prstGeom prst="rect">
            <a:avLst/>
          </a:prstGeom>
          <a:noFill/>
        </p:spPr>
        <p:txBody>
          <a:bodyPr wrap="none" rtlCol="0">
            <a:spAutoFit/>
          </a:bodyPr>
          <a:lstStyle/>
          <a:p>
            <a:pPr algn="ctr"/>
            <a:r>
              <a:rPr lang="en-US" u="sng" dirty="0"/>
              <a:t>FP16 representation</a:t>
            </a:r>
          </a:p>
        </p:txBody>
      </p:sp>
      <p:sp>
        <p:nvSpPr>
          <p:cNvPr id="35" name="TextBox 34">
            <a:extLst>
              <a:ext uri="{FF2B5EF4-FFF2-40B4-BE49-F238E27FC236}">
                <a16:creationId xmlns:a16="http://schemas.microsoft.com/office/drawing/2014/main" id="{487CE902-6134-BE3F-33DF-6E321F3F9A3B}"/>
              </a:ext>
            </a:extLst>
          </p:cNvPr>
          <p:cNvSpPr txBox="1"/>
          <p:nvPr/>
        </p:nvSpPr>
        <p:spPr>
          <a:xfrm>
            <a:off x="2507697" y="5582691"/>
            <a:ext cx="574195" cy="369332"/>
          </a:xfrm>
          <a:prstGeom prst="rect">
            <a:avLst/>
          </a:prstGeom>
          <a:noFill/>
        </p:spPr>
        <p:txBody>
          <a:bodyPr wrap="none" rtlCol="0">
            <a:spAutoFit/>
          </a:bodyPr>
          <a:lstStyle/>
          <a:p>
            <a:pPr algn="ctr"/>
            <a:r>
              <a:rPr lang="en-US" dirty="0"/>
              <a:t>Sign</a:t>
            </a:r>
          </a:p>
        </p:txBody>
      </p:sp>
      <p:sp>
        <p:nvSpPr>
          <p:cNvPr id="38" name="Rectangle 37">
            <a:extLst>
              <a:ext uri="{FF2B5EF4-FFF2-40B4-BE49-F238E27FC236}">
                <a16:creationId xmlns:a16="http://schemas.microsoft.com/office/drawing/2014/main" id="{CC974724-00A6-2EF4-ACAD-E1B7363A9CF4}"/>
              </a:ext>
            </a:extLst>
          </p:cNvPr>
          <p:cNvSpPr/>
          <p:nvPr/>
        </p:nvSpPr>
        <p:spPr>
          <a:xfrm>
            <a:off x="6095202"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0</a:t>
            </a:r>
          </a:p>
        </p:txBody>
      </p:sp>
      <p:sp>
        <p:nvSpPr>
          <p:cNvPr id="39" name="Rectangle 38">
            <a:extLst>
              <a:ext uri="{FF2B5EF4-FFF2-40B4-BE49-F238E27FC236}">
                <a16:creationId xmlns:a16="http://schemas.microsoft.com/office/drawing/2014/main" id="{2C6805DC-51A5-8057-E10A-02BBDC0A0DA4}"/>
              </a:ext>
            </a:extLst>
          </p:cNvPr>
          <p:cNvSpPr/>
          <p:nvPr/>
        </p:nvSpPr>
        <p:spPr>
          <a:xfrm>
            <a:off x="6535469"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0</a:t>
            </a:r>
          </a:p>
        </p:txBody>
      </p:sp>
      <p:sp>
        <p:nvSpPr>
          <p:cNvPr id="40" name="Rectangle 39">
            <a:extLst>
              <a:ext uri="{FF2B5EF4-FFF2-40B4-BE49-F238E27FC236}">
                <a16:creationId xmlns:a16="http://schemas.microsoft.com/office/drawing/2014/main" id="{94FB658C-C812-90B9-3EB1-BF21FC1F1B59}"/>
              </a:ext>
            </a:extLst>
          </p:cNvPr>
          <p:cNvSpPr/>
          <p:nvPr/>
        </p:nvSpPr>
        <p:spPr>
          <a:xfrm>
            <a:off x="6975736"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0</a:t>
            </a:r>
          </a:p>
        </p:txBody>
      </p:sp>
      <p:sp>
        <p:nvSpPr>
          <p:cNvPr id="41" name="Rectangle 40">
            <a:extLst>
              <a:ext uri="{FF2B5EF4-FFF2-40B4-BE49-F238E27FC236}">
                <a16:creationId xmlns:a16="http://schemas.microsoft.com/office/drawing/2014/main" id="{F15B1338-95D3-1732-F13F-5B0C794BABBC}"/>
              </a:ext>
            </a:extLst>
          </p:cNvPr>
          <p:cNvSpPr/>
          <p:nvPr/>
        </p:nvSpPr>
        <p:spPr>
          <a:xfrm>
            <a:off x="7416003"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1</a:t>
            </a:r>
          </a:p>
        </p:txBody>
      </p:sp>
      <p:sp>
        <p:nvSpPr>
          <p:cNvPr id="42" name="Rectangle 41">
            <a:extLst>
              <a:ext uri="{FF2B5EF4-FFF2-40B4-BE49-F238E27FC236}">
                <a16:creationId xmlns:a16="http://schemas.microsoft.com/office/drawing/2014/main" id="{C5C80CC6-A9E5-E3A6-EA2F-091BAC44DA35}"/>
              </a:ext>
            </a:extLst>
          </p:cNvPr>
          <p:cNvSpPr/>
          <p:nvPr/>
        </p:nvSpPr>
        <p:spPr>
          <a:xfrm>
            <a:off x="7856270"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1</a:t>
            </a:r>
          </a:p>
        </p:txBody>
      </p:sp>
      <p:sp>
        <p:nvSpPr>
          <p:cNvPr id="43" name="Rectangle 42">
            <a:extLst>
              <a:ext uri="{FF2B5EF4-FFF2-40B4-BE49-F238E27FC236}">
                <a16:creationId xmlns:a16="http://schemas.microsoft.com/office/drawing/2014/main" id="{558F868F-1E33-5AA6-D4A7-E4E1607EF394}"/>
              </a:ext>
            </a:extLst>
          </p:cNvPr>
          <p:cNvSpPr/>
          <p:nvPr/>
        </p:nvSpPr>
        <p:spPr>
          <a:xfrm>
            <a:off x="8296537"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0</a:t>
            </a:r>
          </a:p>
        </p:txBody>
      </p:sp>
      <p:sp>
        <p:nvSpPr>
          <p:cNvPr id="44" name="Rectangle 43">
            <a:extLst>
              <a:ext uri="{FF2B5EF4-FFF2-40B4-BE49-F238E27FC236}">
                <a16:creationId xmlns:a16="http://schemas.microsoft.com/office/drawing/2014/main" id="{02857BE4-23B2-D6CD-1342-43565B3884B1}"/>
              </a:ext>
            </a:extLst>
          </p:cNvPr>
          <p:cNvSpPr/>
          <p:nvPr/>
        </p:nvSpPr>
        <p:spPr>
          <a:xfrm>
            <a:off x="8736804"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1</a:t>
            </a:r>
          </a:p>
        </p:txBody>
      </p:sp>
      <p:sp>
        <p:nvSpPr>
          <p:cNvPr id="45" name="Rectangle 44">
            <a:extLst>
              <a:ext uri="{FF2B5EF4-FFF2-40B4-BE49-F238E27FC236}">
                <a16:creationId xmlns:a16="http://schemas.microsoft.com/office/drawing/2014/main" id="{8AA673C1-25ED-A847-34C2-F18747B3755A}"/>
              </a:ext>
            </a:extLst>
          </p:cNvPr>
          <p:cNvSpPr/>
          <p:nvPr/>
        </p:nvSpPr>
        <p:spPr>
          <a:xfrm>
            <a:off x="9177071"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1</a:t>
            </a:r>
          </a:p>
        </p:txBody>
      </p:sp>
      <p:sp>
        <p:nvSpPr>
          <p:cNvPr id="46" name="Rectangle 45">
            <a:extLst>
              <a:ext uri="{FF2B5EF4-FFF2-40B4-BE49-F238E27FC236}">
                <a16:creationId xmlns:a16="http://schemas.microsoft.com/office/drawing/2014/main" id="{F8A6CCC6-987B-8B03-0319-1E8CC167E883}"/>
              </a:ext>
            </a:extLst>
          </p:cNvPr>
          <p:cNvSpPr/>
          <p:nvPr/>
        </p:nvSpPr>
        <p:spPr>
          <a:xfrm>
            <a:off x="4774401"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EA72E"/>
                </a:solidFill>
              </a:rPr>
              <a:t>0</a:t>
            </a:r>
          </a:p>
        </p:txBody>
      </p:sp>
      <p:sp>
        <p:nvSpPr>
          <p:cNvPr id="47" name="Rectangle 46">
            <a:extLst>
              <a:ext uri="{FF2B5EF4-FFF2-40B4-BE49-F238E27FC236}">
                <a16:creationId xmlns:a16="http://schemas.microsoft.com/office/drawing/2014/main" id="{298C341C-1D88-4F5D-9464-D0ACEE895560}"/>
              </a:ext>
            </a:extLst>
          </p:cNvPr>
          <p:cNvSpPr/>
          <p:nvPr/>
        </p:nvSpPr>
        <p:spPr>
          <a:xfrm>
            <a:off x="5214668"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0</a:t>
            </a:r>
          </a:p>
        </p:txBody>
      </p:sp>
      <p:sp>
        <p:nvSpPr>
          <p:cNvPr id="48" name="Rectangle 47">
            <a:extLst>
              <a:ext uri="{FF2B5EF4-FFF2-40B4-BE49-F238E27FC236}">
                <a16:creationId xmlns:a16="http://schemas.microsoft.com/office/drawing/2014/main" id="{3D64568B-201C-3529-EFD0-B2650DAE5B73}"/>
              </a:ext>
            </a:extLst>
          </p:cNvPr>
          <p:cNvSpPr/>
          <p:nvPr/>
        </p:nvSpPr>
        <p:spPr>
          <a:xfrm>
            <a:off x="5654935"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C00000"/>
                </a:solidFill>
              </a:rPr>
              <a:t>0</a:t>
            </a:r>
          </a:p>
        </p:txBody>
      </p:sp>
      <p:sp>
        <p:nvSpPr>
          <p:cNvPr id="49" name="Rectangle 48">
            <a:extLst>
              <a:ext uri="{FF2B5EF4-FFF2-40B4-BE49-F238E27FC236}">
                <a16:creationId xmlns:a16="http://schemas.microsoft.com/office/drawing/2014/main" id="{AE38D1AE-9992-CDD8-EC0A-C6C1B347A6F2}"/>
              </a:ext>
            </a:extLst>
          </p:cNvPr>
          <p:cNvSpPr/>
          <p:nvPr/>
        </p:nvSpPr>
        <p:spPr>
          <a:xfrm>
            <a:off x="3456793"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EA72E"/>
                </a:solidFill>
              </a:rPr>
              <a:t>0</a:t>
            </a:r>
          </a:p>
        </p:txBody>
      </p:sp>
      <p:sp>
        <p:nvSpPr>
          <p:cNvPr id="50" name="Rectangle 49">
            <a:extLst>
              <a:ext uri="{FF2B5EF4-FFF2-40B4-BE49-F238E27FC236}">
                <a16:creationId xmlns:a16="http://schemas.microsoft.com/office/drawing/2014/main" id="{AF776878-4765-A7A7-4FB8-B907D2DE6221}"/>
              </a:ext>
            </a:extLst>
          </p:cNvPr>
          <p:cNvSpPr/>
          <p:nvPr/>
        </p:nvSpPr>
        <p:spPr>
          <a:xfrm>
            <a:off x="3897060"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EA72E"/>
                </a:solidFill>
              </a:rPr>
              <a:t>0</a:t>
            </a:r>
          </a:p>
        </p:txBody>
      </p:sp>
      <p:sp>
        <p:nvSpPr>
          <p:cNvPr id="51" name="Rectangle 50">
            <a:extLst>
              <a:ext uri="{FF2B5EF4-FFF2-40B4-BE49-F238E27FC236}">
                <a16:creationId xmlns:a16="http://schemas.microsoft.com/office/drawing/2014/main" id="{669F7544-3EE8-2F4E-3B4F-E6F6957F5573}"/>
              </a:ext>
            </a:extLst>
          </p:cNvPr>
          <p:cNvSpPr/>
          <p:nvPr/>
        </p:nvSpPr>
        <p:spPr>
          <a:xfrm>
            <a:off x="4337327"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EA72E"/>
                </a:solidFill>
              </a:rPr>
              <a:t>0</a:t>
            </a:r>
          </a:p>
        </p:txBody>
      </p:sp>
      <p:sp>
        <p:nvSpPr>
          <p:cNvPr id="52" name="Rectangle 51">
            <a:extLst>
              <a:ext uri="{FF2B5EF4-FFF2-40B4-BE49-F238E27FC236}">
                <a16:creationId xmlns:a16="http://schemas.microsoft.com/office/drawing/2014/main" id="{C5A4EB0A-0847-78CC-F4F8-504107D94FEC}"/>
              </a:ext>
            </a:extLst>
          </p:cNvPr>
          <p:cNvSpPr/>
          <p:nvPr/>
        </p:nvSpPr>
        <p:spPr>
          <a:xfrm>
            <a:off x="2574663"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EA72E"/>
                </a:solidFill>
              </a:rPr>
              <a:t>0</a:t>
            </a:r>
          </a:p>
        </p:txBody>
      </p:sp>
      <p:sp>
        <p:nvSpPr>
          <p:cNvPr id="53" name="Rectangle 52">
            <a:extLst>
              <a:ext uri="{FF2B5EF4-FFF2-40B4-BE49-F238E27FC236}">
                <a16:creationId xmlns:a16="http://schemas.microsoft.com/office/drawing/2014/main" id="{D0CD3327-21CA-3BD5-EF2A-E4B3E612DA4D}"/>
              </a:ext>
            </a:extLst>
          </p:cNvPr>
          <p:cNvSpPr/>
          <p:nvPr/>
        </p:nvSpPr>
        <p:spPr>
          <a:xfrm>
            <a:off x="3014930" y="4990131"/>
            <a:ext cx="440267" cy="533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EA72E"/>
                </a:solidFill>
              </a:rPr>
              <a:t>0</a:t>
            </a:r>
          </a:p>
        </p:txBody>
      </p:sp>
      <p:cxnSp>
        <p:nvCxnSpPr>
          <p:cNvPr id="54" name="Straight Arrow Connector 53">
            <a:extLst>
              <a:ext uri="{FF2B5EF4-FFF2-40B4-BE49-F238E27FC236}">
                <a16:creationId xmlns:a16="http://schemas.microsoft.com/office/drawing/2014/main" id="{AB1303AA-41F4-EEFD-3832-A1C3E6950846}"/>
              </a:ext>
            </a:extLst>
          </p:cNvPr>
          <p:cNvCxnSpPr>
            <a:cxnSpLocks/>
          </p:cNvCxnSpPr>
          <p:nvPr/>
        </p:nvCxnSpPr>
        <p:spPr>
          <a:xfrm flipH="1">
            <a:off x="2794796" y="4878946"/>
            <a:ext cx="2293671" cy="0"/>
          </a:xfrm>
          <a:prstGeom prst="straightConnector1">
            <a:avLst/>
          </a:prstGeom>
          <a:ln>
            <a:headEnd type="triangle" w="lg" len="med"/>
            <a:tailEnd type="triangle" w="lg" len="med"/>
          </a:ln>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B63EABB8-AD90-1CDD-A059-6BD8BE0E0685}"/>
              </a:ext>
            </a:extLst>
          </p:cNvPr>
          <p:cNvSpPr txBox="1"/>
          <p:nvPr/>
        </p:nvSpPr>
        <p:spPr>
          <a:xfrm>
            <a:off x="2609512" y="4565207"/>
            <a:ext cx="2664238" cy="369332"/>
          </a:xfrm>
          <a:prstGeom prst="rect">
            <a:avLst/>
          </a:prstGeom>
          <a:noFill/>
        </p:spPr>
        <p:txBody>
          <a:bodyPr wrap="square" rtlCol="0">
            <a:spAutoFit/>
          </a:bodyPr>
          <a:lstStyle/>
          <a:p>
            <a:pPr algn="ctr"/>
            <a:r>
              <a:rPr lang="en-US" dirty="0"/>
              <a:t>Low entropy</a:t>
            </a:r>
          </a:p>
        </p:txBody>
      </p:sp>
      <p:sp>
        <p:nvSpPr>
          <p:cNvPr id="58" name="Left Bracket 57">
            <a:extLst>
              <a:ext uri="{FF2B5EF4-FFF2-40B4-BE49-F238E27FC236}">
                <a16:creationId xmlns:a16="http://schemas.microsoft.com/office/drawing/2014/main" id="{078E08FE-61BE-0AA8-74F7-F3C7228496F9}"/>
              </a:ext>
            </a:extLst>
          </p:cNvPr>
          <p:cNvSpPr/>
          <p:nvPr/>
        </p:nvSpPr>
        <p:spPr>
          <a:xfrm rot="16200000">
            <a:off x="4059565" y="4478895"/>
            <a:ext cx="110467" cy="2199738"/>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TextBox 58">
            <a:extLst>
              <a:ext uri="{FF2B5EF4-FFF2-40B4-BE49-F238E27FC236}">
                <a16:creationId xmlns:a16="http://schemas.microsoft.com/office/drawing/2014/main" id="{0987787D-0CD8-BFA1-FF5A-479F1C820462}"/>
              </a:ext>
            </a:extLst>
          </p:cNvPr>
          <p:cNvSpPr txBox="1"/>
          <p:nvPr/>
        </p:nvSpPr>
        <p:spPr>
          <a:xfrm>
            <a:off x="3484328" y="5633998"/>
            <a:ext cx="1073820" cy="369332"/>
          </a:xfrm>
          <a:prstGeom prst="rect">
            <a:avLst/>
          </a:prstGeom>
          <a:noFill/>
        </p:spPr>
        <p:txBody>
          <a:bodyPr wrap="none" rtlCol="0">
            <a:spAutoFit/>
          </a:bodyPr>
          <a:lstStyle/>
          <a:p>
            <a:pPr algn="ctr"/>
            <a:r>
              <a:rPr lang="en-US" dirty="0"/>
              <a:t>Exponent</a:t>
            </a:r>
          </a:p>
        </p:txBody>
      </p:sp>
      <p:sp>
        <p:nvSpPr>
          <p:cNvPr id="60" name="Left Bracket 59">
            <a:extLst>
              <a:ext uri="{FF2B5EF4-FFF2-40B4-BE49-F238E27FC236}">
                <a16:creationId xmlns:a16="http://schemas.microsoft.com/office/drawing/2014/main" id="{21D81AED-DB50-71C8-F6FA-DA5C762104A4}"/>
              </a:ext>
            </a:extLst>
          </p:cNvPr>
          <p:cNvSpPr/>
          <p:nvPr/>
        </p:nvSpPr>
        <p:spPr>
          <a:xfrm rot="16200000">
            <a:off x="7360769" y="3377431"/>
            <a:ext cx="110467" cy="4402668"/>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C00000"/>
              </a:solidFill>
            </a:endParaRPr>
          </a:p>
        </p:txBody>
      </p:sp>
      <p:sp>
        <p:nvSpPr>
          <p:cNvPr id="61" name="TextBox 60">
            <a:extLst>
              <a:ext uri="{FF2B5EF4-FFF2-40B4-BE49-F238E27FC236}">
                <a16:creationId xmlns:a16="http://schemas.microsoft.com/office/drawing/2014/main" id="{2F17E7B1-34CF-086A-05C4-86AD3B7CD2D4}"/>
              </a:ext>
            </a:extLst>
          </p:cNvPr>
          <p:cNvSpPr txBox="1"/>
          <p:nvPr/>
        </p:nvSpPr>
        <p:spPr>
          <a:xfrm>
            <a:off x="7143713" y="5654196"/>
            <a:ext cx="947760" cy="369332"/>
          </a:xfrm>
          <a:prstGeom prst="rect">
            <a:avLst/>
          </a:prstGeom>
          <a:noFill/>
        </p:spPr>
        <p:txBody>
          <a:bodyPr wrap="none" rtlCol="0">
            <a:spAutoFit/>
          </a:bodyPr>
          <a:lstStyle/>
          <a:p>
            <a:pPr algn="ctr"/>
            <a:r>
              <a:rPr lang="en-US" dirty="0"/>
              <a:t>Fraction</a:t>
            </a:r>
          </a:p>
        </p:txBody>
      </p:sp>
      <p:cxnSp>
        <p:nvCxnSpPr>
          <p:cNvPr id="63" name="Straight Arrow Connector 62">
            <a:extLst>
              <a:ext uri="{FF2B5EF4-FFF2-40B4-BE49-F238E27FC236}">
                <a16:creationId xmlns:a16="http://schemas.microsoft.com/office/drawing/2014/main" id="{760D6F8A-40DC-6D3F-AEA2-20A0E7D1EBF3}"/>
              </a:ext>
            </a:extLst>
          </p:cNvPr>
          <p:cNvCxnSpPr>
            <a:cxnSpLocks/>
          </p:cNvCxnSpPr>
          <p:nvPr/>
        </p:nvCxnSpPr>
        <p:spPr>
          <a:xfrm flipH="1">
            <a:off x="5377316" y="4879682"/>
            <a:ext cx="4087632" cy="0"/>
          </a:xfrm>
          <a:prstGeom prst="straightConnector1">
            <a:avLst/>
          </a:prstGeom>
          <a:ln>
            <a:headEnd type="triangle" w="lg" len="med"/>
            <a:tailEnd type="triangle" w="lg" len="med"/>
          </a:ln>
        </p:spPr>
        <p:style>
          <a:lnRef idx="2">
            <a:schemeClr val="accent1"/>
          </a:lnRef>
          <a:fillRef idx="0">
            <a:schemeClr val="accent1"/>
          </a:fillRef>
          <a:effectRef idx="1">
            <a:schemeClr val="accent1"/>
          </a:effectRef>
          <a:fontRef idx="minor">
            <a:schemeClr val="tx1"/>
          </a:fontRef>
        </p:style>
      </p:cxnSp>
      <p:sp>
        <p:nvSpPr>
          <p:cNvPr id="64" name="TextBox 63">
            <a:extLst>
              <a:ext uri="{FF2B5EF4-FFF2-40B4-BE49-F238E27FC236}">
                <a16:creationId xmlns:a16="http://schemas.microsoft.com/office/drawing/2014/main" id="{7EEDF77C-EFC9-373C-EC4C-3C4EC72DB5FA}"/>
              </a:ext>
            </a:extLst>
          </p:cNvPr>
          <p:cNvSpPr txBox="1"/>
          <p:nvPr/>
        </p:nvSpPr>
        <p:spPr>
          <a:xfrm>
            <a:off x="6134949" y="4565575"/>
            <a:ext cx="2664238" cy="369332"/>
          </a:xfrm>
          <a:prstGeom prst="rect">
            <a:avLst/>
          </a:prstGeom>
          <a:noFill/>
        </p:spPr>
        <p:txBody>
          <a:bodyPr wrap="square" rtlCol="0">
            <a:spAutoFit/>
          </a:bodyPr>
          <a:lstStyle/>
          <a:p>
            <a:pPr algn="ctr"/>
            <a:r>
              <a:rPr lang="en-US" dirty="0"/>
              <a:t>High entropy</a:t>
            </a:r>
          </a:p>
        </p:txBody>
      </p:sp>
      <p:sp>
        <p:nvSpPr>
          <p:cNvPr id="68" name="TextBox 67">
            <a:extLst>
              <a:ext uri="{FF2B5EF4-FFF2-40B4-BE49-F238E27FC236}">
                <a16:creationId xmlns:a16="http://schemas.microsoft.com/office/drawing/2014/main" id="{4FCDE57B-0FB9-72A3-4385-43752FC7EAD5}"/>
              </a:ext>
            </a:extLst>
          </p:cNvPr>
          <p:cNvSpPr txBox="1"/>
          <p:nvPr/>
        </p:nvSpPr>
        <p:spPr>
          <a:xfrm>
            <a:off x="3334213" y="3548384"/>
            <a:ext cx="1125694" cy="646331"/>
          </a:xfrm>
          <a:prstGeom prst="rect">
            <a:avLst/>
          </a:prstGeom>
          <a:noFill/>
        </p:spPr>
        <p:txBody>
          <a:bodyPr wrap="none" rtlCol="0">
            <a:spAutoFit/>
          </a:bodyPr>
          <a:lstStyle/>
          <a:p>
            <a:pPr algn="ctr"/>
            <a:r>
              <a:rPr lang="en-US" dirty="0"/>
              <a:t>Higher</a:t>
            </a:r>
          </a:p>
          <a:p>
            <a:pPr algn="ctr"/>
            <a:r>
              <a:rPr lang="en-US" dirty="0"/>
              <a:t>order bits</a:t>
            </a:r>
          </a:p>
        </p:txBody>
      </p:sp>
    </p:spTree>
    <p:extLst>
      <p:ext uri="{BB962C8B-B14F-4D97-AF65-F5344CB8AC3E}">
        <p14:creationId xmlns:p14="http://schemas.microsoft.com/office/powerpoint/2010/main" val="156485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500"/>
                                        <p:tgtEl>
                                          <p:spTgt spid="25"/>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500"/>
                                        <p:tgtEl>
                                          <p:spTgt spid="27"/>
                                        </p:tgtEl>
                                      </p:cBhvr>
                                    </p:animEffect>
                                  </p:childTnLst>
                                </p:cTn>
                              </p:par>
                              <p:par>
                                <p:cTn id="62" presetID="10" presetClass="entr" presetSubtype="0" fill="hold" nodeType="with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500"/>
                                        <p:tgtEl>
                                          <p:spTgt spid="3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68"/>
                                        </p:tgtEl>
                                        <p:attrNameLst>
                                          <p:attrName>style.visibility</p:attrName>
                                        </p:attrNameLst>
                                      </p:cBhvr>
                                      <p:to>
                                        <p:strVal val="visible"/>
                                      </p:to>
                                    </p:set>
                                    <p:animEffect transition="in" filter="fade">
                                      <p:cBhvr>
                                        <p:cTn id="73" dur="500"/>
                                        <p:tgtEl>
                                          <p:spTgt spid="68"/>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5"/>
                                        </p:tgtEl>
                                        <p:attrNameLst>
                                          <p:attrName>style.visibility</p:attrName>
                                        </p:attrNameLst>
                                      </p:cBhvr>
                                      <p:to>
                                        <p:strVal val="visible"/>
                                      </p:to>
                                    </p:set>
                                    <p:animEffect transition="in" filter="fade">
                                      <p:cBhvr>
                                        <p:cTn id="81" dur="500"/>
                                        <p:tgtEl>
                                          <p:spTgt spid="35"/>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8"/>
                                        </p:tgtEl>
                                        <p:attrNameLst>
                                          <p:attrName>style.visibility</p:attrName>
                                        </p:attrNameLst>
                                      </p:cBhvr>
                                      <p:to>
                                        <p:strVal val="visible"/>
                                      </p:to>
                                    </p:set>
                                    <p:animEffect transition="in" filter="fade">
                                      <p:cBhvr>
                                        <p:cTn id="84" dur="500"/>
                                        <p:tgtEl>
                                          <p:spTgt spid="38"/>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9"/>
                                        </p:tgtEl>
                                        <p:attrNameLst>
                                          <p:attrName>style.visibility</p:attrName>
                                        </p:attrNameLst>
                                      </p:cBhvr>
                                      <p:to>
                                        <p:strVal val="visible"/>
                                      </p:to>
                                    </p:set>
                                    <p:animEffect transition="in" filter="fade">
                                      <p:cBhvr>
                                        <p:cTn id="87" dur="500"/>
                                        <p:tgtEl>
                                          <p:spTgt spid="39"/>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40"/>
                                        </p:tgtEl>
                                        <p:attrNameLst>
                                          <p:attrName>style.visibility</p:attrName>
                                        </p:attrNameLst>
                                      </p:cBhvr>
                                      <p:to>
                                        <p:strVal val="visible"/>
                                      </p:to>
                                    </p:set>
                                    <p:animEffect transition="in" filter="fade">
                                      <p:cBhvr>
                                        <p:cTn id="90" dur="500"/>
                                        <p:tgtEl>
                                          <p:spTgt spid="40"/>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41"/>
                                        </p:tgtEl>
                                        <p:attrNameLst>
                                          <p:attrName>style.visibility</p:attrName>
                                        </p:attrNameLst>
                                      </p:cBhvr>
                                      <p:to>
                                        <p:strVal val="visible"/>
                                      </p:to>
                                    </p:set>
                                    <p:animEffect transition="in" filter="fade">
                                      <p:cBhvr>
                                        <p:cTn id="93" dur="500"/>
                                        <p:tgtEl>
                                          <p:spTgt spid="41"/>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42"/>
                                        </p:tgtEl>
                                        <p:attrNameLst>
                                          <p:attrName>style.visibility</p:attrName>
                                        </p:attrNameLst>
                                      </p:cBhvr>
                                      <p:to>
                                        <p:strVal val="visible"/>
                                      </p:to>
                                    </p:set>
                                    <p:animEffect transition="in" filter="fade">
                                      <p:cBhvr>
                                        <p:cTn id="96" dur="500"/>
                                        <p:tgtEl>
                                          <p:spTgt spid="42"/>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44"/>
                                        </p:tgtEl>
                                        <p:attrNameLst>
                                          <p:attrName>style.visibility</p:attrName>
                                        </p:attrNameLst>
                                      </p:cBhvr>
                                      <p:to>
                                        <p:strVal val="visible"/>
                                      </p:to>
                                    </p:set>
                                    <p:animEffect transition="in" filter="fade">
                                      <p:cBhvr>
                                        <p:cTn id="102" dur="500"/>
                                        <p:tgtEl>
                                          <p:spTgt spid="44"/>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45"/>
                                        </p:tgtEl>
                                        <p:attrNameLst>
                                          <p:attrName>style.visibility</p:attrName>
                                        </p:attrNameLst>
                                      </p:cBhvr>
                                      <p:to>
                                        <p:strVal val="visible"/>
                                      </p:to>
                                    </p:set>
                                    <p:animEffect transition="in" filter="fade">
                                      <p:cBhvr>
                                        <p:cTn id="105" dur="500"/>
                                        <p:tgtEl>
                                          <p:spTgt spid="45"/>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46"/>
                                        </p:tgtEl>
                                        <p:attrNameLst>
                                          <p:attrName>style.visibility</p:attrName>
                                        </p:attrNameLst>
                                      </p:cBhvr>
                                      <p:to>
                                        <p:strVal val="visible"/>
                                      </p:to>
                                    </p:set>
                                    <p:animEffect transition="in" filter="fade">
                                      <p:cBhvr>
                                        <p:cTn id="108" dur="500"/>
                                        <p:tgtEl>
                                          <p:spTgt spid="46"/>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Effect transition="in" filter="fade">
                                      <p:cBhvr>
                                        <p:cTn id="111" dur="500"/>
                                        <p:tgtEl>
                                          <p:spTgt spid="47"/>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8"/>
                                        </p:tgtEl>
                                        <p:attrNameLst>
                                          <p:attrName>style.visibility</p:attrName>
                                        </p:attrNameLst>
                                      </p:cBhvr>
                                      <p:to>
                                        <p:strVal val="visible"/>
                                      </p:to>
                                    </p:set>
                                    <p:animEffect transition="in" filter="fade">
                                      <p:cBhvr>
                                        <p:cTn id="114" dur="500"/>
                                        <p:tgtEl>
                                          <p:spTgt spid="48"/>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9"/>
                                        </p:tgtEl>
                                        <p:attrNameLst>
                                          <p:attrName>style.visibility</p:attrName>
                                        </p:attrNameLst>
                                      </p:cBhvr>
                                      <p:to>
                                        <p:strVal val="visible"/>
                                      </p:to>
                                    </p:set>
                                    <p:animEffect transition="in" filter="fade">
                                      <p:cBhvr>
                                        <p:cTn id="117" dur="500"/>
                                        <p:tgtEl>
                                          <p:spTgt spid="49"/>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50"/>
                                        </p:tgtEl>
                                        <p:attrNameLst>
                                          <p:attrName>style.visibility</p:attrName>
                                        </p:attrNameLst>
                                      </p:cBhvr>
                                      <p:to>
                                        <p:strVal val="visible"/>
                                      </p:to>
                                    </p:set>
                                    <p:animEffect transition="in" filter="fade">
                                      <p:cBhvr>
                                        <p:cTn id="120" dur="500"/>
                                        <p:tgtEl>
                                          <p:spTgt spid="50"/>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51"/>
                                        </p:tgtEl>
                                        <p:attrNameLst>
                                          <p:attrName>style.visibility</p:attrName>
                                        </p:attrNameLst>
                                      </p:cBhvr>
                                      <p:to>
                                        <p:strVal val="visible"/>
                                      </p:to>
                                    </p:set>
                                    <p:animEffect transition="in" filter="fade">
                                      <p:cBhvr>
                                        <p:cTn id="123" dur="500"/>
                                        <p:tgtEl>
                                          <p:spTgt spid="51"/>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52"/>
                                        </p:tgtEl>
                                        <p:attrNameLst>
                                          <p:attrName>style.visibility</p:attrName>
                                        </p:attrNameLst>
                                      </p:cBhvr>
                                      <p:to>
                                        <p:strVal val="visible"/>
                                      </p:to>
                                    </p:set>
                                    <p:animEffect transition="in" filter="fade">
                                      <p:cBhvr>
                                        <p:cTn id="126" dur="500"/>
                                        <p:tgtEl>
                                          <p:spTgt spid="52"/>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53"/>
                                        </p:tgtEl>
                                        <p:attrNameLst>
                                          <p:attrName>style.visibility</p:attrName>
                                        </p:attrNameLst>
                                      </p:cBhvr>
                                      <p:to>
                                        <p:strVal val="visible"/>
                                      </p:to>
                                    </p:set>
                                    <p:animEffect transition="in" filter="fade">
                                      <p:cBhvr>
                                        <p:cTn id="129" dur="500"/>
                                        <p:tgtEl>
                                          <p:spTgt spid="53"/>
                                        </p:tgtEl>
                                      </p:cBhvr>
                                    </p:animEffect>
                                  </p:childTnLst>
                                </p:cTn>
                              </p:par>
                              <p:par>
                                <p:cTn id="130" presetID="10" presetClass="entr" presetSubtype="0" fill="hold" nodeType="withEffect">
                                  <p:stCondLst>
                                    <p:cond delay="0"/>
                                  </p:stCondLst>
                                  <p:childTnLst>
                                    <p:set>
                                      <p:cBhvr>
                                        <p:cTn id="131" dur="1" fill="hold">
                                          <p:stCondLst>
                                            <p:cond delay="0"/>
                                          </p:stCondLst>
                                        </p:cTn>
                                        <p:tgtEl>
                                          <p:spTgt spid="54"/>
                                        </p:tgtEl>
                                        <p:attrNameLst>
                                          <p:attrName>style.visibility</p:attrName>
                                        </p:attrNameLst>
                                      </p:cBhvr>
                                      <p:to>
                                        <p:strVal val="visible"/>
                                      </p:to>
                                    </p:set>
                                    <p:animEffect transition="in" filter="fade">
                                      <p:cBhvr>
                                        <p:cTn id="132" dur="500"/>
                                        <p:tgtEl>
                                          <p:spTgt spid="54"/>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56"/>
                                        </p:tgtEl>
                                        <p:attrNameLst>
                                          <p:attrName>style.visibility</p:attrName>
                                        </p:attrNameLst>
                                      </p:cBhvr>
                                      <p:to>
                                        <p:strVal val="visible"/>
                                      </p:to>
                                    </p:set>
                                    <p:animEffect transition="in" filter="fade">
                                      <p:cBhvr>
                                        <p:cTn id="135" dur="500"/>
                                        <p:tgtEl>
                                          <p:spTgt spid="56"/>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58"/>
                                        </p:tgtEl>
                                        <p:attrNameLst>
                                          <p:attrName>style.visibility</p:attrName>
                                        </p:attrNameLst>
                                      </p:cBhvr>
                                      <p:to>
                                        <p:strVal val="visible"/>
                                      </p:to>
                                    </p:set>
                                    <p:animEffect transition="in" filter="fade">
                                      <p:cBhvr>
                                        <p:cTn id="138" dur="500"/>
                                        <p:tgtEl>
                                          <p:spTgt spid="58"/>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59"/>
                                        </p:tgtEl>
                                        <p:attrNameLst>
                                          <p:attrName>style.visibility</p:attrName>
                                        </p:attrNameLst>
                                      </p:cBhvr>
                                      <p:to>
                                        <p:strVal val="visible"/>
                                      </p:to>
                                    </p:set>
                                    <p:animEffect transition="in" filter="fade">
                                      <p:cBhvr>
                                        <p:cTn id="141" dur="500"/>
                                        <p:tgtEl>
                                          <p:spTgt spid="59"/>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60"/>
                                        </p:tgtEl>
                                        <p:attrNameLst>
                                          <p:attrName>style.visibility</p:attrName>
                                        </p:attrNameLst>
                                      </p:cBhvr>
                                      <p:to>
                                        <p:strVal val="visible"/>
                                      </p:to>
                                    </p:set>
                                    <p:animEffect transition="in" filter="fade">
                                      <p:cBhvr>
                                        <p:cTn id="144" dur="500"/>
                                        <p:tgtEl>
                                          <p:spTgt spid="60"/>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61"/>
                                        </p:tgtEl>
                                        <p:attrNameLst>
                                          <p:attrName>style.visibility</p:attrName>
                                        </p:attrNameLst>
                                      </p:cBhvr>
                                      <p:to>
                                        <p:strVal val="visible"/>
                                      </p:to>
                                    </p:set>
                                    <p:animEffect transition="in" filter="fade">
                                      <p:cBhvr>
                                        <p:cTn id="147" dur="500"/>
                                        <p:tgtEl>
                                          <p:spTgt spid="61"/>
                                        </p:tgtEl>
                                      </p:cBhvr>
                                    </p:animEffect>
                                  </p:childTnLst>
                                </p:cTn>
                              </p:par>
                              <p:par>
                                <p:cTn id="148" presetID="10" presetClass="entr" presetSubtype="0" fill="hold" nodeType="withEffect">
                                  <p:stCondLst>
                                    <p:cond delay="0"/>
                                  </p:stCondLst>
                                  <p:childTnLst>
                                    <p:set>
                                      <p:cBhvr>
                                        <p:cTn id="149" dur="1" fill="hold">
                                          <p:stCondLst>
                                            <p:cond delay="0"/>
                                          </p:stCondLst>
                                        </p:cTn>
                                        <p:tgtEl>
                                          <p:spTgt spid="63"/>
                                        </p:tgtEl>
                                        <p:attrNameLst>
                                          <p:attrName>style.visibility</p:attrName>
                                        </p:attrNameLst>
                                      </p:cBhvr>
                                      <p:to>
                                        <p:strVal val="visible"/>
                                      </p:to>
                                    </p:set>
                                    <p:animEffect transition="in" filter="fade">
                                      <p:cBhvr>
                                        <p:cTn id="150" dur="500"/>
                                        <p:tgtEl>
                                          <p:spTgt spid="63"/>
                                        </p:tgtEl>
                                      </p:cBhvr>
                                    </p:animEffect>
                                  </p:childTnLst>
                                </p:cTn>
                              </p:par>
                              <p:par>
                                <p:cTn id="151" presetID="10" presetClass="entr" presetSubtype="0" fill="hold" grpId="0" nodeType="withEffect">
                                  <p:stCondLst>
                                    <p:cond delay="0"/>
                                  </p:stCondLst>
                                  <p:childTnLst>
                                    <p:set>
                                      <p:cBhvr>
                                        <p:cTn id="152" dur="1" fill="hold">
                                          <p:stCondLst>
                                            <p:cond delay="0"/>
                                          </p:stCondLst>
                                        </p:cTn>
                                        <p:tgtEl>
                                          <p:spTgt spid="64"/>
                                        </p:tgtEl>
                                        <p:attrNameLst>
                                          <p:attrName>style.visibility</p:attrName>
                                        </p:attrNameLst>
                                      </p:cBhvr>
                                      <p:to>
                                        <p:strVal val="visible"/>
                                      </p:to>
                                    </p:set>
                                    <p:animEffect transition="in" filter="fade">
                                      <p:cBhvr>
                                        <p:cTn id="153"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P spid="5" grpId="0" animBg="1"/>
      <p:bldP spid="6" grpId="0" animBg="1"/>
      <p:bldP spid="7" grpId="0" animBg="1"/>
      <p:bldP spid="8" grpId="0" animBg="1"/>
      <p:bldP spid="10" grpId="0" animBg="1"/>
      <p:bldP spid="11" grpId="0" animBg="1"/>
      <p:bldP spid="12" grpId="0" animBg="1"/>
      <p:bldP spid="13" grpId="0" animBg="1"/>
      <p:bldP spid="20" grpId="0" animBg="1"/>
      <p:bldP spid="21" grpId="0" animBg="1"/>
      <p:bldP spid="22" grpId="0" animBg="1"/>
      <p:bldP spid="23" grpId="0" animBg="1"/>
      <p:bldP spid="24" grpId="0" animBg="1"/>
      <p:bldP spid="25" grpId="0" animBg="1"/>
      <p:bldP spid="26" grpId="0" animBg="1"/>
      <p:bldP spid="27" grpId="0" animBg="1"/>
      <p:bldP spid="32" grpId="0"/>
      <p:bldP spid="33" grpId="0"/>
      <p:bldP spid="34" grpId="0"/>
      <p:bldP spid="35" grpId="0"/>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6" grpId="0"/>
      <p:bldP spid="58" grpId="0" animBg="1"/>
      <p:bldP spid="59" grpId="0"/>
      <p:bldP spid="60" grpId="0" animBg="1"/>
      <p:bldP spid="61" grpId="0"/>
      <p:bldP spid="64" grpId="0"/>
      <p:bldP spid="6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E2415-6A90-2EA1-A1B9-9ED34A57B0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0780B9-D480-BC22-5BAD-F4FBA7E37766}"/>
              </a:ext>
            </a:extLst>
          </p:cNvPr>
          <p:cNvSpPr>
            <a:spLocks noGrp="1"/>
          </p:cNvSpPr>
          <p:nvPr>
            <p:ph type="title"/>
          </p:nvPr>
        </p:nvSpPr>
        <p:spPr>
          <a:xfrm>
            <a:off x="647860" y="136525"/>
            <a:ext cx="10896280" cy="1325033"/>
          </a:xfrm>
        </p:spPr>
        <p:txBody>
          <a:bodyPr/>
          <a:lstStyle/>
          <a:p>
            <a:r>
              <a:rPr lang="en-US" dirty="0"/>
              <a:t>The GPU memory bottleneck in ML</a:t>
            </a:r>
          </a:p>
        </p:txBody>
      </p:sp>
      <p:sp>
        <p:nvSpPr>
          <p:cNvPr id="4" name="Slide Number Placeholder 3">
            <a:extLst>
              <a:ext uri="{FF2B5EF4-FFF2-40B4-BE49-F238E27FC236}">
                <a16:creationId xmlns:a16="http://schemas.microsoft.com/office/drawing/2014/main" id="{5FB1ECD3-5363-7AF6-7F8A-3CA9536748E6}"/>
              </a:ext>
            </a:extLst>
          </p:cNvPr>
          <p:cNvSpPr>
            <a:spLocks noGrp="1"/>
          </p:cNvSpPr>
          <p:nvPr>
            <p:ph type="sldNum" sz="quarter" idx="14"/>
          </p:nvPr>
        </p:nvSpPr>
        <p:spPr>
          <a:xfrm>
            <a:off x="639559" y="6356349"/>
            <a:ext cx="2743200" cy="365125"/>
          </a:xfrm>
        </p:spPr>
        <p:txBody>
          <a:bodyPr/>
          <a:lstStyle/>
          <a:p>
            <a:fld id="{04AED599-1D0F-3E40-81CA-01C30F87847C}" type="slidenum">
              <a:rPr lang="en-US" smtClean="0"/>
              <a:pPr/>
              <a:t>4</a:t>
            </a:fld>
            <a:endParaRPr lang="en-US"/>
          </a:p>
        </p:txBody>
      </p:sp>
      <p:sp>
        <p:nvSpPr>
          <p:cNvPr id="5" name="Rectangle: Rounded Corners 7">
            <a:extLst>
              <a:ext uri="{FF2B5EF4-FFF2-40B4-BE49-F238E27FC236}">
                <a16:creationId xmlns:a16="http://schemas.microsoft.com/office/drawing/2014/main" id="{557F6019-2724-94C6-B9BD-584C9B3C8423}"/>
              </a:ext>
            </a:extLst>
          </p:cNvPr>
          <p:cNvSpPr/>
          <p:nvPr/>
        </p:nvSpPr>
        <p:spPr>
          <a:xfrm>
            <a:off x="7121644" y="3076760"/>
            <a:ext cx="3024133" cy="1963230"/>
          </a:xfrm>
          <a:prstGeom prst="roundRect">
            <a:avLst/>
          </a:prstGeom>
          <a:solidFill>
            <a:srgbClr val="0E2841">
              <a:lumMod val="10000"/>
              <a:lumOff val="90000"/>
            </a:srgbClr>
          </a:solidFill>
          <a:ln w="19050" cap="flat" cmpd="sng" algn="ctr">
            <a:solidFill>
              <a:srgbClr val="156082">
                <a:shade val="15000"/>
              </a:srgbClr>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accent4">
                    <a:lumMod val="10000"/>
                  </a:schemeClr>
                </a:solidFill>
                <a:effectLst/>
                <a:uLnTx/>
                <a:uFillTx/>
                <a:latin typeface="Aptos" panose="02110004020202020204"/>
                <a:ea typeface="+mn-ea"/>
                <a:cs typeface="+mn-cs"/>
              </a:rPr>
              <a:t>GPU</a:t>
            </a:r>
          </a:p>
        </p:txBody>
      </p:sp>
      <p:sp>
        <p:nvSpPr>
          <p:cNvPr id="29" name="Rectangle 28">
            <a:extLst>
              <a:ext uri="{FF2B5EF4-FFF2-40B4-BE49-F238E27FC236}">
                <a16:creationId xmlns:a16="http://schemas.microsoft.com/office/drawing/2014/main" id="{6A885977-3C7D-3BBF-06AB-183A450D3BC3}"/>
              </a:ext>
            </a:extLst>
          </p:cNvPr>
          <p:cNvSpPr/>
          <p:nvPr/>
        </p:nvSpPr>
        <p:spPr>
          <a:xfrm>
            <a:off x="7605010" y="4278061"/>
            <a:ext cx="2057400" cy="697631"/>
          </a:xfrm>
          <a:prstGeom prst="rect">
            <a:avLst/>
          </a:prstGeom>
          <a:solidFill>
            <a:srgbClr val="F5B8A4">
              <a:alpha val="50000"/>
            </a:srgbClr>
          </a:solidFill>
          <a:ln w="19050">
            <a:solidFill>
              <a:srgbClr val="E97132"/>
            </a:solidFill>
          </a:ln>
        </p:spPr>
        <p:style>
          <a:lnRef idx="0">
            <a:scrgbClr r="0" g="0" b="0"/>
          </a:lnRef>
          <a:fillRef idx="0">
            <a:scrgbClr r="0" g="0" b="0"/>
          </a:fillRef>
          <a:effectRef idx="0">
            <a:scrgbClr r="0" g="0" b="0"/>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Memory</a:t>
            </a:r>
          </a:p>
        </p:txBody>
      </p:sp>
      <p:sp>
        <p:nvSpPr>
          <p:cNvPr id="2" name="Rectangle: Rounded Corners 7">
            <a:extLst>
              <a:ext uri="{FF2B5EF4-FFF2-40B4-BE49-F238E27FC236}">
                <a16:creationId xmlns:a16="http://schemas.microsoft.com/office/drawing/2014/main" id="{B0AD8ED0-0278-E3C5-8D64-E32EBC03A08E}"/>
              </a:ext>
            </a:extLst>
          </p:cNvPr>
          <p:cNvSpPr/>
          <p:nvPr/>
        </p:nvSpPr>
        <p:spPr>
          <a:xfrm>
            <a:off x="2343762" y="3076760"/>
            <a:ext cx="3024133" cy="1963230"/>
          </a:xfrm>
          <a:prstGeom prst="roundRect">
            <a:avLst/>
          </a:prstGeom>
          <a:solidFill>
            <a:srgbClr val="0E2841">
              <a:lumMod val="10000"/>
              <a:lumOff val="90000"/>
            </a:srgbClr>
          </a:solidFill>
          <a:ln w="19050" cap="flat" cmpd="sng" algn="ctr">
            <a:solidFill>
              <a:srgbClr val="156082">
                <a:shade val="15000"/>
              </a:srgbClr>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accent4">
                    <a:lumMod val="10000"/>
                  </a:schemeClr>
                </a:solidFill>
                <a:effectLst/>
                <a:uLnTx/>
                <a:uFillTx/>
                <a:latin typeface="Aptos" panose="02110004020202020204"/>
                <a:ea typeface="+mn-ea"/>
                <a:cs typeface="+mn-cs"/>
              </a:rPr>
              <a:t>CPU</a:t>
            </a:r>
          </a:p>
        </p:txBody>
      </p:sp>
      <p:sp>
        <p:nvSpPr>
          <p:cNvPr id="6" name="Rectangle 5">
            <a:extLst>
              <a:ext uri="{FF2B5EF4-FFF2-40B4-BE49-F238E27FC236}">
                <a16:creationId xmlns:a16="http://schemas.microsoft.com/office/drawing/2014/main" id="{3595470D-4FD2-4D68-22B8-AF5C80778C5F}"/>
              </a:ext>
            </a:extLst>
          </p:cNvPr>
          <p:cNvSpPr/>
          <p:nvPr/>
        </p:nvSpPr>
        <p:spPr>
          <a:xfrm>
            <a:off x="2529590" y="3754239"/>
            <a:ext cx="2625883" cy="1221453"/>
          </a:xfrm>
          <a:prstGeom prst="rect">
            <a:avLst/>
          </a:prstGeom>
          <a:solidFill>
            <a:srgbClr val="F5B8A4">
              <a:alpha val="50000"/>
            </a:srgbClr>
          </a:solidFill>
          <a:ln w="19050">
            <a:solidFill>
              <a:srgbClr val="E97132"/>
            </a:solidFill>
          </a:ln>
        </p:spPr>
        <p:style>
          <a:lnRef idx="0">
            <a:scrgbClr r="0" g="0" b="0"/>
          </a:lnRef>
          <a:fillRef idx="0">
            <a:scrgbClr r="0" g="0" b="0"/>
          </a:fillRef>
          <a:effectRef idx="0">
            <a:scrgbClr r="0" g="0" b="0"/>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Memory</a:t>
            </a:r>
          </a:p>
        </p:txBody>
      </p:sp>
      <p:sp>
        <p:nvSpPr>
          <p:cNvPr id="7" name="Rectangle: Rounded Corners 7">
            <a:extLst>
              <a:ext uri="{FF2B5EF4-FFF2-40B4-BE49-F238E27FC236}">
                <a16:creationId xmlns:a16="http://schemas.microsoft.com/office/drawing/2014/main" id="{E6EA57BD-C01F-8548-FCA7-F28E3BC258E9}"/>
              </a:ext>
            </a:extLst>
          </p:cNvPr>
          <p:cNvSpPr/>
          <p:nvPr/>
        </p:nvSpPr>
        <p:spPr>
          <a:xfrm>
            <a:off x="2681243" y="3976309"/>
            <a:ext cx="2322576" cy="603504"/>
          </a:xfrm>
          <a:prstGeom prst="roundRect">
            <a:avLst/>
          </a:prstGeom>
          <a:solidFill>
            <a:srgbClr val="194D6A"/>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rPr>
              <a:t>Data</a:t>
            </a:r>
          </a:p>
        </p:txBody>
      </p:sp>
      <p:cxnSp>
        <p:nvCxnSpPr>
          <p:cNvPr id="12" name="Straight Connector 11">
            <a:extLst>
              <a:ext uri="{FF2B5EF4-FFF2-40B4-BE49-F238E27FC236}">
                <a16:creationId xmlns:a16="http://schemas.microsoft.com/office/drawing/2014/main" id="{A2B998F7-461A-2A9D-56F8-E0428D3E322C}"/>
              </a:ext>
            </a:extLst>
          </p:cNvPr>
          <p:cNvCxnSpPr/>
          <p:nvPr/>
        </p:nvCxnSpPr>
        <p:spPr>
          <a:xfrm>
            <a:off x="5367895" y="4278061"/>
            <a:ext cx="175374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BC7BE1D-BF93-B9D0-9E69-E8F520CB9507}"/>
              </a:ext>
            </a:extLst>
          </p:cNvPr>
          <p:cNvCxnSpPr/>
          <p:nvPr/>
        </p:nvCxnSpPr>
        <p:spPr>
          <a:xfrm>
            <a:off x="5367895" y="4603737"/>
            <a:ext cx="1753749"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977EC624-D848-29AC-9D8C-571B9C4D1213}"/>
              </a:ext>
            </a:extLst>
          </p:cNvPr>
          <p:cNvSpPr txBox="1"/>
          <p:nvPr/>
        </p:nvSpPr>
        <p:spPr>
          <a:xfrm>
            <a:off x="5941641" y="4246686"/>
            <a:ext cx="606256" cy="369332"/>
          </a:xfrm>
          <a:prstGeom prst="rect">
            <a:avLst/>
          </a:prstGeom>
          <a:noFill/>
        </p:spPr>
        <p:txBody>
          <a:bodyPr wrap="none" rtlCol="0">
            <a:spAutoFit/>
          </a:bodyPr>
          <a:lstStyle/>
          <a:p>
            <a:r>
              <a:rPr lang="en-US" b="1" dirty="0"/>
              <a:t>PCIe</a:t>
            </a:r>
          </a:p>
        </p:txBody>
      </p:sp>
      <p:sp>
        <p:nvSpPr>
          <p:cNvPr id="15" name="Oval 14">
            <a:extLst>
              <a:ext uri="{FF2B5EF4-FFF2-40B4-BE49-F238E27FC236}">
                <a16:creationId xmlns:a16="http://schemas.microsoft.com/office/drawing/2014/main" id="{BB4AC856-14A0-5004-8174-CCFF585DF7FC}"/>
              </a:ext>
            </a:extLst>
          </p:cNvPr>
          <p:cNvSpPr/>
          <p:nvPr/>
        </p:nvSpPr>
        <p:spPr>
          <a:xfrm>
            <a:off x="8467869" y="4364965"/>
            <a:ext cx="331673" cy="298501"/>
          </a:xfrm>
          <a:prstGeom prst="ellipse">
            <a:avLst/>
          </a:prstGeom>
          <a:solidFill>
            <a:srgbClr val="194D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4E24E3A-BC33-0B70-7A17-3FD86C4BF5B1}"/>
              </a:ext>
            </a:extLst>
          </p:cNvPr>
          <p:cNvSpPr/>
          <p:nvPr/>
        </p:nvSpPr>
        <p:spPr>
          <a:xfrm>
            <a:off x="6363007" y="4290668"/>
            <a:ext cx="331673" cy="298501"/>
          </a:xfrm>
          <a:prstGeom prst="ellipse">
            <a:avLst/>
          </a:prstGeom>
          <a:solidFill>
            <a:srgbClr val="194D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6BABDAF-1926-63A3-BCED-FBD3196F6F81}"/>
              </a:ext>
            </a:extLst>
          </p:cNvPr>
          <p:cNvSpPr/>
          <p:nvPr/>
        </p:nvSpPr>
        <p:spPr>
          <a:xfrm>
            <a:off x="9070057" y="3750004"/>
            <a:ext cx="778181" cy="365125"/>
          </a:xfrm>
          <a:prstGeom prst="rect">
            <a:avLst/>
          </a:prstGeom>
          <a:solidFill>
            <a:srgbClr val="A8D5A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r>
              <a:rPr lang="en-US" b="1" dirty="0">
                <a:solidFill>
                  <a:prstClr val="black"/>
                </a:solidFill>
                <a:latin typeface="Aptos" panose="02110004020202020204"/>
              </a:rPr>
              <a:t>Core</a:t>
            </a:r>
          </a:p>
        </p:txBody>
      </p:sp>
      <p:sp>
        <p:nvSpPr>
          <p:cNvPr id="10" name="Rectangle 9">
            <a:extLst>
              <a:ext uri="{FF2B5EF4-FFF2-40B4-BE49-F238E27FC236}">
                <a16:creationId xmlns:a16="http://schemas.microsoft.com/office/drawing/2014/main" id="{3FE8AA14-DA70-C6AA-323F-965548F3DB9A}"/>
              </a:ext>
            </a:extLst>
          </p:cNvPr>
          <p:cNvSpPr/>
          <p:nvPr/>
        </p:nvSpPr>
        <p:spPr>
          <a:xfrm>
            <a:off x="7415001" y="3750005"/>
            <a:ext cx="778181" cy="365125"/>
          </a:xfrm>
          <a:prstGeom prst="rect">
            <a:avLst/>
          </a:prstGeom>
          <a:solidFill>
            <a:srgbClr val="A8D5A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r>
              <a:rPr lang="en-US" b="1" dirty="0">
                <a:solidFill>
                  <a:prstClr val="black"/>
                </a:solidFill>
                <a:latin typeface="Aptos" panose="02110004020202020204"/>
              </a:rPr>
              <a:t>Core</a:t>
            </a:r>
          </a:p>
        </p:txBody>
      </p:sp>
      <p:sp>
        <p:nvSpPr>
          <p:cNvPr id="11" name="Oval 10">
            <a:extLst>
              <a:ext uri="{FF2B5EF4-FFF2-40B4-BE49-F238E27FC236}">
                <a16:creationId xmlns:a16="http://schemas.microsoft.com/office/drawing/2014/main" id="{35E3BF52-82B1-54AA-AAB3-086D61C175DB}"/>
              </a:ext>
            </a:extLst>
          </p:cNvPr>
          <p:cNvSpPr/>
          <p:nvPr/>
        </p:nvSpPr>
        <p:spPr>
          <a:xfrm>
            <a:off x="8483182" y="4430563"/>
            <a:ext cx="149095" cy="149250"/>
          </a:xfrm>
          <a:prstGeom prst="ellipse">
            <a:avLst/>
          </a:prstGeom>
          <a:solidFill>
            <a:srgbClr val="194D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82FD330-2263-FE78-E8CE-EFF38D6E3182}"/>
              </a:ext>
            </a:extLst>
          </p:cNvPr>
          <p:cNvSpPr/>
          <p:nvPr/>
        </p:nvSpPr>
        <p:spPr>
          <a:xfrm>
            <a:off x="8632277" y="4430563"/>
            <a:ext cx="149095" cy="149250"/>
          </a:xfrm>
          <a:prstGeom prst="ellipse">
            <a:avLst/>
          </a:prstGeom>
          <a:solidFill>
            <a:srgbClr val="194D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617BD90-ABE4-B612-238E-4A26A5B00901}"/>
              </a:ext>
            </a:extLst>
          </p:cNvPr>
          <p:cNvSpPr txBox="1"/>
          <p:nvPr/>
        </p:nvSpPr>
        <p:spPr>
          <a:xfrm>
            <a:off x="9391650" y="5988050"/>
            <a:ext cx="184731" cy="369332"/>
          </a:xfrm>
          <a:prstGeom prst="rect">
            <a:avLst/>
          </a:prstGeom>
          <a:noFill/>
        </p:spPr>
        <p:txBody>
          <a:bodyPr wrap="none" rtlCol="0">
            <a:spAutoFit/>
          </a:bodyPr>
          <a:lstStyle/>
          <a:p>
            <a:endParaRPr lang="en-US"/>
          </a:p>
        </p:txBody>
      </p:sp>
      <p:sp>
        <p:nvSpPr>
          <p:cNvPr id="19" name="TextBox 18">
            <a:extLst>
              <a:ext uri="{FF2B5EF4-FFF2-40B4-BE49-F238E27FC236}">
                <a16:creationId xmlns:a16="http://schemas.microsoft.com/office/drawing/2014/main" id="{3F63F675-CEB9-8BEF-978C-427C6D8492AF}"/>
              </a:ext>
            </a:extLst>
          </p:cNvPr>
          <p:cNvSpPr txBox="1"/>
          <p:nvPr/>
        </p:nvSpPr>
        <p:spPr>
          <a:xfrm>
            <a:off x="7207421" y="3400404"/>
            <a:ext cx="1193340" cy="369332"/>
          </a:xfrm>
          <a:prstGeom prst="rect">
            <a:avLst/>
          </a:prstGeom>
          <a:noFill/>
        </p:spPr>
        <p:txBody>
          <a:bodyPr wrap="none" rtlCol="0">
            <a:spAutoFit/>
          </a:bodyPr>
          <a:lstStyle/>
          <a:p>
            <a:r>
              <a:rPr lang="en-US" b="1" dirty="0"/>
              <a:t>Processing</a:t>
            </a:r>
          </a:p>
        </p:txBody>
      </p:sp>
      <p:sp>
        <p:nvSpPr>
          <p:cNvPr id="20" name="TextBox 19">
            <a:extLst>
              <a:ext uri="{FF2B5EF4-FFF2-40B4-BE49-F238E27FC236}">
                <a16:creationId xmlns:a16="http://schemas.microsoft.com/office/drawing/2014/main" id="{1DA0508C-2F87-02A6-54FD-CD481064BC73}"/>
              </a:ext>
            </a:extLst>
          </p:cNvPr>
          <p:cNvSpPr txBox="1"/>
          <p:nvPr/>
        </p:nvSpPr>
        <p:spPr>
          <a:xfrm>
            <a:off x="5777237" y="4626876"/>
            <a:ext cx="935064" cy="646331"/>
          </a:xfrm>
          <a:prstGeom prst="rect">
            <a:avLst/>
          </a:prstGeom>
          <a:noFill/>
        </p:spPr>
        <p:txBody>
          <a:bodyPr wrap="none" rtlCol="0">
            <a:spAutoFit/>
          </a:bodyPr>
          <a:lstStyle/>
          <a:p>
            <a:pPr algn="ctr"/>
            <a:r>
              <a:rPr lang="en-US" b="1" dirty="0"/>
              <a:t>Next</a:t>
            </a:r>
            <a:br>
              <a:rPr lang="en-US" b="1" dirty="0"/>
            </a:br>
            <a:r>
              <a:rPr lang="en-US" b="1" dirty="0"/>
              <a:t>transfer</a:t>
            </a:r>
          </a:p>
        </p:txBody>
      </p:sp>
      <p:sp>
        <p:nvSpPr>
          <p:cNvPr id="18" name="TextBox 17">
            <a:extLst>
              <a:ext uri="{FF2B5EF4-FFF2-40B4-BE49-F238E27FC236}">
                <a16:creationId xmlns:a16="http://schemas.microsoft.com/office/drawing/2014/main" id="{297D5201-E768-4772-2655-BAD5709DA9FF}"/>
              </a:ext>
            </a:extLst>
          </p:cNvPr>
          <p:cNvSpPr txBox="1"/>
          <p:nvPr/>
        </p:nvSpPr>
        <p:spPr>
          <a:xfrm>
            <a:off x="8374978" y="3502665"/>
            <a:ext cx="513282" cy="646331"/>
          </a:xfrm>
          <a:prstGeom prst="rect">
            <a:avLst/>
          </a:prstGeom>
          <a:noFill/>
        </p:spPr>
        <p:txBody>
          <a:bodyPr wrap="none" rtlCol="0">
            <a:spAutoFit/>
          </a:bodyPr>
          <a:lstStyle/>
          <a:p>
            <a:r>
              <a:rPr lang="en-US" sz="3600" b="1" dirty="0">
                <a:solidFill>
                  <a:schemeClr val="accent4">
                    <a:lumMod val="10000"/>
                  </a:schemeClr>
                </a:solidFill>
              </a:rPr>
              <a:t>…</a:t>
            </a:r>
          </a:p>
        </p:txBody>
      </p:sp>
      <p:sp>
        <p:nvSpPr>
          <p:cNvPr id="21" name="Rectangle: Rounded Corners 7">
            <a:extLst>
              <a:ext uri="{FF2B5EF4-FFF2-40B4-BE49-F238E27FC236}">
                <a16:creationId xmlns:a16="http://schemas.microsoft.com/office/drawing/2014/main" id="{C0B66372-8568-719B-BC70-5DD9337832D0}"/>
              </a:ext>
            </a:extLst>
          </p:cNvPr>
          <p:cNvSpPr/>
          <p:nvPr/>
        </p:nvSpPr>
        <p:spPr>
          <a:xfrm>
            <a:off x="8301646" y="4342887"/>
            <a:ext cx="1309760" cy="368024"/>
          </a:xfrm>
          <a:prstGeom prst="roundRect">
            <a:avLst/>
          </a:prstGeom>
          <a:solidFill>
            <a:srgbClr val="E9713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Aptos" panose="02110004020202020204"/>
                <a:ea typeface="+mn-ea"/>
                <a:cs typeface="+mn-cs"/>
              </a:rPr>
              <a:t>Model</a:t>
            </a:r>
          </a:p>
        </p:txBody>
      </p:sp>
      <p:sp>
        <p:nvSpPr>
          <p:cNvPr id="24" name="Rectangle: Rounded Corners 7">
            <a:extLst>
              <a:ext uri="{FF2B5EF4-FFF2-40B4-BE49-F238E27FC236}">
                <a16:creationId xmlns:a16="http://schemas.microsoft.com/office/drawing/2014/main" id="{661A8014-0A13-B01C-8A6D-0AA0F0C17BBD}"/>
              </a:ext>
            </a:extLst>
          </p:cNvPr>
          <p:cNvSpPr/>
          <p:nvPr/>
        </p:nvSpPr>
        <p:spPr>
          <a:xfrm>
            <a:off x="7656012" y="4342888"/>
            <a:ext cx="645634" cy="365124"/>
          </a:xfrm>
          <a:prstGeom prst="roundRect">
            <a:avLst/>
          </a:prstGeom>
          <a:solidFill>
            <a:srgbClr val="194D6A"/>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ts val="16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ptos" panose="02110004020202020204"/>
                <a:ea typeface="+mn-ea"/>
                <a:cs typeface="+mn-cs"/>
              </a:rPr>
              <a:t>Data $</a:t>
            </a:r>
          </a:p>
        </p:txBody>
      </p:sp>
      <p:cxnSp>
        <p:nvCxnSpPr>
          <p:cNvPr id="22" name="Straight Arrow Connector 21">
            <a:extLst>
              <a:ext uri="{FF2B5EF4-FFF2-40B4-BE49-F238E27FC236}">
                <a16:creationId xmlns:a16="http://schemas.microsoft.com/office/drawing/2014/main" id="{02022A2D-6321-0A99-E0F7-5696D14911A6}"/>
              </a:ext>
            </a:extLst>
          </p:cNvPr>
          <p:cNvCxnSpPr>
            <a:cxnSpLocks/>
          </p:cNvCxnSpPr>
          <p:nvPr/>
        </p:nvCxnSpPr>
        <p:spPr>
          <a:xfrm>
            <a:off x="6724759" y="4462712"/>
            <a:ext cx="931253" cy="11710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0ED5EDDF-967A-A294-5C1A-DF84551DB8E8}"/>
              </a:ext>
            </a:extLst>
          </p:cNvPr>
          <p:cNvSpPr txBox="1"/>
          <p:nvPr/>
        </p:nvSpPr>
        <p:spPr>
          <a:xfrm>
            <a:off x="6631165" y="4578317"/>
            <a:ext cx="981359" cy="369332"/>
          </a:xfrm>
          <a:prstGeom prst="rect">
            <a:avLst/>
          </a:prstGeom>
          <a:noFill/>
        </p:spPr>
        <p:txBody>
          <a:bodyPr wrap="square" rtlCol="0">
            <a:spAutoFit/>
          </a:bodyPr>
          <a:lstStyle/>
          <a:p>
            <a:r>
              <a:rPr lang="en-US" dirty="0">
                <a:highlight>
                  <a:srgbClr val="00FFFF"/>
                </a:highlight>
              </a:rPr>
              <a:t>Waiting!</a:t>
            </a:r>
          </a:p>
        </p:txBody>
      </p:sp>
    </p:spTree>
    <p:extLst>
      <p:ext uri="{BB962C8B-B14F-4D97-AF65-F5344CB8AC3E}">
        <p14:creationId xmlns:p14="http://schemas.microsoft.com/office/powerpoint/2010/main" val="3464612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hidden"/>
                                      </p:to>
                                    </p:set>
                                  </p:childTnLst>
                                </p:cTn>
                              </p:par>
                              <p:par>
                                <p:cTn id="7" presetID="0" presetClass="path" presetSubtype="0" accel="50000" decel="50000" fill="hold" grpId="0" nodeType="withEffect">
                                  <p:stCondLst>
                                    <p:cond delay="0"/>
                                  </p:stCondLst>
                                  <p:childTnLst>
                                    <p:animMotion origin="layout" path="M -0.05768 0.0044 L 0.0638 -0.08379 " pathEditMode="relative" rAng="0" ptsTypes="AA">
                                      <p:cBhvr>
                                        <p:cTn id="8" dur="1000" fill="hold"/>
                                        <p:tgtEl>
                                          <p:spTgt spid="16"/>
                                        </p:tgtEl>
                                        <p:attrNameLst>
                                          <p:attrName>ppt_x</p:attrName>
                                          <p:attrName>ppt_y</p:attrName>
                                        </p:attrNameLst>
                                      </p:cBhvr>
                                      <p:rCtr x="6068" y="-4421"/>
                                    </p:animMotion>
                                  </p:childTnLst>
                                </p:cTn>
                              </p:par>
                              <p:par>
                                <p:cTn id="9" presetID="0" presetClass="path" presetSubtype="0" accel="50000" decel="50000" fill="hold" grpId="0" nodeType="withEffect">
                                  <p:stCondLst>
                                    <p:cond delay="0"/>
                                  </p:stCondLst>
                                  <p:childTnLst>
                                    <p:animMotion origin="layout" path="M -0.047 0.0044 L -0.0638 -0.08055 " pathEditMode="relative" rAng="0" ptsTypes="AA">
                                      <p:cBhvr>
                                        <p:cTn id="10" dur="1000" fill="hold"/>
                                        <p:tgtEl>
                                          <p:spTgt spid="11"/>
                                        </p:tgtEl>
                                        <p:attrNameLst>
                                          <p:attrName>ppt_x</p:attrName>
                                          <p:attrName>ppt_y</p:attrName>
                                        </p:attrNameLst>
                                      </p:cBhvr>
                                      <p:rCtr x="-846" y="-4259"/>
                                    </p:animMotion>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par>
                                <p:cTn id="16" presetID="10" presetClass="exit" presetSubtype="0" fill="hold" grpId="1" nodeType="withEffect">
                                  <p:stCondLst>
                                    <p:cond delay="0"/>
                                  </p:stCondLst>
                                  <p:childTnLst>
                                    <p:animEffect transition="out" filter="fade">
                                      <p:cBhvr>
                                        <p:cTn id="17" dur="3000"/>
                                        <p:tgtEl>
                                          <p:spTgt spid="16"/>
                                        </p:tgtEl>
                                      </p:cBhvr>
                                    </p:animEffect>
                                    <p:set>
                                      <p:cBhvr>
                                        <p:cTn id="18" dur="1" fill="hold">
                                          <p:stCondLst>
                                            <p:cond delay="2999"/>
                                          </p:stCondLst>
                                        </p:cTn>
                                        <p:tgtEl>
                                          <p:spTgt spid="16"/>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3000"/>
                                        <p:tgtEl>
                                          <p:spTgt spid="11"/>
                                        </p:tgtEl>
                                      </p:cBhvr>
                                    </p:animEffect>
                                    <p:set>
                                      <p:cBhvr>
                                        <p:cTn id="21" dur="1" fill="hold">
                                          <p:stCondLst>
                                            <p:cond delay="2999"/>
                                          </p:stCondLst>
                                        </p:cTn>
                                        <p:tgtEl>
                                          <p:spTgt spid="11"/>
                                        </p:tgtEl>
                                        <p:attrNameLst>
                                          <p:attrName>style.visibility</p:attrName>
                                        </p:attrNameLst>
                                      </p:cBhvr>
                                      <p:to>
                                        <p:strVal val="hidden"/>
                                      </p:to>
                                    </p:set>
                                  </p:childTnLst>
                                </p:cTn>
                              </p:par>
                              <p:par>
                                <p:cTn id="22" presetID="1" presetClass="entr" presetSubtype="0" fill="hold" grpId="1" nodeType="withEffect">
                                  <p:stCondLst>
                                    <p:cond delay="0"/>
                                  </p:stCondLst>
                                  <p:childTnLst>
                                    <p:set>
                                      <p:cBhvr>
                                        <p:cTn id="23" dur="1" fill="hold">
                                          <p:stCondLst>
                                            <p:cond delay="0"/>
                                          </p:stCondLst>
                                        </p:cTn>
                                        <p:tgtEl>
                                          <p:spTgt spid="8"/>
                                        </p:tgtEl>
                                        <p:attrNameLst>
                                          <p:attrName>style.visibility</p:attrName>
                                        </p:attrNameLst>
                                      </p:cBhvr>
                                      <p:to>
                                        <p:strVal val="visible"/>
                                      </p:to>
                                    </p:set>
                                  </p:childTnLst>
                                </p:cTn>
                              </p:par>
                              <p:par>
                                <p:cTn id="24" presetID="0" presetClass="path" presetSubtype="0" accel="50000" decel="50000" fill="hold" grpId="0" nodeType="withEffect">
                                  <p:stCondLst>
                                    <p:cond delay="0"/>
                                  </p:stCondLst>
                                  <p:childTnLst>
                                    <p:animMotion origin="layout" path="M -0.16211 -0.02222 L 4.375E-6 -3.7037E-6 " pathEditMode="relative" rAng="0" ptsTypes="AA">
                                      <p:cBhvr>
                                        <p:cTn id="25" dur="2000" fill="hold"/>
                                        <p:tgtEl>
                                          <p:spTgt spid="8"/>
                                        </p:tgtEl>
                                        <p:attrNameLst>
                                          <p:attrName>ppt_x</p:attrName>
                                          <p:attrName>ppt_y</p:attrName>
                                        </p:attrNameLst>
                                      </p:cBhvr>
                                      <p:rCtr x="8099" y="1111"/>
                                    </p:animMotion>
                                  </p:childTnLst>
                                </p:cTn>
                              </p:par>
                            </p:childTnLst>
                          </p:cTn>
                        </p:par>
                        <p:par>
                          <p:cTn id="26" fill="hold">
                            <p:stCondLst>
                              <p:cond delay="4000"/>
                            </p:stCondLst>
                            <p:childTnLst>
                              <p:par>
                                <p:cTn id="27" presetID="1" presetClass="exit" presetSubtype="0" fill="hold" grpId="1" nodeType="afterEffect">
                                  <p:stCondLst>
                                    <p:cond delay="0"/>
                                  </p:stCondLst>
                                  <p:childTnLst>
                                    <p:set>
                                      <p:cBhvr>
                                        <p:cTn id="28" dur="1" fill="hold">
                                          <p:stCondLst>
                                            <p:cond delay="0"/>
                                          </p:stCondLst>
                                        </p:cTn>
                                        <p:tgtEl>
                                          <p:spTgt spid="1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p:cTn id="33" dur="500" fill="hold"/>
                                        <p:tgtEl>
                                          <p:spTgt spid="23"/>
                                        </p:tgtEl>
                                        <p:attrNameLst>
                                          <p:attrName>ppt_w</p:attrName>
                                        </p:attrNameLst>
                                      </p:cBhvr>
                                      <p:tavLst>
                                        <p:tav tm="0">
                                          <p:val>
                                            <p:strVal val="#ppt_w*0.70"/>
                                          </p:val>
                                        </p:tav>
                                        <p:tav tm="100000">
                                          <p:val>
                                            <p:strVal val="#ppt_w"/>
                                          </p:val>
                                        </p:tav>
                                      </p:tavLst>
                                    </p:anim>
                                    <p:anim calcmode="lin" valueType="num">
                                      <p:cBhvr>
                                        <p:cTn id="34" dur="500" fill="hold"/>
                                        <p:tgtEl>
                                          <p:spTgt spid="23"/>
                                        </p:tgtEl>
                                        <p:attrNameLst>
                                          <p:attrName>ppt_h</p:attrName>
                                        </p:attrNameLst>
                                      </p:cBhvr>
                                      <p:tavLst>
                                        <p:tav tm="0">
                                          <p:val>
                                            <p:strVal val="#ppt_h"/>
                                          </p:val>
                                        </p:tav>
                                        <p:tav tm="100000">
                                          <p:val>
                                            <p:strVal val="#ppt_h"/>
                                          </p:val>
                                        </p:tav>
                                      </p:tavLst>
                                    </p:anim>
                                    <p:animEffect transition="in" filter="fade">
                                      <p:cBhvr>
                                        <p:cTn id="35" dur="500"/>
                                        <p:tgtEl>
                                          <p:spTgt spid="23"/>
                                        </p:tgtEl>
                                      </p:cBhvr>
                                    </p:animEffect>
                                  </p:childTnLst>
                                </p:cTn>
                              </p:par>
                              <p:par>
                                <p:cTn id="36" presetID="55" presetClass="entr" presetSubtype="0"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p:cTn id="38" dur="500" fill="hold"/>
                                        <p:tgtEl>
                                          <p:spTgt spid="22"/>
                                        </p:tgtEl>
                                        <p:attrNameLst>
                                          <p:attrName>ppt_w</p:attrName>
                                        </p:attrNameLst>
                                      </p:cBhvr>
                                      <p:tavLst>
                                        <p:tav tm="0">
                                          <p:val>
                                            <p:strVal val="#ppt_w*0.70"/>
                                          </p:val>
                                        </p:tav>
                                        <p:tav tm="100000">
                                          <p:val>
                                            <p:strVal val="#ppt_w"/>
                                          </p:val>
                                        </p:tav>
                                      </p:tavLst>
                                    </p:anim>
                                    <p:anim calcmode="lin" valueType="num">
                                      <p:cBhvr>
                                        <p:cTn id="39" dur="500" fill="hold"/>
                                        <p:tgtEl>
                                          <p:spTgt spid="22"/>
                                        </p:tgtEl>
                                        <p:attrNameLst>
                                          <p:attrName>ppt_h</p:attrName>
                                        </p:attrNameLst>
                                      </p:cBhvr>
                                      <p:tavLst>
                                        <p:tav tm="0">
                                          <p:val>
                                            <p:strVal val="#ppt_h"/>
                                          </p:val>
                                        </p:tav>
                                        <p:tav tm="100000">
                                          <p:val>
                                            <p:strVal val="#ppt_h"/>
                                          </p:val>
                                        </p:tav>
                                      </p:tavLst>
                                    </p:anim>
                                    <p:animEffect transition="in" filter="fade">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8" grpId="0" animBg="1"/>
      <p:bldP spid="8" grpId="1" animBg="1"/>
      <p:bldP spid="11" grpId="0" animBg="1"/>
      <p:bldP spid="11" grpId="1" animBg="1"/>
      <p:bldP spid="16" grpId="0" animBg="1"/>
      <p:bldP spid="16" grpId="1" animBg="1"/>
      <p:bldP spid="19" grpId="0"/>
      <p:bldP spid="19" grpId="1"/>
      <p:bldP spid="20"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C6BF8-86D6-B327-9482-48D0FCEBFF25}"/>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A69CF491-AA7A-139F-5996-B92D48678F69}"/>
              </a:ext>
            </a:extLst>
          </p:cNvPr>
          <p:cNvGrpSpPr/>
          <p:nvPr/>
        </p:nvGrpSpPr>
        <p:grpSpPr>
          <a:xfrm>
            <a:off x="2343762" y="2095689"/>
            <a:ext cx="7802015" cy="1963230"/>
            <a:chOff x="2343762" y="3076760"/>
            <a:chExt cx="7802015" cy="1963230"/>
          </a:xfrm>
        </p:grpSpPr>
        <p:sp>
          <p:nvSpPr>
            <p:cNvPr id="19" name="Rectangle: Rounded Corners 7">
              <a:extLst>
                <a:ext uri="{FF2B5EF4-FFF2-40B4-BE49-F238E27FC236}">
                  <a16:creationId xmlns:a16="http://schemas.microsoft.com/office/drawing/2014/main" id="{EA427006-F6C9-FB7F-3240-0ED3015744E6}"/>
                </a:ext>
              </a:extLst>
            </p:cNvPr>
            <p:cNvSpPr/>
            <p:nvPr/>
          </p:nvSpPr>
          <p:spPr>
            <a:xfrm>
              <a:off x="2343762" y="3076760"/>
              <a:ext cx="3024133" cy="1963230"/>
            </a:xfrm>
            <a:prstGeom prst="roundRect">
              <a:avLst/>
            </a:prstGeom>
            <a:solidFill>
              <a:srgbClr val="0E2841">
                <a:lumMod val="10000"/>
                <a:lumOff val="90000"/>
              </a:srgbClr>
            </a:solidFill>
            <a:ln w="19050" cap="flat" cmpd="sng" algn="ctr">
              <a:solidFill>
                <a:srgbClr val="156082">
                  <a:shade val="15000"/>
                </a:srgbClr>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accent4">
                      <a:lumMod val="10000"/>
                    </a:schemeClr>
                  </a:solidFill>
                  <a:effectLst/>
                  <a:uLnTx/>
                  <a:uFillTx/>
                  <a:latin typeface="Aptos" panose="02110004020202020204"/>
                  <a:ea typeface="+mn-ea"/>
                  <a:cs typeface="+mn-cs"/>
                </a:rPr>
                <a:t>CPU</a:t>
              </a:r>
            </a:p>
          </p:txBody>
        </p:sp>
        <p:sp>
          <p:nvSpPr>
            <p:cNvPr id="17" name="Rectangle: Rounded Corners 7">
              <a:extLst>
                <a:ext uri="{FF2B5EF4-FFF2-40B4-BE49-F238E27FC236}">
                  <a16:creationId xmlns:a16="http://schemas.microsoft.com/office/drawing/2014/main" id="{43E84DA9-B794-C708-3139-393967D51FE9}"/>
                </a:ext>
              </a:extLst>
            </p:cNvPr>
            <p:cNvSpPr/>
            <p:nvPr/>
          </p:nvSpPr>
          <p:spPr>
            <a:xfrm>
              <a:off x="7121644" y="3076760"/>
              <a:ext cx="3024133" cy="1963230"/>
            </a:xfrm>
            <a:prstGeom prst="roundRect">
              <a:avLst/>
            </a:prstGeom>
            <a:solidFill>
              <a:srgbClr val="0E2841">
                <a:lumMod val="10000"/>
                <a:lumOff val="90000"/>
              </a:srgbClr>
            </a:solidFill>
            <a:ln w="19050" cap="flat" cmpd="sng" algn="ctr">
              <a:solidFill>
                <a:srgbClr val="156082">
                  <a:shade val="15000"/>
                </a:srgbClr>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accent4">
                      <a:lumMod val="10000"/>
                    </a:schemeClr>
                  </a:solidFill>
                  <a:effectLst/>
                  <a:uLnTx/>
                  <a:uFillTx/>
                  <a:latin typeface="Aptos" panose="02110004020202020204"/>
                  <a:ea typeface="+mn-ea"/>
                  <a:cs typeface="+mn-cs"/>
                </a:rPr>
                <a:t>GPU</a:t>
              </a:r>
            </a:p>
          </p:txBody>
        </p:sp>
        <p:sp>
          <p:nvSpPr>
            <p:cNvPr id="18" name="Rectangle 17">
              <a:extLst>
                <a:ext uri="{FF2B5EF4-FFF2-40B4-BE49-F238E27FC236}">
                  <a16:creationId xmlns:a16="http://schemas.microsoft.com/office/drawing/2014/main" id="{EA84E152-E02F-FFA2-C3C3-6C1CA02DA8E2}"/>
                </a:ext>
              </a:extLst>
            </p:cNvPr>
            <p:cNvSpPr/>
            <p:nvPr/>
          </p:nvSpPr>
          <p:spPr>
            <a:xfrm>
              <a:off x="7605010" y="4278061"/>
              <a:ext cx="2057400" cy="697631"/>
            </a:xfrm>
            <a:prstGeom prst="rect">
              <a:avLst/>
            </a:prstGeom>
            <a:solidFill>
              <a:srgbClr val="F5B8A4">
                <a:alpha val="50000"/>
              </a:srgbClr>
            </a:solidFill>
            <a:ln w="19050">
              <a:solidFill>
                <a:srgbClr val="E97132"/>
              </a:solidFill>
            </a:ln>
          </p:spPr>
          <p:style>
            <a:lnRef idx="0">
              <a:scrgbClr r="0" g="0" b="0"/>
            </a:lnRef>
            <a:fillRef idx="0">
              <a:scrgbClr r="0" g="0" b="0"/>
            </a:fillRef>
            <a:effectRef idx="0">
              <a:scrgbClr r="0" g="0" b="0"/>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Memory</a:t>
              </a:r>
            </a:p>
          </p:txBody>
        </p:sp>
        <p:sp>
          <p:nvSpPr>
            <p:cNvPr id="20" name="Rectangle 19">
              <a:extLst>
                <a:ext uri="{FF2B5EF4-FFF2-40B4-BE49-F238E27FC236}">
                  <a16:creationId xmlns:a16="http://schemas.microsoft.com/office/drawing/2014/main" id="{DA0413A3-B9D6-8E76-2906-B6977C47075B}"/>
                </a:ext>
              </a:extLst>
            </p:cNvPr>
            <p:cNvSpPr/>
            <p:nvPr/>
          </p:nvSpPr>
          <p:spPr>
            <a:xfrm>
              <a:off x="2529590" y="3754239"/>
              <a:ext cx="2625883" cy="1221453"/>
            </a:xfrm>
            <a:prstGeom prst="rect">
              <a:avLst/>
            </a:prstGeom>
            <a:solidFill>
              <a:srgbClr val="F5B8A4">
                <a:alpha val="50000"/>
              </a:srgbClr>
            </a:solidFill>
            <a:ln w="19050">
              <a:solidFill>
                <a:srgbClr val="E97132"/>
              </a:solidFill>
            </a:ln>
          </p:spPr>
          <p:style>
            <a:lnRef idx="0">
              <a:scrgbClr r="0" g="0" b="0"/>
            </a:lnRef>
            <a:fillRef idx="0">
              <a:scrgbClr r="0" g="0" b="0"/>
            </a:fillRef>
            <a:effectRef idx="0">
              <a:scrgbClr r="0" g="0" b="0"/>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Memory</a:t>
              </a:r>
            </a:p>
          </p:txBody>
        </p:sp>
        <p:sp>
          <p:nvSpPr>
            <p:cNvPr id="24" name="Rectangle: Rounded Corners 7">
              <a:extLst>
                <a:ext uri="{FF2B5EF4-FFF2-40B4-BE49-F238E27FC236}">
                  <a16:creationId xmlns:a16="http://schemas.microsoft.com/office/drawing/2014/main" id="{A66A9FAD-028F-3A6D-C03C-A860143352FF}"/>
                </a:ext>
              </a:extLst>
            </p:cNvPr>
            <p:cNvSpPr/>
            <p:nvPr/>
          </p:nvSpPr>
          <p:spPr>
            <a:xfrm>
              <a:off x="2681243" y="3976309"/>
              <a:ext cx="2322576" cy="603504"/>
            </a:xfrm>
            <a:prstGeom prst="roundRect">
              <a:avLst/>
            </a:prstGeom>
            <a:solidFill>
              <a:srgbClr val="194D6A"/>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rPr>
                <a:t>Data</a:t>
              </a:r>
            </a:p>
          </p:txBody>
        </p:sp>
        <p:cxnSp>
          <p:nvCxnSpPr>
            <p:cNvPr id="25" name="Straight Connector 24">
              <a:extLst>
                <a:ext uri="{FF2B5EF4-FFF2-40B4-BE49-F238E27FC236}">
                  <a16:creationId xmlns:a16="http://schemas.microsoft.com/office/drawing/2014/main" id="{5A89E0E2-6BEE-1C7D-E646-B84D9A0B12E4}"/>
                </a:ext>
              </a:extLst>
            </p:cNvPr>
            <p:cNvCxnSpPr/>
            <p:nvPr/>
          </p:nvCxnSpPr>
          <p:spPr>
            <a:xfrm>
              <a:off x="5367895" y="4278061"/>
              <a:ext cx="175374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99C8C2FD-7B98-0347-99BC-5161C454EE57}"/>
                </a:ext>
              </a:extLst>
            </p:cNvPr>
            <p:cNvCxnSpPr/>
            <p:nvPr/>
          </p:nvCxnSpPr>
          <p:spPr>
            <a:xfrm>
              <a:off x="5367895" y="4603737"/>
              <a:ext cx="1753749" cy="0"/>
            </a:xfrm>
            <a:prstGeom prst="line">
              <a:avLst/>
            </a:prstGeom>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9DFF8676-4AD8-43A1-71A4-68ED223EBEE5}"/>
                </a:ext>
              </a:extLst>
            </p:cNvPr>
            <p:cNvSpPr txBox="1"/>
            <p:nvPr/>
          </p:nvSpPr>
          <p:spPr>
            <a:xfrm>
              <a:off x="5941641" y="4246686"/>
              <a:ext cx="606256" cy="369332"/>
            </a:xfrm>
            <a:prstGeom prst="rect">
              <a:avLst/>
            </a:prstGeom>
            <a:noFill/>
          </p:spPr>
          <p:txBody>
            <a:bodyPr wrap="none" rtlCol="0">
              <a:spAutoFit/>
            </a:bodyPr>
            <a:lstStyle/>
            <a:p>
              <a:r>
                <a:rPr lang="en-US" b="1" dirty="0"/>
                <a:t>PCIe</a:t>
              </a:r>
            </a:p>
          </p:txBody>
        </p:sp>
        <p:sp>
          <p:nvSpPr>
            <p:cNvPr id="33" name="Oval 32">
              <a:extLst>
                <a:ext uri="{FF2B5EF4-FFF2-40B4-BE49-F238E27FC236}">
                  <a16:creationId xmlns:a16="http://schemas.microsoft.com/office/drawing/2014/main" id="{E87E38DF-CC8B-10C0-72CB-B83F850AFAF3}"/>
                </a:ext>
              </a:extLst>
            </p:cNvPr>
            <p:cNvSpPr/>
            <p:nvPr/>
          </p:nvSpPr>
          <p:spPr>
            <a:xfrm>
              <a:off x="8467869" y="4364965"/>
              <a:ext cx="331673" cy="298501"/>
            </a:xfrm>
            <a:prstGeom prst="ellipse">
              <a:avLst/>
            </a:prstGeom>
            <a:solidFill>
              <a:srgbClr val="194D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5F6F7F-2ACC-FB36-D408-6BD288D38D69}"/>
                </a:ext>
              </a:extLst>
            </p:cNvPr>
            <p:cNvSpPr/>
            <p:nvPr/>
          </p:nvSpPr>
          <p:spPr>
            <a:xfrm>
              <a:off x="6392699" y="4290954"/>
              <a:ext cx="331673" cy="298501"/>
            </a:xfrm>
            <a:prstGeom prst="ellipse">
              <a:avLst/>
            </a:prstGeom>
            <a:solidFill>
              <a:srgbClr val="194D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6506771-34DC-7400-5D8A-89A8CC70FA26}"/>
                </a:ext>
              </a:extLst>
            </p:cNvPr>
            <p:cNvSpPr/>
            <p:nvPr/>
          </p:nvSpPr>
          <p:spPr>
            <a:xfrm>
              <a:off x="9070057" y="3750004"/>
              <a:ext cx="778181" cy="365125"/>
            </a:xfrm>
            <a:prstGeom prst="rect">
              <a:avLst/>
            </a:prstGeom>
            <a:solidFill>
              <a:srgbClr val="A8D5A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r>
                <a:rPr lang="en-US" b="1" dirty="0">
                  <a:solidFill>
                    <a:prstClr val="black"/>
                  </a:solidFill>
                  <a:latin typeface="Aptos" panose="02110004020202020204"/>
                </a:rPr>
                <a:t>Core</a:t>
              </a:r>
            </a:p>
          </p:txBody>
        </p:sp>
        <p:sp>
          <p:nvSpPr>
            <p:cNvPr id="37" name="Rectangle 36">
              <a:extLst>
                <a:ext uri="{FF2B5EF4-FFF2-40B4-BE49-F238E27FC236}">
                  <a16:creationId xmlns:a16="http://schemas.microsoft.com/office/drawing/2014/main" id="{7B6889A8-5605-3E59-AE9D-DFEDDAA1F740}"/>
                </a:ext>
              </a:extLst>
            </p:cNvPr>
            <p:cNvSpPr/>
            <p:nvPr/>
          </p:nvSpPr>
          <p:spPr>
            <a:xfrm>
              <a:off x="7415001" y="3750005"/>
              <a:ext cx="778181" cy="365125"/>
            </a:xfrm>
            <a:prstGeom prst="rect">
              <a:avLst/>
            </a:prstGeom>
            <a:solidFill>
              <a:srgbClr val="A8D5A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r>
                <a:rPr lang="en-US" b="1" dirty="0">
                  <a:solidFill>
                    <a:prstClr val="black"/>
                  </a:solidFill>
                  <a:latin typeface="Aptos" panose="02110004020202020204"/>
                </a:rPr>
                <a:t>Core</a:t>
              </a:r>
            </a:p>
          </p:txBody>
        </p:sp>
        <p:sp>
          <p:nvSpPr>
            <p:cNvPr id="1026" name="TextBox 1025">
              <a:extLst>
                <a:ext uri="{FF2B5EF4-FFF2-40B4-BE49-F238E27FC236}">
                  <a16:creationId xmlns:a16="http://schemas.microsoft.com/office/drawing/2014/main" id="{A4CF089F-B751-48E5-4D99-E3EB4120A9B4}"/>
                </a:ext>
              </a:extLst>
            </p:cNvPr>
            <p:cNvSpPr txBox="1"/>
            <p:nvPr/>
          </p:nvSpPr>
          <p:spPr>
            <a:xfrm>
              <a:off x="8374978" y="3502665"/>
              <a:ext cx="513282" cy="646331"/>
            </a:xfrm>
            <a:prstGeom prst="rect">
              <a:avLst/>
            </a:prstGeom>
            <a:noFill/>
          </p:spPr>
          <p:txBody>
            <a:bodyPr wrap="none" rtlCol="0">
              <a:spAutoFit/>
            </a:bodyPr>
            <a:lstStyle/>
            <a:p>
              <a:r>
                <a:rPr lang="en-US" sz="3600" b="1" dirty="0">
                  <a:solidFill>
                    <a:schemeClr val="accent4">
                      <a:lumMod val="10000"/>
                    </a:schemeClr>
                  </a:solidFill>
                </a:rPr>
                <a:t>…</a:t>
              </a:r>
            </a:p>
          </p:txBody>
        </p:sp>
        <p:sp>
          <p:nvSpPr>
            <p:cNvPr id="1059" name="Rectangle: Rounded Corners 7">
              <a:extLst>
                <a:ext uri="{FF2B5EF4-FFF2-40B4-BE49-F238E27FC236}">
                  <a16:creationId xmlns:a16="http://schemas.microsoft.com/office/drawing/2014/main" id="{12C4010A-BB37-5F01-EA98-2E89CE94938B}"/>
                </a:ext>
              </a:extLst>
            </p:cNvPr>
            <p:cNvSpPr/>
            <p:nvPr/>
          </p:nvSpPr>
          <p:spPr>
            <a:xfrm>
              <a:off x="8301646" y="4342887"/>
              <a:ext cx="1309760" cy="368024"/>
            </a:xfrm>
            <a:prstGeom prst="roundRect">
              <a:avLst/>
            </a:prstGeom>
            <a:solidFill>
              <a:srgbClr val="E9713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Aptos" panose="02110004020202020204"/>
                  <a:ea typeface="+mn-ea"/>
                  <a:cs typeface="+mn-cs"/>
                </a:rPr>
                <a:t>Model</a:t>
              </a:r>
            </a:p>
          </p:txBody>
        </p:sp>
        <p:sp>
          <p:nvSpPr>
            <p:cNvPr id="1060" name="Rectangle: Rounded Corners 7">
              <a:extLst>
                <a:ext uri="{FF2B5EF4-FFF2-40B4-BE49-F238E27FC236}">
                  <a16:creationId xmlns:a16="http://schemas.microsoft.com/office/drawing/2014/main" id="{91039ACE-30BA-0205-4668-261F7F8B5B0F}"/>
                </a:ext>
              </a:extLst>
            </p:cNvPr>
            <p:cNvSpPr/>
            <p:nvPr/>
          </p:nvSpPr>
          <p:spPr>
            <a:xfrm>
              <a:off x="7656012" y="4342888"/>
              <a:ext cx="645634" cy="365124"/>
            </a:xfrm>
            <a:prstGeom prst="roundRect">
              <a:avLst/>
            </a:prstGeom>
            <a:solidFill>
              <a:srgbClr val="194D6A"/>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ts val="16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ptos" panose="02110004020202020204"/>
                  <a:ea typeface="+mn-ea"/>
                  <a:cs typeface="+mn-cs"/>
                </a:rPr>
                <a:t>Data $</a:t>
              </a:r>
            </a:p>
          </p:txBody>
        </p:sp>
        <p:cxnSp>
          <p:nvCxnSpPr>
            <p:cNvPr id="1061" name="Straight Arrow Connector 1060">
              <a:extLst>
                <a:ext uri="{FF2B5EF4-FFF2-40B4-BE49-F238E27FC236}">
                  <a16:creationId xmlns:a16="http://schemas.microsoft.com/office/drawing/2014/main" id="{4DBE51E6-ABAB-4A05-834A-995C0307360D}"/>
                </a:ext>
              </a:extLst>
            </p:cNvPr>
            <p:cNvCxnSpPr>
              <a:cxnSpLocks/>
            </p:cNvCxnSpPr>
            <p:nvPr/>
          </p:nvCxnSpPr>
          <p:spPr>
            <a:xfrm>
              <a:off x="6724759" y="4462712"/>
              <a:ext cx="931253" cy="11710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062" name="TextBox 1061">
              <a:extLst>
                <a:ext uri="{FF2B5EF4-FFF2-40B4-BE49-F238E27FC236}">
                  <a16:creationId xmlns:a16="http://schemas.microsoft.com/office/drawing/2014/main" id="{E773D96A-D75F-8D68-4B7C-FD97C607564E}"/>
                </a:ext>
              </a:extLst>
            </p:cNvPr>
            <p:cNvSpPr txBox="1"/>
            <p:nvPr/>
          </p:nvSpPr>
          <p:spPr>
            <a:xfrm>
              <a:off x="6631165" y="4578317"/>
              <a:ext cx="981359" cy="369332"/>
            </a:xfrm>
            <a:prstGeom prst="rect">
              <a:avLst/>
            </a:prstGeom>
            <a:noFill/>
          </p:spPr>
          <p:txBody>
            <a:bodyPr wrap="square" rtlCol="0">
              <a:spAutoFit/>
            </a:bodyPr>
            <a:lstStyle/>
            <a:p>
              <a:r>
                <a:rPr lang="en-US" dirty="0">
                  <a:highlight>
                    <a:srgbClr val="00FFFF"/>
                  </a:highlight>
                </a:rPr>
                <a:t>Waiting!</a:t>
              </a:r>
            </a:p>
          </p:txBody>
        </p:sp>
      </p:grpSp>
      <p:sp>
        <p:nvSpPr>
          <p:cNvPr id="3" name="Title 2">
            <a:extLst>
              <a:ext uri="{FF2B5EF4-FFF2-40B4-BE49-F238E27FC236}">
                <a16:creationId xmlns:a16="http://schemas.microsoft.com/office/drawing/2014/main" id="{7F058BDA-4893-74B8-4D17-452A78DCC408}"/>
              </a:ext>
            </a:extLst>
          </p:cNvPr>
          <p:cNvSpPr>
            <a:spLocks noGrp="1"/>
          </p:cNvSpPr>
          <p:nvPr>
            <p:ph type="title"/>
          </p:nvPr>
        </p:nvSpPr>
        <p:spPr/>
        <p:txBody>
          <a:bodyPr/>
          <a:lstStyle/>
          <a:p>
            <a:r>
              <a:rPr lang="en-US" dirty="0"/>
              <a:t>The GPU memory bottleneck in ML</a:t>
            </a:r>
          </a:p>
        </p:txBody>
      </p:sp>
      <p:sp>
        <p:nvSpPr>
          <p:cNvPr id="4" name="Slide Number Placeholder 3">
            <a:extLst>
              <a:ext uri="{FF2B5EF4-FFF2-40B4-BE49-F238E27FC236}">
                <a16:creationId xmlns:a16="http://schemas.microsoft.com/office/drawing/2014/main" id="{48C8871B-04DD-9FA3-F471-BBF0C68A4F35}"/>
              </a:ext>
            </a:extLst>
          </p:cNvPr>
          <p:cNvSpPr>
            <a:spLocks noGrp="1"/>
          </p:cNvSpPr>
          <p:nvPr>
            <p:ph type="sldNum" sz="quarter" idx="14"/>
          </p:nvPr>
        </p:nvSpPr>
        <p:spPr/>
        <p:txBody>
          <a:bodyPr/>
          <a:lstStyle/>
          <a:p>
            <a:fld id="{04AED599-1D0F-3E40-81CA-01C30F87847C}" type="slidenum">
              <a:rPr lang="en-US" smtClean="0"/>
              <a:pPr/>
              <a:t>5</a:t>
            </a:fld>
            <a:endParaRPr lang="en-US"/>
          </a:p>
        </p:txBody>
      </p:sp>
      <p:graphicFrame>
        <p:nvGraphicFramePr>
          <p:cNvPr id="26" name="Chart Placeholder 8">
            <a:extLst>
              <a:ext uri="{FF2B5EF4-FFF2-40B4-BE49-F238E27FC236}">
                <a16:creationId xmlns:a16="http://schemas.microsoft.com/office/drawing/2014/main" id="{347A2E30-0075-E486-4EF3-ABBE7A3D09C6}"/>
              </a:ext>
            </a:extLst>
          </p:cNvPr>
          <p:cNvGraphicFramePr>
            <a:graphicFrameLocks noGrp="1"/>
          </p:cNvGraphicFramePr>
          <p:nvPr>
            <p:ph type="chart" sz="quarter" idx="12"/>
            <p:extLst>
              <p:ext uri="{D42A27DB-BD31-4B8C-83A1-F6EECF244321}">
                <p14:modId xmlns:p14="http://schemas.microsoft.com/office/powerpoint/2010/main" val="2538960737"/>
              </p:ext>
            </p:extLst>
          </p:nvPr>
        </p:nvGraphicFramePr>
        <p:xfrm>
          <a:off x="788531" y="4616106"/>
          <a:ext cx="10912475" cy="1835493"/>
        </p:xfrm>
        <a:graphic>
          <a:graphicData uri="http://schemas.openxmlformats.org/drawingml/2006/chart">
            <c:chart xmlns:c="http://schemas.openxmlformats.org/drawingml/2006/chart" xmlns:r="http://schemas.openxmlformats.org/officeDocument/2006/relationships" r:id="rId3"/>
          </a:graphicData>
        </a:graphic>
      </p:graphicFrame>
      <p:sp>
        <p:nvSpPr>
          <p:cNvPr id="27" name="Footer Placeholder 10">
            <a:extLst>
              <a:ext uri="{FF2B5EF4-FFF2-40B4-BE49-F238E27FC236}">
                <a16:creationId xmlns:a16="http://schemas.microsoft.com/office/drawing/2014/main" id="{5E16208C-1F33-B0D2-E092-20206BED9A5F}"/>
              </a:ext>
            </a:extLst>
          </p:cNvPr>
          <p:cNvSpPr>
            <a:spLocks noGrp="1"/>
          </p:cNvSpPr>
          <p:nvPr>
            <p:ph type="ftr" sz="quarter" idx="13"/>
          </p:nvPr>
        </p:nvSpPr>
        <p:spPr>
          <a:xfrm>
            <a:off x="1719677" y="6052545"/>
            <a:ext cx="8752644" cy="365125"/>
          </a:xfrm>
        </p:spPr>
        <p:txBody>
          <a:bodyPr/>
          <a:lstStyle/>
          <a:p>
            <a:r>
              <a:rPr lang="en-US" b="1" dirty="0">
                <a:solidFill>
                  <a:schemeClr val="tx1"/>
                </a:solidFill>
              </a:rPr>
              <a:t>Evaluated using GNN training framework [Legion, ATC ‘23] on an A100 GPU</a:t>
            </a:r>
          </a:p>
        </p:txBody>
      </p:sp>
      <p:sp>
        <p:nvSpPr>
          <p:cNvPr id="11" name="Rectangle 10">
            <a:extLst>
              <a:ext uri="{FF2B5EF4-FFF2-40B4-BE49-F238E27FC236}">
                <a16:creationId xmlns:a16="http://schemas.microsoft.com/office/drawing/2014/main" id="{EAEB7FF5-A6F1-6735-1EAB-B8D69E3B6B1B}"/>
              </a:ext>
            </a:extLst>
          </p:cNvPr>
          <p:cNvSpPr/>
          <p:nvPr/>
        </p:nvSpPr>
        <p:spPr>
          <a:xfrm>
            <a:off x="788530" y="1791379"/>
            <a:ext cx="10912475" cy="2570687"/>
          </a:xfrm>
          <a:prstGeom prst="rect">
            <a:avLst/>
          </a:prstGeom>
          <a:solidFill>
            <a:srgbClr val="F2F2F2">
              <a:alpha val="96078"/>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6A3A4893-5819-2BE1-16F0-C691A014488D}"/>
              </a:ext>
            </a:extLst>
          </p:cNvPr>
          <p:cNvSpPr txBox="1"/>
          <p:nvPr/>
        </p:nvSpPr>
        <p:spPr>
          <a:xfrm>
            <a:off x="1575685" y="3379878"/>
            <a:ext cx="1588406" cy="923330"/>
          </a:xfrm>
          <a:prstGeom prst="rect">
            <a:avLst/>
          </a:prstGeom>
          <a:noFill/>
        </p:spPr>
        <p:txBody>
          <a:bodyPr wrap="square" rtlCol="0">
            <a:spAutoFit/>
          </a:bodyPr>
          <a:lstStyle/>
          <a:p>
            <a:pPr algn="ctr"/>
            <a:r>
              <a:rPr lang="en-US" b="1" dirty="0"/>
              <a:t>Graph Neural Networks (GNN)</a:t>
            </a:r>
          </a:p>
        </p:txBody>
      </p:sp>
      <p:grpSp>
        <p:nvGrpSpPr>
          <p:cNvPr id="1054" name="Group 1053">
            <a:extLst>
              <a:ext uri="{FF2B5EF4-FFF2-40B4-BE49-F238E27FC236}">
                <a16:creationId xmlns:a16="http://schemas.microsoft.com/office/drawing/2014/main" id="{9DB44531-9769-0D09-E5EE-3604D3BA4037}"/>
              </a:ext>
            </a:extLst>
          </p:cNvPr>
          <p:cNvGrpSpPr/>
          <p:nvPr/>
        </p:nvGrpSpPr>
        <p:grpSpPr>
          <a:xfrm>
            <a:off x="1327429" y="2317152"/>
            <a:ext cx="2084921" cy="959449"/>
            <a:chOff x="1731482" y="3211634"/>
            <a:chExt cx="2084921" cy="959449"/>
          </a:xfrm>
        </p:grpSpPr>
        <p:pic>
          <p:nvPicPr>
            <p:cNvPr id="30" name="Graphic 29" descr="Network with solid fill">
              <a:extLst>
                <a:ext uri="{FF2B5EF4-FFF2-40B4-BE49-F238E27FC236}">
                  <a16:creationId xmlns:a16="http://schemas.microsoft.com/office/drawing/2014/main" id="{490D1459-89F0-41B0-7184-281ACD73345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31482" y="3211634"/>
              <a:ext cx="914400" cy="914400"/>
            </a:xfrm>
            <a:prstGeom prst="rect">
              <a:avLst/>
            </a:prstGeom>
          </p:spPr>
        </p:pic>
        <p:grpSp>
          <p:nvGrpSpPr>
            <p:cNvPr id="56" name="Group 55">
              <a:extLst>
                <a:ext uri="{FF2B5EF4-FFF2-40B4-BE49-F238E27FC236}">
                  <a16:creationId xmlns:a16="http://schemas.microsoft.com/office/drawing/2014/main" id="{DCF56AE6-22DE-63FF-81EA-C5C6B8D71FBB}"/>
                </a:ext>
              </a:extLst>
            </p:cNvPr>
            <p:cNvGrpSpPr/>
            <p:nvPr/>
          </p:nvGrpSpPr>
          <p:grpSpPr>
            <a:xfrm>
              <a:off x="2576444" y="3265293"/>
              <a:ext cx="1239959" cy="905790"/>
              <a:chOff x="2576444" y="3265293"/>
              <a:chExt cx="1239959" cy="905790"/>
            </a:xfrm>
          </p:grpSpPr>
          <p:grpSp>
            <p:nvGrpSpPr>
              <p:cNvPr id="39" name="Group 38">
                <a:extLst>
                  <a:ext uri="{FF2B5EF4-FFF2-40B4-BE49-F238E27FC236}">
                    <a16:creationId xmlns:a16="http://schemas.microsoft.com/office/drawing/2014/main" id="{F3E7FEE8-69A1-EB27-7A5E-8CF4187B2169}"/>
                  </a:ext>
                </a:extLst>
              </p:cNvPr>
              <p:cNvGrpSpPr/>
              <p:nvPr/>
            </p:nvGrpSpPr>
            <p:grpSpPr>
              <a:xfrm>
                <a:off x="2855378" y="3265293"/>
                <a:ext cx="961025" cy="905790"/>
                <a:chOff x="2399971" y="2977131"/>
                <a:chExt cx="961025" cy="905790"/>
              </a:xfrm>
            </p:grpSpPr>
            <p:sp>
              <p:nvSpPr>
                <p:cNvPr id="40" name="Oval 39">
                  <a:extLst>
                    <a:ext uri="{FF2B5EF4-FFF2-40B4-BE49-F238E27FC236}">
                      <a16:creationId xmlns:a16="http://schemas.microsoft.com/office/drawing/2014/main" id="{9AC2FE14-BE59-453D-DF8B-971CE86CC342}"/>
                    </a:ext>
                  </a:extLst>
                </p:cNvPr>
                <p:cNvSpPr/>
                <p:nvPr/>
              </p:nvSpPr>
              <p:spPr>
                <a:xfrm>
                  <a:off x="2399971" y="3145417"/>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0E7B515-5B63-1CA5-2EC3-6BFF0A5F837E}"/>
                    </a:ext>
                  </a:extLst>
                </p:cNvPr>
                <p:cNvSpPr/>
                <p:nvPr/>
              </p:nvSpPr>
              <p:spPr>
                <a:xfrm>
                  <a:off x="2399971" y="3477662"/>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0AFE598C-850A-9ECC-C6A6-AF982DF3D031}"/>
                    </a:ext>
                  </a:extLst>
                </p:cNvPr>
                <p:cNvSpPr/>
                <p:nvPr/>
              </p:nvSpPr>
              <p:spPr>
                <a:xfrm>
                  <a:off x="2772309" y="2977131"/>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3" name="Oval 42">
                  <a:extLst>
                    <a:ext uri="{FF2B5EF4-FFF2-40B4-BE49-F238E27FC236}">
                      <a16:creationId xmlns:a16="http://schemas.microsoft.com/office/drawing/2014/main" id="{A2DB29E1-93D7-91C4-CD42-44EA639C2E34}"/>
                    </a:ext>
                  </a:extLst>
                </p:cNvPr>
                <p:cNvSpPr/>
                <p:nvPr/>
              </p:nvSpPr>
              <p:spPr>
                <a:xfrm>
                  <a:off x="2772309" y="3313703"/>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2E4F9B0A-791B-27E0-DC1D-BF795AA48458}"/>
                    </a:ext>
                  </a:extLst>
                </p:cNvPr>
                <p:cNvSpPr/>
                <p:nvPr/>
              </p:nvSpPr>
              <p:spPr>
                <a:xfrm>
                  <a:off x="2772309" y="3641621"/>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CD3AC2CA-B23F-5CBE-4E2D-C9BD458010F9}"/>
                    </a:ext>
                  </a:extLst>
                </p:cNvPr>
                <p:cNvSpPr/>
                <p:nvPr/>
              </p:nvSpPr>
              <p:spPr>
                <a:xfrm>
                  <a:off x="3119696" y="3313703"/>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6" name="Straight Arrow Connector 45">
                  <a:extLst>
                    <a:ext uri="{FF2B5EF4-FFF2-40B4-BE49-F238E27FC236}">
                      <a16:creationId xmlns:a16="http://schemas.microsoft.com/office/drawing/2014/main" id="{7BB7A845-2918-809A-1D06-606FC985153F}"/>
                    </a:ext>
                  </a:extLst>
                </p:cNvPr>
                <p:cNvCxnSpPr>
                  <a:cxnSpLocks/>
                  <a:stCxn id="40" idx="7"/>
                  <a:endCxn id="42" idx="2"/>
                </p:cNvCxnSpPr>
                <p:nvPr/>
              </p:nvCxnSpPr>
              <p:spPr>
                <a:xfrm flipV="1">
                  <a:off x="2605933" y="3097781"/>
                  <a:ext cx="166376" cy="82974"/>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881FBCE1-7F4C-FDC4-AE50-2142678B1D37}"/>
                    </a:ext>
                  </a:extLst>
                </p:cNvPr>
                <p:cNvCxnSpPr>
                  <a:cxnSpLocks/>
                  <a:stCxn id="40" idx="6"/>
                  <a:endCxn id="43" idx="1"/>
                </p:cNvCxnSpPr>
                <p:nvPr/>
              </p:nvCxnSpPr>
              <p:spPr>
                <a:xfrm>
                  <a:off x="2641271" y="3266067"/>
                  <a:ext cx="166376" cy="82974"/>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E3083296-E77A-27FE-0CFD-5104996E93EF}"/>
                    </a:ext>
                  </a:extLst>
                </p:cNvPr>
                <p:cNvCxnSpPr>
                  <a:cxnSpLocks/>
                  <a:stCxn id="40" idx="5"/>
                  <a:endCxn id="44" idx="1"/>
                </p:cNvCxnSpPr>
                <p:nvPr/>
              </p:nvCxnSpPr>
              <p:spPr>
                <a:xfrm>
                  <a:off x="2605933" y="3351379"/>
                  <a:ext cx="201714" cy="325580"/>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3ACC65CF-D435-2364-15DA-0CFCCB75D5D0}"/>
                    </a:ext>
                  </a:extLst>
                </p:cNvPr>
                <p:cNvCxnSpPr>
                  <a:cxnSpLocks/>
                  <a:stCxn id="41" idx="5"/>
                  <a:endCxn id="44" idx="2"/>
                </p:cNvCxnSpPr>
                <p:nvPr/>
              </p:nvCxnSpPr>
              <p:spPr>
                <a:xfrm>
                  <a:off x="2605933" y="3683624"/>
                  <a:ext cx="166376" cy="78647"/>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22D78F78-B8A9-41AF-E576-159457FEC397}"/>
                    </a:ext>
                  </a:extLst>
                </p:cNvPr>
                <p:cNvCxnSpPr>
                  <a:cxnSpLocks/>
                  <a:stCxn id="41" idx="6"/>
                  <a:endCxn id="43" idx="3"/>
                </p:cNvCxnSpPr>
                <p:nvPr/>
              </p:nvCxnSpPr>
              <p:spPr>
                <a:xfrm flipV="1">
                  <a:off x="2641271" y="3519665"/>
                  <a:ext cx="166376" cy="78647"/>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0A9283FB-CCAA-186B-6411-D4C737701EA4}"/>
                    </a:ext>
                  </a:extLst>
                </p:cNvPr>
                <p:cNvCxnSpPr>
                  <a:cxnSpLocks/>
                  <a:stCxn id="41" idx="7"/>
                  <a:endCxn id="42" idx="3"/>
                </p:cNvCxnSpPr>
                <p:nvPr/>
              </p:nvCxnSpPr>
              <p:spPr>
                <a:xfrm flipV="1">
                  <a:off x="2605933" y="3183093"/>
                  <a:ext cx="201714" cy="329907"/>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A8090371-9BDF-AB03-E80B-7B861EF4F0CA}"/>
                    </a:ext>
                  </a:extLst>
                </p:cNvPr>
                <p:cNvCxnSpPr>
                  <a:cxnSpLocks/>
                  <a:stCxn id="42" idx="5"/>
                  <a:endCxn id="45" idx="1"/>
                </p:cNvCxnSpPr>
                <p:nvPr/>
              </p:nvCxnSpPr>
              <p:spPr>
                <a:xfrm>
                  <a:off x="2978271" y="3183093"/>
                  <a:ext cx="176763" cy="165948"/>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21DD2995-D29F-07A3-B103-106B615281A3}"/>
                    </a:ext>
                  </a:extLst>
                </p:cNvPr>
                <p:cNvCxnSpPr>
                  <a:cxnSpLocks/>
                  <a:stCxn id="43" idx="6"/>
                  <a:endCxn id="45" idx="2"/>
                </p:cNvCxnSpPr>
                <p:nvPr/>
              </p:nvCxnSpPr>
              <p:spPr>
                <a:xfrm>
                  <a:off x="3013609" y="3434353"/>
                  <a:ext cx="106087" cy="0"/>
                </a:xfrm>
                <a:prstGeom prst="straightConnector1">
                  <a:avLst/>
                </a:prstGeom>
                <a:ln w="6350">
                  <a:solidFill>
                    <a:schemeClr val="accent4">
                      <a:lumMod val="10000"/>
                    </a:schemeClr>
                  </a:solidFill>
                  <a:tailEnd type="triangle" w="sm" len="sm"/>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0921A440-E081-73AE-76ED-FD42B4650CBC}"/>
                    </a:ext>
                  </a:extLst>
                </p:cNvPr>
                <p:cNvCxnSpPr>
                  <a:cxnSpLocks/>
                  <a:stCxn id="44" idx="6"/>
                  <a:endCxn id="45" idx="3"/>
                </p:cNvCxnSpPr>
                <p:nvPr/>
              </p:nvCxnSpPr>
              <p:spPr>
                <a:xfrm flipV="1">
                  <a:off x="3013609" y="3519665"/>
                  <a:ext cx="141425" cy="242606"/>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grpSp>
          <p:sp>
            <p:nvSpPr>
              <p:cNvPr id="55" name="Right Arrow 54">
                <a:extLst>
                  <a:ext uri="{FF2B5EF4-FFF2-40B4-BE49-F238E27FC236}">
                    <a16:creationId xmlns:a16="http://schemas.microsoft.com/office/drawing/2014/main" id="{710459C8-9932-4AAD-B7D2-52B713A3579D}"/>
                  </a:ext>
                </a:extLst>
              </p:cNvPr>
              <p:cNvSpPr/>
              <p:nvPr/>
            </p:nvSpPr>
            <p:spPr>
              <a:xfrm>
                <a:off x="2576444" y="3534218"/>
                <a:ext cx="281860" cy="376593"/>
              </a:xfrm>
              <a:prstGeom prst="rightArrow">
                <a:avLst/>
              </a:prstGeom>
              <a:solidFill>
                <a:schemeClr val="accent3"/>
              </a:solidFill>
              <a:ln w="28575">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grpSp>
        <p:nvGrpSpPr>
          <p:cNvPr id="1055" name="Group 1054">
            <a:extLst>
              <a:ext uri="{FF2B5EF4-FFF2-40B4-BE49-F238E27FC236}">
                <a16:creationId xmlns:a16="http://schemas.microsoft.com/office/drawing/2014/main" id="{C2CBEF01-14BF-2690-265E-D287D9C754FB}"/>
              </a:ext>
            </a:extLst>
          </p:cNvPr>
          <p:cNvGrpSpPr/>
          <p:nvPr/>
        </p:nvGrpSpPr>
        <p:grpSpPr>
          <a:xfrm>
            <a:off x="4827527" y="2156949"/>
            <a:ext cx="2340802" cy="1279855"/>
            <a:chOff x="6172182" y="2949086"/>
            <a:chExt cx="2340802" cy="1279855"/>
          </a:xfrm>
        </p:grpSpPr>
        <p:pic>
          <p:nvPicPr>
            <p:cNvPr id="35" name="Graphic 34" descr="Table with solid fill">
              <a:extLst>
                <a:ext uri="{FF2B5EF4-FFF2-40B4-BE49-F238E27FC236}">
                  <a16:creationId xmlns:a16="http://schemas.microsoft.com/office/drawing/2014/main" id="{01E8C901-1CC2-46AC-AA28-F0E7CDB9322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72182" y="2949086"/>
              <a:ext cx="1100843" cy="1279855"/>
            </a:xfrm>
            <a:prstGeom prst="rect">
              <a:avLst/>
            </a:prstGeom>
          </p:spPr>
        </p:pic>
        <p:grpSp>
          <p:nvGrpSpPr>
            <p:cNvPr id="57" name="Group 56">
              <a:extLst>
                <a:ext uri="{FF2B5EF4-FFF2-40B4-BE49-F238E27FC236}">
                  <a16:creationId xmlns:a16="http://schemas.microsoft.com/office/drawing/2014/main" id="{BB42E7DA-6A29-8778-5069-7FEE6447A0F8}"/>
                </a:ext>
              </a:extLst>
            </p:cNvPr>
            <p:cNvGrpSpPr/>
            <p:nvPr/>
          </p:nvGrpSpPr>
          <p:grpSpPr>
            <a:xfrm>
              <a:off x="7273025" y="3136118"/>
              <a:ext cx="1239959" cy="905790"/>
              <a:chOff x="2576444" y="3265293"/>
              <a:chExt cx="1239959" cy="905790"/>
            </a:xfrm>
          </p:grpSpPr>
          <p:grpSp>
            <p:nvGrpSpPr>
              <p:cNvPr id="58" name="Group 57">
                <a:extLst>
                  <a:ext uri="{FF2B5EF4-FFF2-40B4-BE49-F238E27FC236}">
                    <a16:creationId xmlns:a16="http://schemas.microsoft.com/office/drawing/2014/main" id="{1AA19120-4D89-CD02-9374-5530C9BD4EAC}"/>
                  </a:ext>
                </a:extLst>
              </p:cNvPr>
              <p:cNvGrpSpPr/>
              <p:nvPr/>
            </p:nvGrpSpPr>
            <p:grpSpPr>
              <a:xfrm>
                <a:off x="2855378" y="3265293"/>
                <a:ext cx="961025" cy="905790"/>
                <a:chOff x="2399971" y="2977131"/>
                <a:chExt cx="961025" cy="905790"/>
              </a:xfrm>
            </p:grpSpPr>
            <p:sp>
              <p:nvSpPr>
                <p:cNvPr id="60" name="Oval 59">
                  <a:extLst>
                    <a:ext uri="{FF2B5EF4-FFF2-40B4-BE49-F238E27FC236}">
                      <a16:creationId xmlns:a16="http://schemas.microsoft.com/office/drawing/2014/main" id="{7A765667-BD99-EE6A-78ED-2F5C76BFBC01}"/>
                    </a:ext>
                  </a:extLst>
                </p:cNvPr>
                <p:cNvSpPr/>
                <p:nvPr/>
              </p:nvSpPr>
              <p:spPr>
                <a:xfrm>
                  <a:off x="2399971" y="3145417"/>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89572D95-8ABC-E025-4772-CC0DB6EEA798}"/>
                    </a:ext>
                  </a:extLst>
                </p:cNvPr>
                <p:cNvSpPr/>
                <p:nvPr/>
              </p:nvSpPr>
              <p:spPr>
                <a:xfrm>
                  <a:off x="2399971" y="3477662"/>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16E5260B-CAEE-5CFB-6B96-438B16362AEF}"/>
                    </a:ext>
                  </a:extLst>
                </p:cNvPr>
                <p:cNvSpPr/>
                <p:nvPr/>
              </p:nvSpPr>
              <p:spPr>
                <a:xfrm>
                  <a:off x="2772309" y="2977131"/>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3" name="Oval 62">
                  <a:extLst>
                    <a:ext uri="{FF2B5EF4-FFF2-40B4-BE49-F238E27FC236}">
                      <a16:creationId xmlns:a16="http://schemas.microsoft.com/office/drawing/2014/main" id="{07C49CC1-4B7B-235F-D529-4921A40B76ED}"/>
                    </a:ext>
                  </a:extLst>
                </p:cNvPr>
                <p:cNvSpPr/>
                <p:nvPr/>
              </p:nvSpPr>
              <p:spPr>
                <a:xfrm>
                  <a:off x="2772309" y="3313703"/>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4" name="Oval 1023">
                  <a:extLst>
                    <a:ext uri="{FF2B5EF4-FFF2-40B4-BE49-F238E27FC236}">
                      <a16:creationId xmlns:a16="http://schemas.microsoft.com/office/drawing/2014/main" id="{749F444F-2515-54B9-6EE2-03586C17E9D3}"/>
                    </a:ext>
                  </a:extLst>
                </p:cNvPr>
                <p:cNvSpPr/>
                <p:nvPr/>
              </p:nvSpPr>
              <p:spPr>
                <a:xfrm>
                  <a:off x="2772309" y="3641621"/>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5" name="Oval 1024">
                  <a:extLst>
                    <a:ext uri="{FF2B5EF4-FFF2-40B4-BE49-F238E27FC236}">
                      <a16:creationId xmlns:a16="http://schemas.microsoft.com/office/drawing/2014/main" id="{67C39DD3-E3A2-8D72-F51D-CED97939CFE5}"/>
                    </a:ext>
                  </a:extLst>
                </p:cNvPr>
                <p:cNvSpPr/>
                <p:nvPr/>
              </p:nvSpPr>
              <p:spPr>
                <a:xfrm>
                  <a:off x="3119696" y="3313703"/>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27" name="Straight Arrow Connector 1026">
                  <a:extLst>
                    <a:ext uri="{FF2B5EF4-FFF2-40B4-BE49-F238E27FC236}">
                      <a16:creationId xmlns:a16="http://schemas.microsoft.com/office/drawing/2014/main" id="{192EDBD3-E890-6B59-5B1A-FEF1B0CF0F1E}"/>
                    </a:ext>
                  </a:extLst>
                </p:cNvPr>
                <p:cNvCxnSpPr>
                  <a:cxnSpLocks/>
                  <a:stCxn id="60" idx="7"/>
                  <a:endCxn id="62" idx="2"/>
                </p:cNvCxnSpPr>
                <p:nvPr/>
              </p:nvCxnSpPr>
              <p:spPr>
                <a:xfrm flipV="1">
                  <a:off x="2605933" y="3097781"/>
                  <a:ext cx="166376" cy="82974"/>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28" name="Straight Arrow Connector 1027">
                  <a:extLst>
                    <a:ext uri="{FF2B5EF4-FFF2-40B4-BE49-F238E27FC236}">
                      <a16:creationId xmlns:a16="http://schemas.microsoft.com/office/drawing/2014/main" id="{E833F399-1098-4607-F0DB-CA1BD0C8462B}"/>
                    </a:ext>
                  </a:extLst>
                </p:cNvPr>
                <p:cNvCxnSpPr>
                  <a:cxnSpLocks/>
                  <a:stCxn id="60" idx="6"/>
                  <a:endCxn id="63" idx="1"/>
                </p:cNvCxnSpPr>
                <p:nvPr/>
              </p:nvCxnSpPr>
              <p:spPr>
                <a:xfrm>
                  <a:off x="2641271" y="3266067"/>
                  <a:ext cx="166376" cy="82974"/>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29" name="Straight Arrow Connector 1028">
                  <a:extLst>
                    <a:ext uri="{FF2B5EF4-FFF2-40B4-BE49-F238E27FC236}">
                      <a16:creationId xmlns:a16="http://schemas.microsoft.com/office/drawing/2014/main" id="{4A4183A9-6F30-8F26-C327-D96E4660FA00}"/>
                    </a:ext>
                  </a:extLst>
                </p:cNvPr>
                <p:cNvCxnSpPr>
                  <a:cxnSpLocks/>
                  <a:stCxn id="60" idx="5"/>
                  <a:endCxn id="1024" idx="1"/>
                </p:cNvCxnSpPr>
                <p:nvPr/>
              </p:nvCxnSpPr>
              <p:spPr>
                <a:xfrm>
                  <a:off x="2605933" y="3351379"/>
                  <a:ext cx="201714" cy="325580"/>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30" name="Straight Arrow Connector 1029">
                  <a:extLst>
                    <a:ext uri="{FF2B5EF4-FFF2-40B4-BE49-F238E27FC236}">
                      <a16:creationId xmlns:a16="http://schemas.microsoft.com/office/drawing/2014/main" id="{12791C14-747B-33EA-113D-F441F63C3633}"/>
                    </a:ext>
                  </a:extLst>
                </p:cNvPr>
                <p:cNvCxnSpPr>
                  <a:cxnSpLocks/>
                  <a:stCxn id="61" idx="5"/>
                  <a:endCxn id="1024" idx="2"/>
                </p:cNvCxnSpPr>
                <p:nvPr/>
              </p:nvCxnSpPr>
              <p:spPr>
                <a:xfrm>
                  <a:off x="2605933" y="3683624"/>
                  <a:ext cx="166376" cy="78647"/>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31" name="Straight Arrow Connector 1030">
                  <a:extLst>
                    <a:ext uri="{FF2B5EF4-FFF2-40B4-BE49-F238E27FC236}">
                      <a16:creationId xmlns:a16="http://schemas.microsoft.com/office/drawing/2014/main" id="{F70E64BB-A06C-C1BC-1187-7ACCD23D618F}"/>
                    </a:ext>
                  </a:extLst>
                </p:cNvPr>
                <p:cNvCxnSpPr>
                  <a:cxnSpLocks/>
                  <a:stCxn id="61" idx="6"/>
                  <a:endCxn id="63" idx="3"/>
                </p:cNvCxnSpPr>
                <p:nvPr/>
              </p:nvCxnSpPr>
              <p:spPr>
                <a:xfrm flipV="1">
                  <a:off x="2641271" y="3519665"/>
                  <a:ext cx="166376" cy="78647"/>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32" name="Straight Arrow Connector 1031">
                  <a:extLst>
                    <a:ext uri="{FF2B5EF4-FFF2-40B4-BE49-F238E27FC236}">
                      <a16:creationId xmlns:a16="http://schemas.microsoft.com/office/drawing/2014/main" id="{DFE4B99F-E557-4DC1-5DFA-D16CA052059B}"/>
                    </a:ext>
                  </a:extLst>
                </p:cNvPr>
                <p:cNvCxnSpPr>
                  <a:cxnSpLocks/>
                  <a:stCxn id="61" idx="7"/>
                  <a:endCxn id="62" idx="3"/>
                </p:cNvCxnSpPr>
                <p:nvPr/>
              </p:nvCxnSpPr>
              <p:spPr>
                <a:xfrm flipV="1">
                  <a:off x="2605933" y="3183093"/>
                  <a:ext cx="201714" cy="329907"/>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33" name="Straight Arrow Connector 1032">
                  <a:extLst>
                    <a:ext uri="{FF2B5EF4-FFF2-40B4-BE49-F238E27FC236}">
                      <a16:creationId xmlns:a16="http://schemas.microsoft.com/office/drawing/2014/main" id="{EE26FDA3-B8BB-7F06-C6C1-079F96A8600A}"/>
                    </a:ext>
                  </a:extLst>
                </p:cNvPr>
                <p:cNvCxnSpPr>
                  <a:cxnSpLocks/>
                  <a:stCxn id="62" idx="5"/>
                  <a:endCxn id="1025" idx="1"/>
                </p:cNvCxnSpPr>
                <p:nvPr/>
              </p:nvCxnSpPr>
              <p:spPr>
                <a:xfrm>
                  <a:off x="2978271" y="3183093"/>
                  <a:ext cx="176763" cy="165948"/>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34" name="Straight Arrow Connector 1033">
                  <a:extLst>
                    <a:ext uri="{FF2B5EF4-FFF2-40B4-BE49-F238E27FC236}">
                      <a16:creationId xmlns:a16="http://schemas.microsoft.com/office/drawing/2014/main" id="{EBD769D7-B025-96EF-F8D5-358F0215370A}"/>
                    </a:ext>
                  </a:extLst>
                </p:cNvPr>
                <p:cNvCxnSpPr>
                  <a:cxnSpLocks/>
                  <a:stCxn id="63" idx="6"/>
                  <a:endCxn id="1025" idx="2"/>
                </p:cNvCxnSpPr>
                <p:nvPr/>
              </p:nvCxnSpPr>
              <p:spPr>
                <a:xfrm>
                  <a:off x="3013609" y="3434353"/>
                  <a:ext cx="106087" cy="0"/>
                </a:xfrm>
                <a:prstGeom prst="straightConnector1">
                  <a:avLst/>
                </a:prstGeom>
                <a:ln w="6350">
                  <a:solidFill>
                    <a:schemeClr val="accent4">
                      <a:lumMod val="10000"/>
                    </a:schemeClr>
                  </a:solidFill>
                  <a:tailEnd type="triangle" w="sm" len="sm"/>
                </a:ln>
              </p:spPr>
              <p:style>
                <a:lnRef idx="2">
                  <a:schemeClr val="accent1"/>
                </a:lnRef>
                <a:fillRef idx="0">
                  <a:schemeClr val="accent1"/>
                </a:fillRef>
                <a:effectRef idx="1">
                  <a:schemeClr val="accent1"/>
                </a:effectRef>
                <a:fontRef idx="minor">
                  <a:schemeClr val="tx1"/>
                </a:fontRef>
              </p:style>
            </p:cxnSp>
            <p:cxnSp>
              <p:nvCxnSpPr>
                <p:cNvPr id="1035" name="Straight Arrow Connector 1034">
                  <a:extLst>
                    <a:ext uri="{FF2B5EF4-FFF2-40B4-BE49-F238E27FC236}">
                      <a16:creationId xmlns:a16="http://schemas.microsoft.com/office/drawing/2014/main" id="{F05836B0-5210-CEAA-6631-FA01E450CEBE}"/>
                    </a:ext>
                  </a:extLst>
                </p:cNvPr>
                <p:cNvCxnSpPr>
                  <a:cxnSpLocks/>
                  <a:stCxn id="1024" idx="6"/>
                  <a:endCxn id="1025" idx="3"/>
                </p:cNvCxnSpPr>
                <p:nvPr/>
              </p:nvCxnSpPr>
              <p:spPr>
                <a:xfrm flipV="1">
                  <a:off x="3013609" y="3519665"/>
                  <a:ext cx="141425" cy="242606"/>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grpSp>
          <p:sp>
            <p:nvSpPr>
              <p:cNvPr id="59" name="Right Arrow 58">
                <a:extLst>
                  <a:ext uri="{FF2B5EF4-FFF2-40B4-BE49-F238E27FC236}">
                    <a16:creationId xmlns:a16="http://schemas.microsoft.com/office/drawing/2014/main" id="{BDAF33B7-9109-5904-B0AE-4D97AC56AD76}"/>
                  </a:ext>
                </a:extLst>
              </p:cNvPr>
              <p:cNvSpPr/>
              <p:nvPr/>
            </p:nvSpPr>
            <p:spPr>
              <a:xfrm>
                <a:off x="2576444" y="3534218"/>
                <a:ext cx="281860" cy="376593"/>
              </a:xfrm>
              <a:prstGeom prst="rightArrow">
                <a:avLst/>
              </a:prstGeom>
              <a:solidFill>
                <a:schemeClr val="accent3"/>
              </a:solidFill>
              <a:ln w="28575">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056" name="Group 1055">
            <a:extLst>
              <a:ext uri="{FF2B5EF4-FFF2-40B4-BE49-F238E27FC236}">
                <a16:creationId xmlns:a16="http://schemas.microsoft.com/office/drawing/2014/main" id="{49515588-D9A9-0D6B-6E19-9E32F66F0E4F}"/>
              </a:ext>
            </a:extLst>
          </p:cNvPr>
          <p:cNvGrpSpPr/>
          <p:nvPr/>
        </p:nvGrpSpPr>
        <p:grpSpPr>
          <a:xfrm>
            <a:off x="8543751" y="2339676"/>
            <a:ext cx="2105567" cy="914400"/>
            <a:chOff x="8865951" y="3067613"/>
            <a:chExt cx="2105567" cy="914400"/>
          </a:xfrm>
        </p:grpSpPr>
        <p:pic>
          <p:nvPicPr>
            <p:cNvPr id="38" name="Graphic 37" descr="Chat bubble with solid fill">
              <a:extLst>
                <a:ext uri="{FF2B5EF4-FFF2-40B4-BE49-F238E27FC236}">
                  <a16:creationId xmlns:a16="http://schemas.microsoft.com/office/drawing/2014/main" id="{9116A1E3-DC35-3E2A-4880-9C86F60FB72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865951" y="3067613"/>
              <a:ext cx="914400" cy="914400"/>
            </a:xfrm>
            <a:prstGeom prst="rect">
              <a:avLst/>
            </a:prstGeom>
          </p:spPr>
        </p:pic>
        <p:grpSp>
          <p:nvGrpSpPr>
            <p:cNvPr id="1036" name="Group 1035">
              <a:extLst>
                <a:ext uri="{FF2B5EF4-FFF2-40B4-BE49-F238E27FC236}">
                  <a16:creationId xmlns:a16="http://schemas.microsoft.com/office/drawing/2014/main" id="{7880B25B-B9B9-7591-86AF-3644835BCCEE}"/>
                </a:ext>
              </a:extLst>
            </p:cNvPr>
            <p:cNvGrpSpPr/>
            <p:nvPr/>
          </p:nvGrpSpPr>
          <p:grpSpPr>
            <a:xfrm>
              <a:off x="9731559" y="3071918"/>
              <a:ext cx="1239959" cy="905790"/>
              <a:chOff x="2576444" y="3265293"/>
              <a:chExt cx="1239959" cy="905790"/>
            </a:xfrm>
          </p:grpSpPr>
          <p:grpSp>
            <p:nvGrpSpPr>
              <p:cNvPr id="1037" name="Group 1036">
                <a:extLst>
                  <a:ext uri="{FF2B5EF4-FFF2-40B4-BE49-F238E27FC236}">
                    <a16:creationId xmlns:a16="http://schemas.microsoft.com/office/drawing/2014/main" id="{8623173D-E0A4-57D1-66B0-48E7BE64293F}"/>
                  </a:ext>
                </a:extLst>
              </p:cNvPr>
              <p:cNvGrpSpPr/>
              <p:nvPr/>
            </p:nvGrpSpPr>
            <p:grpSpPr>
              <a:xfrm>
                <a:off x="2855378" y="3265293"/>
                <a:ext cx="961025" cy="905790"/>
                <a:chOff x="2399971" y="2977131"/>
                <a:chExt cx="961025" cy="905790"/>
              </a:xfrm>
            </p:grpSpPr>
            <p:sp>
              <p:nvSpPr>
                <p:cNvPr id="1039" name="Oval 1038">
                  <a:extLst>
                    <a:ext uri="{FF2B5EF4-FFF2-40B4-BE49-F238E27FC236}">
                      <a16:creationId xmlns:a16="http://schemas.microsoft.com/office/drawing/2014/main" id="{E05E663F-7477-534B-C3F2-74E3144AA3A8}"/>
                    </a:ext>
                  </a:extLst>
                </p:cNvPr>
                <p:cNvSpPr/>
                <p:nvPr/>
              </p:nvSpPr>
              <p:spPr>
                <a:xfrm>
                  <a:off x="2399971" y="3145417"/>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0" name="Oval 1039">
                  <a:extLst>
                    <a:ext uri="{FF2B5EF4-FFF2-40B4-BE49-F238E27FC236}">
                      <a16:creationId xmlns:a16="http://schemas.microsoft.com/office/drawing/2014/main" id="{04657A5E-593E-8935-6257-98E3232B83A7}"/>
                    </a:ext>
                  </a:extLst>
                </p:cNvPr>
                <p:cNvSpPr/>
                <p:nvPr/>
              </p:nvSpPr>
              <p:spPr>
                <a:xfrm>
                  <a:off x="2399971" y="3477662"/>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1" name="Oval 1040">
                  <a:extLst>
                    <a:ext uri="{FF2B5EF4-FFF2-40B4-BE49-F238E27FC236}">
                      <a16:creationId xmlns:a16="http://schemas.microsoft.com/office/drawing/2014/main" id="{723E1230-C22B-EC8C-C538-BF38253113CD}"/>
                    </a:ext>
                  </a:extLst>
                </p:cNvPr>
                <p:cNvSpPr/>
                <p:nvPr/>
              </p:nvSpPr>
              <p:spPr>
                <a:xfrm>
                  <a:off x="2772309" y="2977131"/>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2" name="Oval 1041">
                  <a:extLst>
                    <a:ext uri="{FF2B5EF4-FFF2-40B4-BE49-F238E27FC236}">
                      <a16:creationId xmlns:a16="http://schemas.microsoft.com/office/drawing/2014/main" id="{B8042E6E-D682-FF42-FED4-FFE13D3DD4DB}"/>
                    </a:ext>
                  </a:extLst>
                </p:cNvPr>
                <p:cNvSpPr/>
                <p:nvPr/>
              </p:nvSpPr>
              <p:spPr>
                <a:xfrm>
                  <a:off x="2772309" y="3313703"/>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3" name="Oval 1042">
                  <a:extLst>
                    <a:ext uri="{FF2B5EF4-FFF2-40B4-BE49-F238E27FC236}">
                      <a16:creationId xmlns:a16="http://schemas.microsoft.com/office/drawing/2014/main" id="{BBC67AF4-765D-889B-15AB-9B77F8CA8822}"/>
                    </a:ext>
                  </a:extLst>
                </p:cNvPr>
                <p:cNvSpPr/>
                <p:nvPr/>
              </p:nvSpPr>
              <p:spPr>
                <a:xfrm>
                  <a:off x="2772309" y="3641621"/>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4" name="Oval 1043">
                  <a:extLst>
                    <a:ext uri="{FF2B5EF4-FFF2-40B4-BE49-F238E27FC236}">
                      <a16:creationId xmlns:a16="http://schemas.microsoft.com/office/drawing/2014/main" id="{6923FD38-0F0C-B9E4-97ED-D57EA65FF2BE}"/>
                    </a:ext>
                  </a:extLst>
                </p:cNvPr>
                <p:cNvSpPr/>
                <p:nvPr/>
              </p:nvSpPr>
              <p:spPr>
                <a:xfrm>
                  <a:off x="3119696" y="3313703"/>
                  <a:ext cx="241300" cy="241300"/>
                </a:xfrm>
                <a:prstGeom prst="ellipse">
                  <a:avLst/>
                </a:prstGeom>
                <a:solidFill>
                  <a:schemeClr val="bg2"/>
                </a:solidFill>
                <a:ln>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45" name="Straight Arrow Connector 1044">
                  <a:extLst>
                    <a:ext uri="{FF2B5EF4-FFF2-40B4-BE49-F238E27FC236}">
                      <a16:creationId xmlns:a16="http://schemas.microsoft.com/office/drawing/2014/main" id="{0991B51E-8159-00FE-1E77-1975CFFB1DD5}"/>
                    </a:ext>
                  </a:extLst>
                </p:cNvPr>
                <p:cNvCxnSpPr>
                  <a:cxnSpLocks/>
                  <a:stCxn id="1039" idx="7"/>
                  <a:endCxn id="1041" idx="2"/>
                </p:cNvCxnSpPr>
                <p:nvPr/>
              </p:nvCxnSpPr>
              <p:spPr>
                <a:xfrm flipV="1">
                  <a:off x="2605933" y="3097781"/>
                  <a:ext cx="166376" cy="82974"/>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46" name="Straight Arrow Connector 1045">
                  <a:extLst>
                    <a:ext uri="{FF2B5EF4-FFF2-40B4-BE49-F238E27FC236}">
                      <a16:creationId xmlns:a16="http://schemas.microsoft.com/office/drawing/2014/main" id="{3DBBD038-3A80-A2F9-7781-73128C59E6CA}"/>
                    </a:ext>
                  </a:extLst>
                </p:cNvPr>
                <p:cNvCxnSpPr>
                  <a:cxnSpLocks/>
                  <a:stCxn id="1039" idx="6"/>
                  <a:endCxn id="1042" idx="1"/>
                </p:cNvCxnSpPr>
                <p:nvPr/>
              </p:nvCxnSpPr>
              <p:spPr>
                <a:xfrm>
                  <a:off x="2641271" y="3266067"/>
                  <a:ext cx="166376" cy="82974"/>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47" name="Straight Arrow Connector 1046">
                  <a:extLst>
                    <a:ext uri="{FF2B5EF4-FFF2-40B4-BE49-F238E27FC236}">
                      <a16:creationId xmlns:a16="http://schemas.microsoft.com/office/drawing/2014/main" id="{9A53CB98-900F-045C-7E0F-CCACAD8683FC}"/>
                    </a:ext>
                  </a:extLst>
                </p:cNvPr>
                <p:cNvCxnSpPr>
                  <a:cxnSpLocks/>
                  <a:stCxn id="1039" idx="5"/>
                  <a:endCxn id="1043" idx="1"/>
                </p:cNvCxnSpPr>
                <p:nvPr/>
              </p:nvCxnSpPr>
              <p:spPr>
                <a:xfrm>
                  <a:off x="2605933" y="3351379"/>
                  <a:ext cx="201714" cy="325580"/>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48" name="Straight Arrow Connector 1047">
                  <a:extLst>
                    <a:ext uri="{FF2B5EF4-FFF2-40B4-BE49-F238E27FC236}">
                      <a16:creationId xmlns:a16="http://schemas.microsoft.com/office/drawing/2014/main" id="{95A832A4-DF55-DF20-5FFE-B90A1BC0E7F7}"/>
                    </a:ext>
                  </a:extLst>
                </p:cNvPr>
                <p:cNvCxnSpPr>
                  <a:cxnSpLocks/>
                  <a:stCxn id="1040" idx="5"/>
                  <a:endCxn id="1043" idx="2"/>
                </p:cNvCxnSpPr>
                <p:nvPr/>
              </p:nvCxnSpPr>
              <p:spPr>
                <a:xfrm>
                  <a:off x="2605933" y="3683624"/>
                  <a:ext cx="166376" cy="78647"/>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49" name="Straight Arrow Connector 1048">
                  <a:extLst>
                    <a:ext uri="{FF2B5EF4-FFF2-40B4-BE49-F238E27FC236}">
                      <a16:creationId xmlns:a16="http://schemas.microsoft.com/office/drawing/2014/main" id="{DAA83F6A-4331-9922-1CCA-85ACF5FBB97E}"/>
                    </a:ext>
                  </a:extLst>
                </p:cNvPr>
                <p:cNvCxnSpPr>
                  <a:cxnSpLocks/>
                  <a:stCxn id="1040" idx="6"/>
                  <a:endCxn id="1042" idx="3"/>
                </p:cNvCxnSpPr>
                <p:nvPr/>
              </p:nvCxnSpPr>
              <p:spPr>
                <a:xfrm flipV="1">
                  <a:off x="2641271" y="3519665"/>
                  <a:ext cx="166376" cy="78647"/>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50" name="Straight Arrow Connector 1049">
                  <a:extLst>
                    <a:ext uri="{FF2B5EF4-FFF2-40B4-BE49-F238E27FC236}">
                      <a16:creationId xmlns:a16="http://schemas.microsoft.com/office/drawing/2014/main" id="{8956DD4E-93BC-85C2-F8DE-D89FA71D4FA4}"/>
                    </a:ext>
                  </a:extLst>
                </p:cNvPr>
                <p:cNvCxnSpPr>
                  <a:cxnSpLocks/>
                  <a:stCxn id="1040" idx="7"/>
                  <a:endCxn id="1041" idx="3"/>
                </p:cNvCxnSpPr>
                <p:nvPr/>
              </p:nvCxnSpPr>
              <p:spPr>
                <a:xfrm flipV="1">
                  <a:off x="2605933" y="3183093"/>
                  <a:ext cx="201714" cy="329907"/>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51" name="Straight Arrow Connector 1050">
                  <a:extLst>
                    <a:ext uri="{FF2B5EF4-FFF2-40B4-BE49-F238E27FC236}">
                      <a16:creationId xmlns:a16="http://schemas.microsoft.com/office/drawing/2014/main" id="{C831BCD2-7BB8-0E73-8316-01D295B8E4F7}"/>
                    </a:ext>
                  </a:extLst>
                </p:cNvPr>
                <p:cNvCxnSpPr>
                  <a:cxnSpLocks/>
                  <a:stCxn id="1041" idx="5"/>
                  <a:endCxn id="1044" idx="1"/>
                </p:cNvCxnSpPr>
                <p:nvPr/>
              </p:nvCxnSpPr>
              <p:spPr>
                <a:xfrm>
                  <a:off x="2978271" y="3183093"/>
                  <a:ext cx="176763" cy="165948"/>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cxnSp>
              <p:nvCxnSpPr>
                <p:cNvPr id="1052" name="Straight Arrow Connector 1051">
                  <a:extLst>
                    <a:ext uri="{FF2B5EF4-FFF2-40B4-BE49-F238E27FC236}">
                      <a16:creationId xmlns:a16="http://schemas.microsoft.com/office/drawing/2014/main" id="{D002306B-7E8A-3F84-1082-84F542EAF7EE}"/>
                    </a:ext>
                  </a:extLst>
                </p:cNvPr>
                <p:cNvCxnSpPr>
                  <a:cxnSpLocks/>
                  <a:stCxn id="1042" idx="6"/>
                  <a:endCxn id="1044" idx="2"/>
                </p:cNvCxnSpPr>
                <p:nvPr/>
              </p:nvCxnSpPr>
              <p:spPr>
                <a:xfrm>
                  <a:off x="3013609" y="3434353"/>
                  <a:ext cx="106087" cy="0"/>
                </a:xfrm>
                <a:prstGeom prst="straightConnector1">
                  <a:avLst/>
                </a:prstGeom>
                <a:ln w="6350">
                  <a:solidFill>
                    <a:schemeClr val="accent4">
                      <a:lumMod val="10000"/>
                    </a:schemeClr>
                  </a:solidFill>
                  <a:tailEnd type="triangle" w="sm" len="sm"/>
                </a:ln>
              </p:spPr>
              <p:style>
                <a:lnRef idx="2">
                  <a:schemeClr val="accent1"/>
                </a:lnRef>
                <a:fillRef idx="0">
                  <a:schemeClr val="accent1"/>
                </a:fillRef>
                <a:effectRef idx="1">
                  <a:schemeClr val="accent1"/>
                </a:effectRef>
                <a:fontRef idx="minor">
                  <a:schemeClr val="tx1"/>
                </a:fontRef>
              </p:style>
            </p:cxnSp>
            <p:cxnSp>
              <p:nvCxnSpPr>
                <p:cNvPr id="1053" name="Straight Arrow Connector 1052">
                  <a:extLst>
                    <a:ext uri="{FF2B5EF4-FFF2-40B4-BE49-F238E27FC236}">
                      <a16:creationId xmlns:a16="http://schemas.microsoft.com/office/drawing/2014/main" id="{544B6100-D596-CBF0-B46A-FA9331BE8780}"/>
                    </a:ext>
                  </a:extLst>
                </p:cNvPr>
                <p:cNvCxnSpPr>
                  <a:cxnSpLocks/>
                  <a:stCxn id="1043" idx="6"/>
                  <a:endCxn id="1044" idx="3"/>
                </p:cNvCxnSpPr>
                <p:nvPr/>
              </p:nvCxnSpPr>
              <p:spPr>
                <a:xfrm flipV="1">
                  <a:off x="3013609" y="3519665"/>
                  <a:ext cx="141425" cy="242606"/>
                </a:xfrm>
                <a:prstGeom prst="straightConnector1">
                  <a:avLst/>
                </a:prstGeom>
                <a:ln w="6350">
                  <a:solidFill>
                    <a:schemeClr val="accent4">
                      <a:lumMod val="10000"/>
                    </a:schemeClr>
                  </a:solidFill>
                  <a:headEnd type="none" w="sm" len="med"/>
                  <a:tailEnd type="triangle" w="sm" len="sm"/>
                </a:ln>
              </p:spPr>
              <p:style>
                <a:lnRef idx="2">
                  <a:schemeClr val="accent1"/>
                </a:lnRef>
                <a:fillRef idx="0">
                  <a:schemeClr val="accent1"/>
                </a:fillRef>
                <a:effectRef idx="1">
                  <a:schemeClr val="accent1"/>
                </a:effectRef>
                <a:fontRef idx="minor">
                  <a:schemeClr val="tx1"/>
                </a:fontRef>
              </p:style>
            </p:cxnSp>
          </p:grpSp>
          <p:sp>
            <p:nvSpPr>
              <p:cNvPr id="1038" name="Right Arrow 1037">
                <a:extLst>
                  <a:ext uri="{FF2B5EF4-FFF2-40B4-BE49-F238E27FC236}">
                    <a16:creationId xmlns:a16="http://schemas.microsoft.com/office/drawing/2014/main" id="{B2BE50D6-01A8-C434-B020-B6176945F433}"/>
                  </a:ext>
                </a:extLst>
              </p:cNvPr>
              <p:cNvSpPr/>
              <p:nvPr/>
            </p:nvSpPr>
            <p:spPr>
              <a:xfrm>
                <a:off x="2576444" y="3534218"/>
                <a:ext cx="281860" cy="376593"/>
              </a:xfrm>
              <a:prstGeom prst="rightArrow">
                <a:avLst/>
              </a:prstGeom>
              <a:solidFill>
                <a:schemeClr val="accent3"/>
              </a:solidFill>
              <a:ln w="28575">
                <a:solidFill>
                  <a:schemeClr val="accent4">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057" name="TextBox 1056">
            <a:extLst>
              <a:ext uri="{FF2B5EF4-FFF2-40B4-BE49-F238E27FC236}">
                <a16:creationId xmlns:a16="http://schemas.microsoft.com/office/drawing/2014/main" id="{05B95BEC-7B65-DC57-992E-50E6F7928D20}"/>
              </a:ext>
            </a:extLst>
          </p:cNvPr>
          <p:cNvSpPr txBox="1"/>
          <p:nvPr/>
        </p:nvSpPr>
        <p:spPr>
          <a:xfrm>
            <a:off x="5009809" y="3335766"/>
            <a:ext cx="1976236" cy="923330"/>
          </a:xfrm>
          <a:prstGeom prst="rect">
            <a:avLst/>
          </a:prstGeom>
          <a:noFill/>
        </p:spPr>
        <p:txBody>
          <a:bodyPr wrap="square" rtlCol="0">
            <a:spAutoFit/>
          </a:bodyPr>
          <a:lstStyle/>
          <a:p>
            <a:pPr algn="ctr"/>
            <a:r>
              <a:rPr lang="en-US" b="1" dirty="0"/>
              <a:t>Recommendation</a:t>
            </a:r>
          </a:p>
          <a:p>
            <a:pPr algn="ctr"/>
            <a:r>
              <a:rPr lang="en-US" b="1" dirty="0"/>
              <a:t>Models </a:t>
            </a:r>
          </a:p>
          <a:p>
            <a:pPr algn="ctr"/>
            <a:r>
              <a:rPr lang="en-US" b="1" dirty="0"/>
              <a:t>(DLRM)</a:t>
            </a:r>
          </a:p>
        </p:txBody>
      </p:sp>
      <p:sp>
        <p:nvSpPr>
          <p:cNvPr id="1058" name="TextBox 1057">
            <a:extLst>
              <a:ext uri="{FF2B5EF4-FFF2-40B4-BE49-F238E27FC236}">
                <a16:creationId xmlns:a16="http://schemas.microsoft.com/office/drawing/2014/main" id="{C7CE42D0-70EB-B331-F63C-700DAEE46D3D}"/>
              </a:ext>
            </a:extLst>
          </p:cNvPr>
          <p:cNvSpPr txBox="1"/>
          <p:nvPr/>
        </p:nvSpPr>
        <p:spPr>
          <a:xfrm>
            <a:off x="8700175" y="3317495"/>
            <a:ext cx="1976236" cy="923330"/>
          </a:xfrm>
          <a:prstGeom prst="rect">
            <a:avLst/>
          </a:prstGeom>
          <a:noFill/>
        </p:spPr>
        <p:txBody>
          <a:bodyPr wrap="square" rtlCol="0">
            <a:spAutoFit/>
          </a:bodyPr>
          <a:lstStyle/>
          <a:p>
            <a:pPr algn="ctr"/>
            <a:r>
              <a:rPr lang="en-US" b="1" dirty="0"/>
              <a:t>Large Language Models </a:t>
            </a:r>
          </a:p>
          <a:p>
            <a:pPr algn="ctr"/>
            <a:r>
              <a:rPr lang="en-US" b="1" dirty="0"/>
              <a:t>(LLM)</a:t>
            </a:r>
          </a:p>
        </p:txBody>
      </p:sp>
      <p:sp>
        <p:nvSpPr>
          <p:cNvPr id="15" name="TextBox 14">
            <a:extLst>
              <a:ext uri="{FF2B5EF4-FFF2-40B4-BE49-F238E27FC236}">
                <a16:creationId xmlns:a16="http://schemas.microsoft.com/office/drawing/2014/main" id="{E27E456A-4048-6149-96CD-6F6161D503FC}"/>
              </a:ext>
            </a:extLst>
          </p:cNvPr>
          <p:cNvSpPr txBox="1"/>
          <p:nvPr/>
        </p:nvSpPr>
        <p:spPr>
          <a:xfrm>
            <a:off x="3507887" y="1815410"/>
            <a:ext cx="6198941" cy="461665"/>
          </a:xfrm>
          <a:prstGeom prst="rect">
            <a:avLst/>
          </a:prstGeom>
          <a:noFill/>
        </p:spPr>
        <p:txBody>
          <a:bodyPr wrap="none" rtlCol="0">
            <a:spAutoFit/>
          </a:bodyPr>
          <a:lstStyle/>
          <a:p>
            <a:r>
              <a:rPr lang="en-US" sz="2400" b="1" dirty="0"/>
              <a:t>Models examined across training and inference</a:t>
            </a:r>
          </a:p>
        </p:txBody>
      </p:sp>
    </p:spTree>
    <p:extLst>
      <p:ext uri="{BB962C8B-B14F-4D97-AF65-F5344CB8AC3E}">
        <p14:creationId xmlns:p14="http://schemas.microsoft.com/office/powerpoint/2010/main" val="76111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0117 0.14305 L -1.25E-6 2.59259E-6 " pathEditMode="relative" rAng="0" ptsTypes="AA">
                                      <p:cBhvr>
                                        <p:cTn id="6" dur="1000" fill="hold"/>
                                        <p:tgtEl>
                                          <p:spTgt spid="16"/>
                                        </p:tgtEl>
                                        <p:attrNameLst>
                                          <p:attrName>ppt_x</p:attrName>
                                          <p:attrName>ppt_y</p:attrName>
                                        </p:attrNameLst>
                                      </p:cBhvr>
                                      <p:rCtr x="52" y="-7153"/>
                                    </p:animMotion>
                                  </p:childTnLst>
                                </p:cTn>
                              </p:par>
                            </p:childTnLst>
                          </p:cTn>
                        </p:par>
                        <p:par>
                          <p:cTn id="7" fill="hold">
                            <p:stCondLst>
                              <p:cond delay="1000"/>
                            </p:stCondLst>
                            <p:childTnLst>
                              <p:par>
                                <p:cTn id="8" presetID="22" presetClass="entr" presetSubtype="8"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par>
                          <p:cTn id="11" fill="hold">
                            <p:stCondLst>
                              <p:cond delay="1500"/>
                            </p:stCondLst>
                            <p:childTnLst>
                              <p:par>
                                <p:cTn id="12" presetID="1"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1054"/>
                                        </p:tgtEl>
                                        <p:attrNameLst>
                                          <p:attrName>style.visibility</p:attrName>
                                        </p:attrNameLst>
                                      </p:cBhvr>
                                      <p:to>
                                        <p:strVal val="visible"/>
                                      </p:to>
                                    </p:set>
                                    <p:animEffect transition="in" filter="fade">
                                      <p:cBhvr>
                                        <p:cTn id="17" dur="500"/>
                                        <p:tgtEl>
                                          <p:spTgt spid="105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500"/>
                                        <p:tgtEl>
                                          <p:spTgt spid="31"/>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1055"/>
                                        </p:tgtEl>
                                        <p:attrNameLst>
                                          <p:attrName>style.visibility</p:attrName>
                                        </p:attrNameLst>
                                      </p:cBhvr>
                                      <p:to>
                                        <p:strVal val="visible"/>
                                      </p:to>
                                    </p:set>
                                    <p:animEffect transition="in" filter="fade">
                                      <p:cBhvr>
                                        <p:cTn id="24" dur="500"/>
                                        <p:tgtEl>
                                          <p:spTgt spid="105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57"/>
                                        </p:tgtEl>
                                        <p:attrNameLst>
                                          <p:attrName>style.visibility</p:attrName>
                                        </p:attrNameLst>
                                      </p:cBhvr>
                                      <p:to>
                                        <p:strVal val="visible"/>
                                      </p:to>
                                    </p:set>
                                    <p:animEffect transition="in" filter="fade">
                                      <p:cBhvr>
                                        <p:cTn id="27" dur="500"/>
                                        <p:tgtEl>
                                          <p:spTgt spid="1057"/>
                                        </p:tgtEl>
                                      </p:cBhvr>
                                    </p:animEffect>
                                  </p:childTnLst>
                                </p:cTn>
                              </p:par>
                            </p:childTnLst>
                          </p:cTn>
                        </p:par>
                        <p:par>
                          <p:cTn id="28" fill="hold">
                            <p:stCondLst>
                              <p:cond delay="2500"/>
                            </p:stCondLst>
                            <p:childTnLst>
                              <p:par>
                                <p:cTn id="29" presetID="10" presetClass="entr" presetSubtype="0" fill="hold" nodeType="afterEffect">
                                  <p:stCondLst>
                                    <p:cond delay="0"/>
                                  </p:stCondLst>
                                  <p:childTnLst>
                                    <p:set>
                                      <p:cBhvr>
                                        <p:cTn id="30" dur="1" fill="hold">
                                          <p:stCondLst>
                                            <p:cond delay="0"/>
                                          </p:stCondLst>
                                        </p:cTn>
                                        <p:tgtEl>
                                          <p:spTgt spid="1056"/>
                                        </p:tgtEl>
                                        <p:attrNameLst>
                                          <p:attrName>style.visibility</p:attrName>
                                        </p:attrNameLst>
                                      </p:cBhvr>
                                      <p:to>
                                        <p:strVal val="visible"/>
                                      </p:to>
                                    </p:set>
                                    <p:animEffect transition="in" filter="fade">
                                      <p:cBhvr>
                                        <p:cTn id="31" dur="500"/>
                                        <p:tgtEl>
                                          <p:spTgt spid="105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58"/>
                                        </p:tgtEl>
                                        <p:attrNameLst>
                                          <p:attrName>style.visibility</p:attrName>
                                        </p:attrNameLst>
                                      </p:cBhvr>
                                      <p:to>
                                        <p:strVal val="visible"/>
                                      </p:to>
                                    </p:set>
                                    <p:animEffect transition="in" filter="fade">
                                      <p:cBhvr>
                                        <p:cTn id="34" dur="500"/>
                                        <p:tgtEl>
                                          <p:spTgt spid="105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6" grpId="0">
        <p:bldAsOne/>
      </p:bldGraphic>
      <p:bldP spid="27" grpId="0"/>
      <p:bldP spid="11" grpId="0" animBg="1"/>
      <p:bldP spid="31" grpId="0"/>
      <p:bldP spid="1057" grpId="0"/>
      <p:bldP spid="1058"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40F8-0B38-7309-0050-22961A840F8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C745D15-3AB2-39A8-1FE7-2A77D3C68A7F}"/>
              </a:ext>
            </a:extLst>
          </p:cNvPr>
          <p:cNvSpPr>
            <a:spLocks noGrp="1"/>
          </p:cNvSpPr>
          <p:nvPr>
            <p:ph type="body" sz="quarter" idx="11"/>
          </p:nvPr>
        </p:nvSpPr>
        <p:spPr>
          <a:xfrm>
            <a:off x="631258" y="1850986"/>
            <a:ext cx="10929485" cy="3002348"/>
          </a:xfrm>
        </p:spPr>
        <p:txBody>
          <a:bodyPr/>
          <a:lstStyle/>
          <a:p>
            <a:r>
              <a:rPr lang="en-US" b="0" dirty="0"/>
              <a:t>Quantization (lossy compression) is a popular research approach</a:t>
            </a:r>
          </a:p>
          <a:p>
            <a:pPr lvl="1"/>
            <a:r>
              <a:rPr lang="en-US" dirty="0"/>
              <a:t>Compresses data by 2 – 16x</a:t>
            </a:r>
          </a:p>
          <a:p>
            <a:r>
              <a:rPr lang="en-US" dirty="0"/>
              <a:t>In practice, difficult to deploy</a:t>
            </a:r>
          </a:p>
          <a:p>
            <a:pPr lvl="1"/>
            <a:r>
              <a:rPr lang="en-US" dirty="0"/>
              <a:t>Accuracy tradeoff must be tuned specifically to each model</a:t>
            </a:r>
          </a:p>
          <a:p>
            <a:pPr lvl="1"/>
            <a:r>
              <a:rPr lang="en-US" dirty="0"/>
              <a:t>Still leads to unpredictable changes in model behavior [1]</a:t>
            </a:r>
          </a:p>
          <a:p>
            <a:pPr lvl="1"/>
            <a:r>
              <a:rPr lang="en-US" dirty="0"/>
              <a:t>Risk of revenue loss (even with 0.1% accuracy drop) [2]</a:t>
            </a:r>
          </a:p>
        </p:txBody>
      </p:sp>
      <p:sp>
        <p:nvSpPr>
          <p:cNvPr id="6" name="Text Placeholder 5">
            <a:extLst>
              <a:ext uri="{FF2B5EF4-FFF2-40B4-BE49-F238E27FC236}">
                <a16:creationId xmlns:a16="http://schemas.microsoft.com/office/drawing/2014/main" id="{E58D2926-CB13-317C-9F53-963D90A162CB}"/>
              </a:ext>
            </a:extLst>
          </p:cNvPr>
          <p:cNvSpPr>
            <a:spLocks noGrp="1"/>
          </p:cNvSpPr>
          <p:nvPr>
            <p:ph type="body" sz="quarter" idx="12"/>
          </p:nvPr>
        </p:nvSpPr>
        <p:spPr>
          <a:xfrm>
            <a:off x="639559" y="5701277"/>
            <a:ext cx="10912883" cy="548228"/>
          </a:xfrm>
        </p:spPr>
        <p:txBody>
          <a:bodyPr anchor="b"/>
          <a:lstStyle/>
          <a:p>
            <a:r>
              <a:rPr lang="en-US" dirty="0">
                <a:solidFill>
                  <a:schemeClr val="tx2">
                    <a:lumMod val="40000"/>
                    <a:lumOff val="60000"/>
                  </a:schemeClr>
                </a:solidFill>
              </a:rPr>
              <a:t>[1] Accuracy is Not All You Need [</a:t>
            </a:r>
            <a:r>
              <a:rPr lang="en-US" dirty="0" err="1">
                <a:solidFill>
                  <a:schemeClr val="tx2">
                    <a:lumMod val="40000"/>
                    <a:lumOff val="60000"/>
                  </a:schemeClr>
                </a:solidFill>
              </a:rPr>
              <a:t>NeurIPS</a:t>
            </a:r>
            <a:r>
              <a:rPr lang="en-US" dirty="0">
                <a:solidFill>
                  <a:schemeClr val="tx2">
                    <a:lumMod val="40000"/>
                    <a:lumOff val="60000"/>
                  </a:schemeClr>
                </a:solidFill>
              </a:rPr>
              <a:t> ‘24]</a:t>
            </a:r>
          </a:p>
          <a:p>
            <a:r>
              <a:rPr lang="en-US" dirty="0">
                <a:solidFill>
                  <a:schemeClr val="tx2">
                    <a:lumMod val="40000"/>
                    <a:lumOff val="60000"/>
                  </a:schemeClr>
                </a:solidFill>
              </a:rPr>
              <a:t>[2] Understanding training efficiency of deep learning recommendation models at scale [HPCA ‘21]</a:t>
            </a:r>
          </a:p>
        </p:txBody>
      </p:sp>
      <p:sp>
        <p:nvSpPr>
          <p:cNvPr id="3" name="Title 2">
            <a:extLst>
              <a:ext uri="{FF2B5EF4-FFF2-40B4-BE49-F238E27FC236}">
                <a16:creationId xmlns:a16="http://schemas.microsoft.com/office/drawing/2014/main" id="{7ECC9E12-163D-B5F0-B195-C84C2D52DF8F}"/>
              </a:ext>
            </a:extLst>
          </p:cNvPr>
          <p:cNvSpPr>
            <a:spLocks noGrp="1"/>
          </p:cNvSpPr>
          <p:nvPr>
            <p:ph type="title"/>
          </p:nvPr>
        </p:nvSpPr>
        <p:spPr>
          <a:xfrm>
            <a:off x="631261" y="136525"/>
            <a:ext cx="10929479" cy="1325033"/>
          </a:xfrm>
        </p:spPr>
        <p:txBody>
          <a:bodyPr/>
          <a:lstStyle/>
          <a:p>
            <a:br>
              <a:rPr lang="en-US" dirty="0"/>
            </a:br>
            <a:r>
              <a:rPr lang="en-US" dirty="0"/>
              <a:t>Quantization helps transfers but hurts accuracy</a:t>
            </a:r>
          </a:p>
        </p:txBody>
      </p:sp>
      <p:sp>
        <p:nvSpPr>
          <p:cNvPr id="4" name="Slide Number Placeholder 3">
            <a:extLst>
              <a:ext uri="{FF2B5EF4-FFF2-40B4-BE49-F238E27FC236}">
                <a16:creationId xmlns:a16="http://schemas.microsoft.com/office/drawing/2014/main" id="{AB5452FA-0B60-E529-9A39-6C1295B2FB5C}"/>
              </a:ext>
            </a:extLst>
          </p:cNvPr>
          <p:cNvSpPr>
            <a:spLocks noGrp="1"/>
          </p:cNvSpPr>
          <p:nvPr>
            <p:ph type="sldNum" sz="quarter" idx="14"/>
          </p:nvPr>
        </p:nvSpPr>
        <p:spPr>
          <a:xfrm>
            <a:off x="639559" y="6356350"/>
            <a:ext cx="2743200" cy="365125"/>
          </a:xfrm>
        </p:spPr>
        <p:txBody>
          <a:bodyPr/>
          <a:lstStyle/>
          <a:p>
            <a:fld id="{04AED599-1D0F-3E40-81CA-01C30F87847C}" type="slidenum">
              <a:rPr lang="en-US" smtClean="0"/>
              <a:pPr/>
              <a:t>6</a:t>
            </a:fld>
            <a:endParaRPr lang="en-US" dirty="0"/>
          </a:p>
        </p:txBody>
      </p:sp>
    </p:spTree>
    <p:extLst>
      <p:ext uri="{BB962C8B-B14F-4D97-AF65-F5344CB8AC3E}">
        <p14:creationId xmlns:p14="http://schemas.microsoft.com/office/powerpoint/2010/main" val="170763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D3BFD-7AB9-FB04-46E8-2C4EA06F439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A55EC2-F7B1-3DED-B571-F958B297180E}"/>
              </a:ext>
            </a:extLst>
          </p:cNvPr>
          <p:cNvSpPr>
            <a:spLocks noGrp="1"/>
          </p:cNvSpPr>
          <p:nvPr>
            <p:ph type="body" sz="quarter" idx="11"/>
          </p:nvPr>
        </p:nvSpPr>
        <p:spPr>
          <a:xfrm>
            <a:off x="631258" y="1851732"/>
            <a:ext cx="10929485" cy="3154535"/>
          </a:xfrm>
        </p:spPr>
        <p:txBody>
          <a:bodyPr/>
          <a:lstStyle/>
          <a:p>
            <a:pPr marL="0" indent="0">
              <a:spcAft>
                <a:spcPts val="800"/>
              </a:spcAft>
              <a:buNone/>
            </a:pPr>
            <a:r>
              <a:rPr lang="en-US" dirty="0"/>
              <a:t>Tested lossless compression via 8 SOTA algorithms:</a:t>
            </a:r>
          </a:p>
          <a:p>
            <a:pPr>
              <a:spcAft>
                <a:spcPts val="800"/>
              </a:spcAft>
            </a:pPr>
            <a:r>
              <a:rPr lang="en-US" sz="2000" b="0" dirty="0"/>
              <a:t>Can provide good space savings</a:t>
            </a:r>
          </a:p>
          <a:p>
            <a:pPr lvl="1">
              <a:spcAft>
                <a:spcPts val="800"/>
              </a:spcAft>
            </a:pPr>
            <a:r>
              <a:rPr lang="en-US" dirty="0" err="1"/>
              <a:t>zStd</a:t>
            </a:r>
            <a:r>
              <a:rPr lang="en-US" dirty="0"/>
              <a:t> reduced LLM KV-cache size by ~40%</a:t>
            </a:r>
          </a:p>
          <a:p>
            <a:pPr>
              <a:spcAft>
                <a:spcPts val="800"/>
              </a:spcAft>
            </a:pPr>
            <a:r>
              <a:rPr lang="en-US" sz="2000" b="0" dirty="0"/>
              <a:t>But often too slow for drop-in use in ML applications</a:t>
            </a:r>
          </a:p>
          <a:p>
            <a:pPr lvl="1">
              <a:spcAft>
                <a:spcPts val="800"/>
              </a:spcAft>
            </a:pPr>
            <a:r>
              <a:rPr lang="en-US" dirty="0"/>
              <a:t>Especially poor on dense floating-point data (up to 10x slowdown)</a:t>
            </a:r>
          </a:p>
          <a:p>
            <a:pPr marL="0" indent="0">
              <a:spcAft>
                <a:spcPts val="800"/>
              </a:spcAft>
              <a:buNone/>
            </a:pPr>
            <a:r>
              <a:rPr lang="en-US" dirty="0"/>
              <a:t>Problems:</a:t>
            </a:r>
          </a:p>
          <a:p>
            <a:pPr>
              <a:spcAft>
                <a:spcPts val="800"/>
              </a:spcAft>
            </a:pPr>
            <a:r>
              <a:rPr lang="en-US" sz="2000" b="0" dirty="0"/>
              <a:t>Large metadata overhead</a:t>
            </a:r>
          </a:p>
          <a:p>
            <a:pPr>
              <a:spcAft>
                <a:spcPts val="800"/>
              </a:spcAft>
            </a:pPr>
            <a:r>
              <a:rPr lang="en-US" sz="2000" b="0" dirty="0"/>
              <a:t>Multiple memory (often PCIe) accesses for decompressing each data word</a:t>
            </a:r>
          </a:p>
        </p:txBody>
      </p:sp>
      <p:sp>
        <p:nvSpPr>
          <p:cNvPr id="3" name="Title 2">
            <a:extLst>
              <a:ext uri="{FF2B5EF4-FFF2-40B4-BE49-F238E27FC236}">
                <a16:creationId xmlns:a16="http://schemas.microsoft.com/office/drawing/2014/main" id="{1FF414A3-0122-09EC-4381-4130E1A8006A}"/>
              </a:ext>
            </a:extLst>
          </p:cNvPr>
          <p:cNvSpPr>
            <a:spLocks noGrp="1"/>
          </p:cNvSpPr>
          <p:nvPr>
            <p:ph type="title"/>
          </p:nvPr>
        </p:nvSpPr>
        <p:spPr>
          <a:xfrm>
            <a:off x="639559" y="136525"/>
            <a:ext cx="10912883" cy="1325033"/>
          </a:xfrm>
        </p:spPr>
        <p:txBody>
          <a:bodyPr/>
          <a:lstStyle/>
          <a:p>
            <a:r>
              <a:rPr lang="en-US"/>
              <a:t>Lossless compression to the rescue?</a:t>
            </a:r>
            <a:endParaRPr lang="en-US" dirty="0"/>
          </a:p>
        </p:txBody>
      </p:sp>
      <p:sp>
        <p:nvSpPr>
          <p:cNvPr id="4" name="Slide Number Placeholder 3">
            <a:extLst>
              <a:ext uri="{FF2B5EF4-FFF2-40B4-BE49-F238E27FC236}">
                <a16:creationId xmlns:a16="http://schemas.microsoft.com/office/drawing/2014/main" id="{EC7E12F6-264E-1CF8-3560-8673D1E3DB2D}"/>
              </a:ext>
            </a:extLst>
          </p:cNvPr>
          <p:cNvSpPr>
            <a:spLocks noGrp="1"/>
          </p:cNvSpPr>
          <p:nvPr>
            <p:ph type="sldNum" sz="quarter" idx="13"/>
          </p:nvPr>
        </p:nvSpPr>
        <p:spPr>
          <a:xfrm>
            <a:off x="639559" y="6362699"/>
            <a:ext cx="2743200" cy="365125"/>
          </a:xfrm>
        </p:spPr>
        <p:txBody>
          <a:bodyPr/>
          <a:lstStyle/>
          <a:p>
            <a:fld id="{04AED599-1D0F-3E40-81CA-01C30F87847C}" type="slidenum">
              <a:rPr lang="en-US" smtClean="0"/>
              <a:pPr/>
              <a:t>7</a:t>
            </a:fld>
            <a:endParaRPr lang="en-US" dirty="0"/>
          </a:p>
        </p:txBody>
      </p:sp>
    </p:spTree>
    <p:extLst>
      <p:ext uri="{BB962C8B-B14F-4D97-AF65-F5344CB8AC3E}">
        <p14:creationId xmlns:p14="http://schemas.microsoft.com/office/powerpoint/2010/main" val="400691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6501D-0041-AE71-70A0-47092DB47CF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AF40C2B-9555-9E76-58AE-2C44593953AD}"/>
              </a:ext>
            </a:extLst>
          </p:cNvPr>
          <p:cNvSpPr>
            <a:spLocks noGrp="1"/>
          </p:cNvSpPr>
          <p:nvPr>
            <p:ph type="body" sz="quarter" idx="11"/>
          </p:nvPr>
        </p:nvSpPr>
        <p:spPr>
          <a:xfrm>
            <a:off x="631258" y="1851732"/>
            <a:ext cx="10929485" cy="3154535"/>
          </a:xfrm>
        </p:spPr>
        <p:txBody>
          <a:bodyPr/>
          <a:lstStyle/>
          <a:p>
            <a:r>
              <a:rPr lang="en-US" dirty="0"/>
              <a:t>Applicable to a wide variety of ML applications</a:t>
            </a:r>
          </a:p>
          <a:p>
            <a:pPr lvl="1"/>
            <a:r>
              <a:rPr lang="en-US" dirty="0"/>
              <a:t>Must be lossless to avoid accuracy tradeoffs</a:t>
            </a:r>
          </a:p>
          <a:p>
            <a:r>
              <a:rPr lang="en-US" dirty="0"/>
              <a:t>Fully exploit the GPU to avoid slowdown</a:t>
            </a:r>
          </a:p>
          <a:p>
            <a:pPr lvl="1"/>
            <a:r>
              <a:rPr lang="en-US" dirty="0"/>
              <a:t>Easily parallelizable decompression</a:t>
            </a:r>
          </a:p>
          <a:p>
            <a:pPr lvl="1"/>
            <a:r>
              <a:rPr lang="en-US" dirty="0"/>
              <a:t>Minimal metadata</a:t>
            </a:r>
          </a:p>
          <a:p>
            <a:pPr lvl="1"/>
            <a:r>
              <a:rPr lang="en-US" dirty="0"/>
              <a:t>Minimize PCIe accesses</a:t>
            </a:r>
          </a:p>
        </p:txBody>
      </p:sp>
      <p:sp>
        <p:nvSpPr>
          <p:cNvPr id="3" name="Title 2">
            <a:extLst>
              <a:ext uri="{FF2B5EF4-FFF2-40B4-BE49-F238E27FC236}">
                <a16:creationId xmlns:a16="http://schemas.microsoft.com/office/drawing/2014/main" id="{1CB8A855-0032-D458-EBE0-109A423C79B6}"/>
              </a:ext>
            </a:extLst>
          </p:cNvPr>
          <p:cNvSpPr>
            <a:spLocks noGrp="1"/>
          </p:cNvSpPr>
          <p:nvPr>
            <p:ph type="title"/>
          </p:nvPr>
        </p:nvSpPr>
        <p:spPr>
          <a:xfrm>
            <a:off x="639559" y="136525"/>
            <a:ext cx="10912883" cy="1325033"/>
          </a:xfrm>
        </p:spPr>
        <p:txBody>
          <a:bodyPr/>
          <a:lstStyle/>
          <a:p>
            <a:r>
              <a:rPr lang="en-US" dirty="0"/>
              <a:t>Our goal: Practical compression for ML</a:t>
            </a:r>
          </a:p>
        </p:txBody>
      </p:sp>
      <p:sp>
        <p:nvSpPr>
          <p:cNvPr id="4" name="Slide Number Placeholder 3">
            <a:extLst>
              <a:ext uri="{FF2B5EF4-FFF2-40B4-BE49-F238E27FC236}">
                <a16:creationId xmlns:a16="http://schemas.microsoft.com/office/drawing/2014/main" id="{0B556A22-CD1D-83A8-C27D-FD770842655A}"/>
              </a:ext>
            </a:extLst>
          </p:cNvPr>
          <p:cNvSpPr>
            <a:spLocks noGrp="1"/>
          </p:cNvSpPr>
          <p:nvPr>
            <p:ph type="sldNum" sz="quarter" idx="13"/>
          </p:nvPr>
        </p:nvSpPr>
        <p:spPr>
          <a:xfrm>
            <a:off x="639559" y="6362699"/>
            <a:ext cx="2743200" cy="365125"/>
          </a:xfrm>
        </p:spPr>
        <p:txBody>
          <a:bodyPr/>
          <a:lstStyle/>
          <a:p>
            <a:fld id="{04AED599-1D0F-3E40-81CA-01C30F87847C}" type="slidenum">
              <a:rPr lang="en-US" smtClean="0"/>
              <a:pPr/>
              <a:t>8</a:t>
            </a:fld>
            <a:endParaRPr lang="en-US"/>
          </a:p>
        </p:txBody>
      </p:sp>
    </p:spTree>
    <p:extLst>
      <p:ext uri="{BB962C8B-B14F-4D97-AF65-F5344CB8AC3E}">
        <p14:creationId xmlns:p14="http://schemas.microsoft.com/office/powerpoint/2010/main" val="353227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3336B-A916-9C1B-EAE1-C6C52EA226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DCE8AF4-E529-E46C-D44B-50AFB13346DA}"/>
              </a:ext>
            </a:extLst>
          </p:cNvPr>
          <p:cNvSpPr/>
          <p:nvPr/>
        </p:nvSpPr>
        <p:spPr>
          <a:xfrm>
            <a:off x="8292061" y="2471435"/>
            <a:ext cx="720813" cy="2246769"/>
          </a:xfrm>
          <a:prstGeom prst="rect">
            <a:avLst/>
          </a:prstGeom>
          <a:solidFill>
            <a:srgbClr val="C00000">
              <a:alpha val="49020"/>
            </a:srgb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 Placeholder 30">
            <a:extLst>
              <a:ext uri="{FF2B5EF4-FFF2-40B4-BE49-F238E27FC236}">
                <a16:creationId xmlns:a16="http://schemas.microsoft.com/office/drawing/2014/main" id="{4F8C55C8-5F13-6666-DA4F-B5624720293E}"/>
              </a:ext>
            </a:extLst>
          </p:cNvPr>
          <p:cNvSpPr>
            <a:spLocks noGrp="1"/>
          </p:cNvSpPr>
          <p:nvPr>
            <p:ph type="body" sz="quarter" idx="11"/>
          </p:nvPr>
        </p:nvSpPr>
        <p:spPr>
          <a:xfrm>
            <a:off x="631258" y="1851732"/>
            <a:ext cx="10929485" cy="3154535"/>
          </a:xfrm>
        </p:spPr>
        <p:txBody>
          <a:bodyPr/>
          <a:lstStyle/>
          <a:p>
            <a:r>
              <a:rPr lang="en-US" dirty="0"/>
              <a:t>Traditionally used to compress integers</a:t>
            </a:r>
          </a:p>
          <a:p>
            <a:pPr lvl="1"/>
            <a:r>
              <a:rPr lang="en-US" dirty="0"/>
              <a:t>Removes low entropy prefixes</a:t>
            </a:r>
          </a:p>
          <a:p>
            <a:r>
              <a:rPr lang="en-US" dirty="0"/>
              <a:t>Cheap </a:t>
            </a:r>
            <a:r>
              <a:rPr lang="en-US" dirty="0" err="1"/>
              <a:t>bitshift</a:t>
            </a:r>
            <a:r>
              <a:rPr lang="en-US" dirty="0"/>
              <a:t> operations</a:t>
            </a:r>
          </a:p>
          <a:p>
            <a:r>
              <a:rPr lang="en-US" dirty="0"/>
              <a:t>Minimal metadata</a:t>
            </a:r>
          </a:p>
          <a:p>
            <a:pPr lvl="1"/>
            <a:r>
              <a:rPr lang="en-US" dirty="0"/>
              <a:t>No dictionaries</a:t>
            </a:r>
          </a:p>
          <a:p>
            <a:r>
              <a:rPr lang="en-US" dirty="0"/>
              <a:t>Sequential reading of compressed data</a:t>
            </a:r>
          </a:p>
        </p:txBody>
      </p:sp>
      <p:sp>
        <p:nvSpPr>
          <p:cNvPr id="3" name="Title 2">
            <a:extLst>
              <a:ext uri="{FF2B5EF4-FFF2-40B4-BE49-F238E27FC236}">
                <a16:creationId xmlns:a16="http://schemas.microsoft.com/office/drawing/2014/main" id="{67B91787-058C-EA5D-C56A-A9A4C7ACCA32}"/>
              </a:ext>
            </a:extLst>
          </p:cNvPr>
          <p:cNvSpPr>
            <a:spLocks noGrp="1"/>
          </p:cNvSpPr>
          <p:nvPr>
            <p:ph type="title"/>
          </p:nvPr>
        </p:nvSpPr>
        <p:spPr>
          <a:xfrm>
            <a:off x="639559" y="136525"/>
            <a:ext cx="10912883" cy="1325033"/>
          </a:xfrm>
        </p:spPr>
        <p:txBody>
          <a:bodyPr/>
          <a:lstStyle/>
          <a:p>
            <a:r>
              <a:rPr lang="en-US" dirty="0"/>
              <a:t>Bit packing: A good start</a:t>
            </a:r>
          </a:p>
        </p:txBody>
      </p:sp>
      <p:sp>
        <p:nvSpPr>
          <p:cNvPr id="4" name="Slide Number Placeholder 3">
            <a:extLst>
              <a:ext uri="{FF2B5EF4-FFF2-40B4-BE49-F238E27FC236}">
                <a16:creationId xmlns:a16="http://schemas.microsoft.com/office/drawing/2014/main" id="{947A0C88-9BA3-AAF5-AC2C-2B229F88B965}"/>
              </a:ext>
            </a:extLst>
          </p:cNvPr>
          <p:cNvSpPr>
            <a:spLocks noGrp="1"/>
          </p:cNvSpPr>
          <p:nvPr>
            <p:ph type="sldNum" sz="quarter" idx="13"/>
          </p:nvPr>
        </p:nvSpPr>
        <p:spPr>
          <a:xfrm>
            <a:off x="639559" y="6362699"/>
            <a:ext cx="2743200" cy="365125"/>
          </a:xfrm>
        </p:spPr>
        <p:txBody>
          <a:bodyPr/>
          <a:lstStyle/>
          <a:p>
            <a:fld id="{04AED599-1D0F-3E40-81CA-01C30F87847C}" type="slidenum">
              <a:rPr lang="en-US" smtClean="0"/>
              <a:pPr/>
              <a:t>9</a:t>
            </a:fld>
            <a:endParaRPr lang="en-US"/>
          </a:p>
        </p:txBody>
      </p:sp>
      <p:sp>
        <p:nvSpPr>
          <p:cNvPr id="2" name="TextBox 1">
            <a:extLst>
              <a:ext uri="{FF2B5EF4-FFF2-40B4-BE49-F238E27FC236}">
                <a16:creationId xmlns:a16="http://schemas.microsoft.com/office/drawing/2014/main" id="{6AFFA4D2-4676-1357-70CF-D40BDFCCB91F}"/>
              </a:ext>
            </a:extLst>
          </p:cNvPr>
          <p:cNvSpPr txBox="1"/>
          <p:nvPr/>
        </p:nvSpPr>
        <p:spPr>
          <a:xfrm>
            <a:off x="8204267" y="2471435"/>
            <a:ext cx="896399" cy="2246769"/>
          </a:xfrm>
          <a:prstGeom prst="rect">
            <a:avLst/>
          </a:prstGeom>
          <a:noFill/>
        </p:spPr>
        <p:txBody>
          <a:bodyPr wrap="square" rtlCol="0">
            <a:spAutoFit/>
          </a:bodyPr>
          <a:lstStyle/>
          <a:p>
            <a:r>
              <a:rPr lang="en-US" sz="2800" b="1" dirty="0"/>
              <a:t>0 0 0</a:t>
            </a:r>
          </a:p>
          <a:p>
            <a:r>
              <a:rPr lang="en-US" sz="2800" b="1" dirty="0"/>
              <a:t>0 0 0</a:t>
            </a:r>
          </a:p>
          <a:p>
            <a:r>
              <a:rPr lang="en-US" sz="2800" b="1" dirty="0"/>
              <a:t>0 0 0</a:t>
            </a:r>
          </a:p>
          <a:p>
            <a:r>
              <a:rPr lang="en-US" sz="2800" b="1" dirty="0"/>
              <a:t>0 0 0</a:t>
            </a:r>
          </a:p>
          <a:p>
            <a:r>
              <a:rPr lang="en-US" sz="2800" b="1" dirty="0"/>
              <a:t>0 0 0</a:t>
            </a:r>
          </a:p>
        </p:txBody>
      </p:sp>
      <p:sp>
        <p:nvSpPr>
          <p:cNvPr id="5" name="TextBox 4">
            <a:extLst>
              <a:ext uri="{FF2B5EF4-FFF2-40B4-BE49-F238E27FC236}">
                <a16:creationId xmlns:a16="http://schemas.microsoft.com/office/drawing/2014/main" id="{3B0CABCB-F75D-F9E8-3B7C-8F21D7640447}"/>
              </a:ext>
            </a:extLst>
          </p:cNvPr>
          <p:cNvSpPr txBox="1"/>
          <p:nvPr/>
        </p:nvSpPr>
        <p:spPr>
          <a:xfrm>
            <a:off x="8989740" y="2471435"/>
            <a:ext cx="2483372" cy="2246769"/>
          </a:xfrm>
          <a:prstGeom prst="rect">
            <a:avLst/>
          </a:prstGeom>
          <a:noFill/>
        </p:spPr>
        <p:txBody>
          <a:bodyPr wrap="none" rtlCol="0">
            <a:spAutoFit/>
          </a:bodyPr>
          <a:lstStyle/>
          <a:p>
            <a:r>
              <a:rPr lang="en-US" sz="2800" b="1" dirty="0"/>
              <a:t>1 0 0 1 0 1 1 0 1</a:t>
            </a:r>
          </a:p>
          <a:p>
            <a:r>
              <a:rPr lang="en-US" sz="2800" b="1" dirty="0"/>
              <a:t>0 0 0 1 1 1 1 0 0</a:t>
            </a:r>
          </a:p>
          <a:p>
            <a:r>
              <a:rPr lang="en-US" sz="2800" b="1" dirty="0"/>
              <a:t>0 0 0 1 1 0 1 0 0</a:t>
            </a:r>
          </a:p>
          <a:p>
            <a:r>
              <a:rPr lang="en-US" sz="2800" b="1" dirty="0"/>
              <a:t>1 1 0 1 0 0 1 0 1</a:t>
            </a:r>
          </a:p>
          <a:p>
            <a:r>
              <a:rPr lang="en-US" sz="2800" b="1" dirty="0"/>
              <a:t>0 0 1 1 0 1 1 0 0</a:t>
            </a:r>
          </a:p>
        </p:txBody>
      </p:sp>
      <p:sp>
        <p:nvSpPr>
          <p:cNvPr id="6" name="Rectangle 5">
            <a:extLst>
              <a:ext uri="{FF2B5EF4-FFF2-40B4-BE49-F238E27FC236}">
                <a16:creationId xmlns:a16="http://schemas.microsoft.com/office/drawing/2014/main" id="{31E693DE-B653-CA5D-D76A-D42D6829E6EC}"/>
              </a:ext>
            </a:extLst>
          </p:cNvPr>
          <p:cNvSpPr/>
          <p:nvPr/>
        </p:nvSpPr>
        <p:spPr>
          <a:xfrm>
            <a:off x="9042010" y="2471435"/>
            <a:ext cx="2378870" cy="2246769"/>
          </a:xfrm>
          <a:prstGeom prst="rect">
            <a:avLst/>
          </a:prstGeom>
          <a:noFill/>
          <a:ln w="57150">
            <a:solidFill>
              <a:srgbClr val="0070C0"/>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070DC89-C9F5-712D-7E28-BB1E1F8EBE1C}"/>
              </a:ext>
            </a:extLst>
          </p:cNvPr>
          <p:cNvSpPr txBox="1"/>
          <p:nvPr/>
        </p:nvSpPr>
        <p:spPr>
          <a:xfrm>
            <a:off x="8706090" y="1948215"/>
            <a:ext cx="3109367" cy="523220"/>
          </a:xfrm>
          <a:prstGeom prst="rect">
            <a:avLst/>
          </a:prstGeom>
          <a:noFill/>
        </p:spPr>
        <p:txBody>
          <a:bodyPr wrap="square" rtlCol="0">
            <a:spAutoFit/>
          </a:bodyPr>
          <a:lstStyle/>
          <a:p>
            <a:pPr algn="ctr"/>
            <a:r>
              <a:rPr lang="en-US" sz="2800" b="1" dirty="0"/>
              <a:t>Compressed data</a:t>
            </a:r>
          </a:p>
        </p:txBody>
      </p:sp>
      <p:sp>
        <p:nvSpPr>
          <p:cNvPr id="8" name="TextBox 7">
            <a:extLst>
              <a:ext uri="{FF2B5EF4-FFF2-40B4-BE49-F238E27FC236}">
                <a16:creationId xmlns:a16="http://schemas.microsoft.com/office/drawing/2014/main" id="{2B524A93-A599-233D-5FB7-B45E9B675B44}"/>
              </a:ext>
            </a:extLst>
          </p:cNvPr>
          <p:cNvSpPr txBox="1"/>
          <p:nvPr/>
        </p:nvSpPr>
        <p:spPr>
          <a:xfrm>
            <a:off x="6498856" y="3502486"/>
            <a:ext cx="1369606" cy="830997"/>
          </a:xfrm>
          <a:prstGeom prst="rect">
            <a:avLst/>
          </a:prstGeom>
          <a:noFill/>
        </p:spPr>
        <p:txBody>
          <a:bodyPr wrap="none" rtlCol="0">
            <a:spAutoFit/>
          </a:bodyPr>
          <a:lstStyle/>
          <a:p>
            <a:pPr algn="ctr"/>
            <a:r>
              <a:rPr lang="en-US" sz="2400" b="1" dirty="0"/>
              <a:t>Data</a:t>
            </a:r>
          </a:p>
          <a:p>
            <a:pPr algn="ctr"/>
            <a:r>
              <a:rPr lang="en-US" sz="2400" b="1" dirty="0"/>
              <a:t>elements</a:t>
            </a:r>
          </a:p>
        </p:txBody>
      </p:sp>
      <p:cxnSp>
        <p:nvCxnSpPr>
          <p:cNvPr id="9" name="Straight Arrow Connector 8">
            <a:extLst>
              <a:ext uri="{FF2B5EF4-FFF2-40B4-BE49-F238E27FC236}">
                <a16:creationId xmlns:a16="http://schemas.microsoft.com/office/drawing/2014/main" id="{7F3F8F39-14FF-62FB-FE77-6B6CD5BB626D}"/>
              </a:ext>
            </a:extLst>
          </p:cNvPr>
          <p:cNvCxnSpPr>
            <a:cxnSpLocks/>
            <a:endCxn id="2" idx="1"/>
          </p:cNvCxnSpPr>
          <p:nvPr/>
        </p:nvCxnSpPr>
        <p:spPr>
          <a:xfrm flipV="1">
            <a:off x="7775319" y="3594820"/>
            <a:ext cx="428948" cy="39794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310D674B-41F4-C8B1-0E76-E43EE9013618}"/>
              </a:ext>
            </a:extLst>
          </p:cNvPr>
          <p:cNvCxnSpPr>
            <a:cxnSpLocks/>
          </p:cNvCxnSpPr>
          <p:nvPr/>
        </p:nvCxnSpPr>
        <p:spPr>
          <a:xfrm>
            <a:off x="7775319" y="3992768"/>
            <a:ext cx="428948" cy="16469"/>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38743BEE-A7C8-86A9-4B29-F1796C0E1F2A}"/>
              </a:ext>
            </a:extLst>
          </p:cNvPr>
          <p:cNvSpPr txBox="1"/>
          <p:nvPr/>
        </p:nvSpPr>
        <p:spPr>
          <a:xfrm>
            <a:off x="8098761" y="5067822"/>
            <a:ext cx="1781962" cy="830997"/>
          </a:xfrm>
          <a:prstGeom prst="rect">
            <a:avLst/>
          </a:prstGeom>
          <a:noFill/>
        </p:spPr>
        <p:txBody>
          <a:bodyPr wrap="none" rtlCol="0">
            <a:spAutoFit/>
          </a:bodyPr>
          <a:lstStyle/>
          <a:p>
            <a:pPr algn="ctr"/>
            <a:r>
              <a:rPr lang="en-US" sz="2400" b="1" dirty="0"/>
              <a:t>Low entropy</a:t>
            </a:r>
          </a:p>
          <a:p>
            <a:pPr algn="ctr"/>
            <a:r>
              <a:rPr lang="en-US" sz="2400" b="1" dirty="0"/>
              <a:t>prefixes</a:t>
            </a:r>
          </a:p>
        </p:txBody>
      </p:sp>
      <p:cxnSp>
        <p:nvCxnSpPr>
          <p:cNvPr id="17" name="Straight Arrow Connector 16">
            <a:extLst>
              <a:ext uri="{FF2B5EF4-FFF2-40B4-BE49-F238E27FC236}">
                <a16:creationId xmlns:a16="http://schemas.microsoft.com/office/drawing/2014/main" id="{C0BA3225-7B2D-2F24-E8D3-8A6798A2DD9B}"/>
              </a:ext>
            </a:extLst>
          </p:cNvPr>
          <p:cNvCxnSpPr>
            <a:cxnSpLocks/>
            <a:stCxn id="16" idx="0"/>
            <a:endCxn id="2" idx="2"/>
          </p:cNvCxnSpPr>
          <p:nvPr/>
        </p:nvCxnSpPr>
        <p:spPr>
          <a:xfrm flipH="1" flipV="1">
            <a:off x="8652467" y="4718204"/>
            <a:ext cx="337275" cy="34961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402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uiExpand="1" build="p"/>
    </p:bldLst>
  </p:timing>
</p:sld>
</file>

<file path=ppt/theme/theme1.xml><?xml version="1.0" encoding="utf-8"?>
<a:theme xmlns:a="http://schemas.openxmlformats.org/drawingml/2006/main" name="1_Custom Design">
  <a:themeElements>
    <a:clrScheme name="Custom 2">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7ba5c36-b7cf-4793-bbc2-bd5b3a9f95ca}" enabled="1" method="Privilege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PPT_Template_16x9-Solid-ADA</Template>
  <TotalTime>31776</TotalTime>
  <Words>3954</Words>
  <Application>Microsoft Macintosh PowerPoint</Application>
  <PresentationFormat>Widescreen</PresentationFormat>
  <Paragraphs>516</Paragraphs>
  <Slides>32</Slides>
  <Notes>30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Aptos</vt:lpstr>
      <vt:lpstr>Arial</vt:lpstr>
      <vt:lpstr>Calibri</vt:lpstr>
      <vt:lpstr>Courier New</vt:lpstr>
      <vt:lpstr>Encode Sans Normal Black</vt:lpstr>
      <vt:lpstr>Lucida Grande</vt:lpstr>
      <vt:lpstr>Open Sans</vt:lpstr>
      <vt:lpstr>Open Sans Light</vt:lpstr>
      <vt:lpstr>Uni Sans</vt:lpstr>
      <vt:lpstr>1_Custom Design</vt:lpstr>
      <vt:lpstr>Reducing the GPU  Memory Bottleneck with Lossless Compression for ML</vt:lpstr>
      <vt:lpstr>The GPU memory bottleneck in ML</vt:lpstr>
      <vt:lpstr>The GPU memory bottleneck in ML</vt:lpstr>
      <vt:lpstr>The GPU memory bottleneck in ML</vt:lpstr>
      <vt:lpstr>The GPU memory bottleneck in ML</vt:lpstr>
      <vt:lpstr> Quantization helps transfers but hurts accuracy</vt:lpstr>
      <vt:lpstr>Lossless compression to the rescue?</vt:lpstr>
      <vt:lpstr>Our goal: Practical compression for ML</vt:lpstr>
      <vt:lpstr>Bit packing: A good start</vt:lpstr>
      <vt:lpstr>Bit packing is not enough for ML</vt:lpstr>
      <vt:lpstr>What are invariant bits?</vt:lpstr>
      <vt:lpstr>Invariant Bit Packing (IBP)</vt:lpstr>
      <vt:lpstr>IBP: Preprocessing</vt:lpstr>
      <vt:lpstr>IBP: Compression</vt:lpstr>
      <vt:lpstr>IBP: Compression</vt:lpstr>
      <vt:lpstr>IBP: Tensors after compression</vt:lpstr>
      <vt:lpstr>Problem: Odd-sized output hinders parallelism</vt:lpstr>
      <vt:lpstr>Solution: Warp-parallel iterative decompression</vt:lpstr>
      <vt:lpstr>Solution: Warp-parallel iterative decompression</vt:lpstr>
      <vt:lpstr>Solution: Warp-parallel iterative decompression</vt:lpstr>
      <vt:lpstr>Evaluation questions</vt:lpstr>
      <vt:lpstr>Setup</vt:lpstr>
      <vt:lpstr>IBP speeds up Legion GNN training by 74%</vt:lpstr>
      <vt:lpstr>GNN performance breakdown</vt:lpstr>
      <vt:lpstr>Comparison of GPU decompression algorithms</vt:lpstr>
      <vt:lpstr>Summary: Invariant Bit Packing (IBP)</vt:lpstr>
      <vt:lpstr>Extra slides</vt:lpstr>
      <vt:lpstr>DLRM embedding transfers</vt:lpstr>
      <vt:lpstr>LLM inference</vt:lpstr>
      <vt:lpstr>Subset sampling for preprocessing</vt:lpstr>
      <vt:lpstr>Throughput of various PCIe transfer methods</vt:lpstr>
      <vt:lpstr>Observation: Bit positions have different entropies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Aditya Kamath (Business Guest)</dc:creator>
  <cp:lastModifiedBy>Aditya Kamath</cp:lastModifiedBy>
  <cp:revision>1292</cp:revision>
  <dcterms:created xsi:type="dcterms:W3CDTF">2025-05-20T21:07:03Z</dcterms:created>
  <dcterms:modified xsi:type="dcterms:W3CDTF">2026-05-03T01:30:49Z</dcterms:modified>
</cp:coreProperties>
</file>