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679" r:id="rId2"/>
    <p:sldMasterId id="2147483685" r:id="rId3"/>
  </p:sldMasterIdLst>
  <p:notesMasterIdLst>
    <p:notesMasterId r:id="rId93"/>
  </p:notesMasterIdLst>
  <p:handoutMasterIdLst>
    <p:handoutMasterId r:id="rId94"/>
  </p:handoutMasterIdLst>
  <p:sldIdLst>
    <p:sldId id="256" r:id="rId4"/>
    <p:sldId id="408" r:id="rId5"/>
    <p:sldId id="261" r:id="rId6"/>
    <p:sldId id="416" r:id="rId7"/>
    <p:sldId id="259" r:id="rId8"/>
    <p:sldId id="417" r:id="rId9"/>
    <p:sldId id="418" r:id="rId10"/>
    <p:sldId id="419" r:id="rId11"/>
    <p:sldId id="424" r:id="rId12"/>
    <p:sldId id="409" r:id="rId13"/>
    <p:sldId id="410" r:id="rId14"/>
    <p:sldId id="411" r:id="rId15"/>
    <p:sldId id="262" r:id="rId16"/>
    <p:sldId id="420" r:id="rId17"/>
    <p:sldId id="263" r:id="rId18"/>
    <p:sldId id="413" r:id="rId19"/>
    <p:sldId id="271" r:id="rId20"/>
    <p:sldId id="267" r:id="rId21"/>
    <p:sldId id="303" r:id="rId22"/>
    <p:sldId id="297" r:id="rId23"/>
    <p:sldId id="275" r:id="rId24"/>
    <p:sldId id="290" r:id="rId25"/>
    <p:sldId id="283" r:id="rId26"/>
    <p:sldId id="298" r:id="rId27"/>
    <p:sldId id="287" r:id="rId28"/>
    <p:sldId id="288" r:id="rId29"/>
    <p:sldId id="304" r:id="rId30"/>
    <p:sldId id="289" r:id="rId31"/>
    <p:sldId id="301" r:id="rId32"/>
    <p:sldId id="421" r:id="rId33"/>
    <p:sldId id="264" r:id="rId34"/>
    <p:sldId id="339" r:id="rId35"/>
    <p:sldId id="340" r:id="rId36"/>
    <p:sldId id="341" r:id="rId37"/>
    <p:sldId id="342" r:id="rId38"/>
    <p:sldId id="331" r:id="rId39"/>
    <p:sldId id="300" r:id="rId40"/>
    <p:sldId id="343" r:id="rId41"/>
    <p:sldId id="344" r:id="rId42"/>
    <p:sldId id="345" r:id="rId43"/>
    <p:sldId id="274" r:id="rId44"/>
    <p:sldId id="346" r:id="rId45"/>
    <p:sldId id="347" r:id="rId46"/>
    <p:sldId id="279" r:id="rId47"/>
    <p:sldId id="276" r:id="rId48"/>
    <p:sldId id="329" r:id="rId49"/>
    <p:sldId id="348" r:id="rId50"/>
    <p:sldId id="330" r:id="rId51"/>
    <p:sldId id="312" r:id="rId52"/>
    <p:sldId id="320" r:id="rId53"/>
    <p:sldId id="328" r:id="rId54"/>
    <p:sldId id="425" r:id="rId55"/>
    <p:sldId id="422" r:id="rId56"/>
    <p:sldId id="265" r:id="rId57"/>
    <p:sldId id="375" r:id="rId58"/>
    <p:sldId id="350" r:id="rId59"/>
    <p:sldId id="389" r:id="rId60"/>
    <p:sldId id="379" r:id="rId61"/>
    <p:sldId id="380" r:id="rId62"/>
    <p:sldId id="390" r:id="rId63"/>
    <p:sldId id="391" r:id="rId64"/>
    <p:sldId id="392" r:id="rId65"/>
    <p:sldId id="381" r:id="rId66"/>
    <p:sldId id="393" r:id="rId67"/>
    <p:sldId id="394" r:id="rId68"/>
    <p:sldId id="395" r:id="rId69"/>
    <p:sldId id="396" r:id="rId70"/>
    <p:sldId id="397" r:id="rId71"/>
    <p:sldId id="398" r:id="rId72"/>
    <p:sldId id="382" r:id="rId73"/>
    <p:sldId id="403" r:id="rId74"/>
    <p:sldId id="404" r:id="rId75"/>
    <p:sldId id="405" r:id="rId76"/>
    <p:sldId id="406" r:id="rId77"/>
    <p:sldId id="414" r:id="rId78"/>
    <p:sldId id="407" r:id="rId79"/>
    <p:sldId id="423" r:id="rId80"/>
    <p:sldId id="426" r:id="rId81"/>
    <p:sldId id="415" r:id="rId82"/>
    <p:sldId id="427" r:id="rId83"/>
    <p:sldId id="277" r:id="rId84"/>
    <p:sldId id="293" r:id="rId85"/>
    <p:sldId id="278" r:id="rId86"/>
    <p:sldId id="280" r:id="rId87"/>
    <p:sldId id="428" r:id="rId88"/>
    <p:sldId id="399" r:id="rId89"/>
    <p:sldId id="400" r:id="rId90"/>
    <p:sldId id="401" r:id="rId91"/>
    <p:sldId id="402"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695"/>
    <a:srgbClr val="A8D5A0"/>
    <a:srgbClr val="4EA72E"/>
    <a:srgbClr val="D9CEEE"/>
    <a:srgbClr val="FFFFFF"/>
    <a:srgbClr val="999999"/>
    <a:srgbClr val="E97132"/>
    <a:srgbClr val="194D6A"/>
    <a:srgbClr val="F5B8A4"/>
    <a:srgbClr val="F4AA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5"/>
    <p:restoredTop sz="89589"/>
  </p:normalViewPr>
  <p:slideViewPr>
    <p:cSldViewPr snapToGrid="0">
      <p:cViewPr>
        <p:scale>
          <a:sx n="70" d="100"/>
          <a:sy n="70" d="100"/>
        </p:scale>
        <p:origin x="2184" y="10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60104986876641"/>
          <c:y val="0.14333534549849666"/>
          <c:w val="0.81848228346456697"/>
          <c:h val="0.63993272551677938"/>
        </c:manualLayout>
      </c:layout>
      <c:lineChart>
        <c:grouping val="standard"/>
        <c:varyColors val="0"/>
        <c:ser>
          <c:idx val="2"/>
          <c:order val="0"/>
          <c:tx>
            <c:strRef>
              <c:f>Sheet1!$B$1</c:f>
              <c:strCache>
                <c:ptCount val="1"/>
                <c:pt idx="0">
                  <c:v>Memcpy</c:v>
                </c:pt>
              </c:strCache>
            </c:strRef>
          </c:tx>
          <c:spPr>
            <a:ln w="28575" cap="rnd">
              <a:solidFill>
                <a:schemeClr val="accent4">
                  <a:lumMod val="10000"/>
                </a:schemeClr>
              </a:solidFill>
              <a:round/>
            </a:ln>
            <a:effectLst/>
          </c:spPr>
          <c:marker>
            <c:symbol val="circle"/>
            <c:size val="5"/>
            <c:spPr>
              <a:solidFill>
                <a:schemeClr val="accent4">
                  <a:lumMod val="10000"/>
                </a:schemeClr>
              </a:solidFill>
              <a:ln w="9525">
                <a:noFill/>
              </a:ln>
              <a:effectLst/>
            </c:spPr>
          </c:marker>
          <c:cat>
            <c:strRef>
              <c:f>Sheet1!$A$2:$A$10</c:f>
              <c:strCache>
                <c:ptCount val="9"/>
                <c:pt idx="0">
                  <c:v>64B</c:v>
                </c:pt>
                <c:pt idx="1">
                  <c:v>256B</c:v>
                </c:pt>
                <c:pt idx="2">
                  <c:v>1KB</c:v>
                </c:pt>
                <c:pt idx="3">
                  <c:v>4KB</c:v>
                </c:pt>
                <c:pt idx="4">
                  <c:v>16KB</c:v>
                </c:pt>
                <c:pt idx="5">
                  <c:v>64KB</c:v>
                </c:pt>
                <c:pt idx="6">
                  <c:v>256KB</c:v>
                </c:pt>
                <c:pt idx="7">
                  <c:v>1MB</c:v>
                </c:pt>
                <c:pt idx="8">
                  <c:v>4MB</c:v>
                </c:pt>
              </c:strCache>
            </c:strRef>
          </c:cat>
          <c:val>
            <c:numRef>
              <c:f>Sheet1!$B$2:$B$10</c:f>
              <c:numCache>
                <c:formatCode>General</c:formatCode>
                <c:ptCount val="9"/>
                <c:pt idx="0">
                  <c:v>122</c:v>
                </c:pt>
                <c:pt idx="1">
                  <c:v>443</c:v>
                </c:pt>
                <c:pt idx="2">
                  <c:v>726</c:v>
                </c:pt>
                <c:pt idx="3">
                  <c:v>2154</c:v>
                </c:pt>
                <c:pt idx="4">
                  <c:v>8391</c:v>
                </c:pt>
                <c:pt idx="5">
                  <c:v>34828</c:v>
                </c:pt>
                <c:pt idx="6">
                  <c:v>148077</c:v>
                </c:pt>
                <c:pt idx="7">
                  <c:v>1134943</c:v>
                </c:pt>
                <c:pt idx="8">
                  <c:v>4775664</c:v>
                </c:pt>
              </c:numCache>
            </c:numRef>
          </c:val>
          <c:smooth val="0"/>
          <c:extLst>
            <c:ext xmlns:c16="http://schemas.microsoft.com/office/drawing/2014/chart" uri="{C3380CC4-5D6E-409C-BE32-E72D297353CC}">
              <c16:uniqueId val="{00000002-6965-C14A-A75C-9DC3AB83DE5E}"/>
            </c:ext>
          </c:extLst>
        </c:ser>
        <c:ser>
          <c:idx val="3"/>
          <c:order val="1"/>
          <c:tx>
            <c:strRef>
              <c:f>Sheet1!$C$1</c:f>
              <c:strCache>
                <c:ptCount val="1"/>
                <c:pt idx="0">
                  <c:v>Touched memcpy</c:v>
                </c:pt>
              </c:strCache>
            </c:strRef>
          </c:tx>
          <c:spPr>
            <a:ln w="28575" cap="rnd">
              <a:solidFill>
                <a:srgbClr val="BC5090"/>
              </a:solidFill>
              <a:round/>
            </a:ln>
            <a:effectLst/>
          </c:spPr>
          <c:marker>
            <c:symbol val="x"/>
            <c:size val="5"/>
            <c:spPr>
              <a:solidFill>
                <a:srgbClr val="BC5090"/>
              </a:solidFill>
              <a:ln w="9525">
                <a:noFill/>
              </a:ln>
              <a:effectLst/>
            </c:spPr>
          </c:marker>
          <c:cat>
            <c:strRef>
              <c:f>Sheet1!$A$2:$A$10</c:f>
              <c:strCache>
                <c:ptCount val="9"/>
                <c:pt idx="0">
                  <c:v>64B</c:v>
                </c:pt>
                <c:pt idx="1">
                  <c:v>256B</c:v>
                </c:pt>
                <c:pt idx="2">
                  <c:v>1KB</c:v>
                </c:pt>
                <c:pt idx="3">
                  <c:v>4KB</c:v>
                </c:pt>
                <c:pt idx="4">
                  <c:v>16KB</c:v>
                </c:pt>
                <c:pt idx="5">
                  <c:v>64KB</c:v>
                </c:pt>
                <c:pt idx="6">
                  <c:v>256KB</c:v>
                </c:pt>
                <c:pt idx="7">
                  <c:v>1MB</c:v>
                </c:pt>
                <c:pt idx="8">
                  <c:v>4MB</c:v>
                </c:pt>
              </c:strCache>
            </c:strRef>
          </c:cat>
          <c:val>
            <c:numRef>
              <c:f>Sheet1!$C$2:$C$10</c:f>
              <c:numCache>
                <c:formatCode>General</c:formatCode>
                <c:ptCount val="9"/>
                <c:pt idx="0">
                  <c:v>61</c:v>
                </c:pt>
                <c:pt idx="1">
                  <c:v>230</c:v>
                </c:pt>
                <c:pt idx="2">
                  <c:v>144</c:v>
                </c:pt>
                <c:pt idx="3">
                  <c:v>340</c:v>
                </c:pt>
                <c:pt idx="4">
                  <c:v>1186</c:v>
                </c:pt>
                <c:pt idx="5">
                  <c:v>6538</c:v>
                </c:pt>
                <c:pt idx="6">
                  <c:v>26431</c:v>
                </c:pt>
                <c:pt idx="7">
                  <c:v>971634</c:v>
                </c:pt>
              </c:numCache>
            </c:numRef>
          </c:val>
          <c:smooth val="0"/>
          <c:extLst>
            <c:ext xmlns:c16="http://schemas.microsoft.com/office/drawing/2014/chart" uri="{C3380CC4-5D6E-409C-BE32-E72D297353CC}">
              <c16:uniqueId val="{00000003-6965-C14A-A75C-9DC3AB83DE5E}"/>
            </c:ext>
          </c:extLst>
        </c:ser>
        <c:ser>
          <c:idx val="1"/>
          <c:order val="2"/>
          <c:tx>
            <c:strRef>
              <c:f>Sheet1!$D$1</c:f>
              <c:strCache>
                <c:ptCount val="1"/>
                <c:pt idx="0">
                  <c:v>zIO</c:v>
                </c:pt>
              </c:strCache>
            </c:strRef>
          </c:tx>
          <c:spPr>
            <a:ln w="28575" cap="rnd">
              <a:solidFill>
                <a:srgbClr val="58508D"/>
              </a:solidFill>
              <a:round/>
            </a:ln>
            <a:effectLst/>
          </c:spPr>
          <c:marker>
            <c:symbol val="triangle"/>
            <c:size val="8"/>
            <c:spPr>
              <a:solidFill>
                <a:srgbClr val="58508D"/>
              </a:solidFill>
              <a:ln w="9525">
                <a:noFill/>
              </a:ln>
              <a:effectLst/>
            </c:spPr>
          </c:marker>
          <c:cat>
            <c:strRef>
              <c:f>Sheet1!$A$2:$A$10</c:f>
              <c:strCache>
                <c:ptCount val="9"/>
                <c:pt idx="0">
                  <c:v>64B</c:v>
                </c:pt>
                <c:pt idx="1">
                  <c:v>256B</c:v>
                </c:pt>
                <c:pt idx="2">
                  <c:v>1KB</c:v>
                </c:pt>
                <c:pt idx="3">
                  <c:v>4KB</c:v>
                </c:pt>
                <c:pt idx="4">
                  <c:v>16KB</c:v>
                </c:pt>
                <c:pt idx="5">
                  <c:v>64KB</c:v>
                </c:pt>
                <c:pt idx="6">
                  <c:v>256KB</c:v>
                </c:pt>
                <c:pt idx="7">
                  <c:v>1MB</c:v>
                </c:pt>
                <c:pt idx="8">
                  <c:v>4MB</c:v>
                </c:pt>
              </c:strCache>
            </c:strRef>
          </c:cat>
          <c:val>
            <c:numRef>
              <c:f>Sheet1!$D$2:$D$10</c:f>
              <c:numCache>
                <c:formatCode>General</c:formatCode>
                <c:ptCount val="9"/>
                <c:pt idx="4">
                  <c:v>15838</c:v>
                </c:pt>
                <c:pt idx="5">
                  <c:v>18208</c:v>
                </c:pt>
                <c:pt idx="6">
                  <c:v>25729</c:v>
                </c:pt>
                <c:pt idx="7">
                  <c:v>69785</c:v>
                </c:pt>
                <c:pt idx="8">
                  <c:v>203197</c:v>
                </c:pt>
              </c:numCache>
            </c:numRef>
          </c:val>
          <c:smooth val="0"/>
          <c:extLst>
            <c:ext xmlns:c16="http://schemas.microsoft.com/office/drawing/2014/chart" uri="{C3380CC4-5D6E-409C-BE32-E72D297353CC}">
              <c16:uniqueId val="{00000001-6965-C14A-A75C-9DC3AB83DE5E}"/>
            </c:ext>
          </c:extLst>
        </c:ser>
        <c:ser>
          <c:idx val="0"/>
          <c:order val="3"/>
          <c:tx>
            <c:strRef>
              <c:f>Sheet1!$E$1</c:f>
              <c:strCache>
                <c:ptCount val="1"/>
                <c:pt idx="0">
                  <c:v>(MC)^2</c:v>
                </c:pt>
              </c:strCache>
            </c:strRef>
          </c:tx>
          <c:spPr>
            <a:ln w="28575" cap="rnd">
              <a:solidFill>
                <a:srgbClr val="FFA601"/>
              </a:solidFill>
              <a:round/>
            </a:ln>
            <a:effectLst/>
          </c:spPr>
          <c:marker>
            <c:symbol val="diamond"/>
            <c:size val="7"/>
            <c:spPr>
              <a:solidFill>
                <a:srgbClr val="FFA601"/>
              </a:solidFill>
              <a:ln w="9525">
                <a:solidFill>
                  <a:srgbClr val="FFA601"/>
                </a:solidFill>
              </a:ln>
              <a:effectLst/>
            </c:spPr>
          </c:marker>
          <c:cat>
            <c:strRef>
              <c:f>Sheet1!$A$2:$A$10</c:f>
              <c:strCache>
                <c:ptCount val="9"/>
                <c:pt idx="0">
                  <c:v>64B</c:v>
                </c:pt>
                <c:pt idx="1">
                  <c:v>256B</c:v>
                </c:pt>
                <c:pt idx="2">
                  <c:v>1KB</c:v>
                </c:pt>
                <c:pt idx="3">
                  <c:v>4KB</c:v>
                </c:pt>
                <c:pt idx="4">
                  <c:v>16KB</c:v>
                </c:pt>
                <c:pt idx="5">
                  <c:v>64KB</c:v>
                </c:pt>
                <c:pt idx="6">
                  <c:v>256KB</c:v>
                </c:pt>
                <c:pt idx="7">
                  <c:v>1MB</c:v>
                </c:pt>
                <c:pt idx="8">
                  <c:v>4MB</c:v>
                </c:pt>
              </c:strCache>
            </c:strRef>
          </c:cat>
          <c:val>
            <c:numRef>
              <c:f>Sheet1!$E$2:$E$10</c:f>
              <c:numCache>
                <c:formatCode>General</c:formatCode>
                <c:ptCount val="9"/>
                <c:pt idx="0">
                  <c:v>459</c:v>
                </c:pt>
                <c:pt idx="1">
                  <c:v>474</c:v>
                </c:pt>
                <c:pt idx="2">
                  <c:v>558</c:v>
                </c:pt>
                <c:pt idx="3">
                  <c:v>794</c:v>
                </c:pt>
                <c:pt idx="4">
                  <c:v>1995</c:v>
                </c:pt>
                <c:pt idx="5">
                  <c:v>6912</c:v>
                </c:pt>
                <c:pt idx="6">
                  <c:v>27808</c:v>
                </c:pt>
                <c:pt idx="7">
                  <c:v>108042</c:v>
                </c:pt>
                <c:pt idx="8">
                  <c:v>431779</c:v>
                </c:pt>
              </c:numCache>
            </c:numRef>
          </c:val>
          <c:smooth val="0"/>
          <c:extLst>
            <c:ext xmlns:c16="http://schemas.microsoft.com/office/drawing/2014/chart" uri="{C3380CC4-5D6E-409C-BE32-E72D297353CC}">
              <c16:uniqueId val="{00000000-620C-4542-A2D5-55FDC6F9C66A}"/>
            </c:ext>
          </c:extLst>
        </c:ser>
        <c:dLbls>
          <c:showLegendKey val="0"/>
          <c:showVal val="0"/>
          <c:showCatName val="0"/>
          <c:showSerName val="0"/>
          <c:showPercent val="0"/>
          <c:showBubbleSize val="0"/>
        </c:dLbls>
        <c:marker val="1"/>
        <c:smooth val="0"/>
        <c:axId val="225239152"/>
        <c:axId val="225240880"/>
      </c:lineChart>
      <c:catAx>
        <c:axId val="2252391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a:solidFill>
                      <a:schemeClr val="accent4">
                        <a:lumMod val="10000"/>
                      </a:schemeClr>
                    </a:solidFill>
                  </a:rPr>
                  <a:t>Copy size</a:t>
                </a:r>
              </a:p>
            </c:rich>
          </c:tx>
          <c:layout>
            <c:manualLayout>
              <c:xMode val="edge"/>
              <c:yMode val="edge"/>
              <c:x val="0.48742552493438318"/>
              <c:y val="0.8812298281008547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accent4">
                <a:lumMod val="10000"/>
              </a:schemeClr>
            </a:solidFill>
            <a:round/>
          </a:ln>
          <a:effectLst/>
        </c:spPr>
        <c:txPr>
          <a:bodyPr rot="-60000000" spcFirstLastPara="1" vertOverflow="ellipsis" vert="horz" wrap="square" anchor="ctr" anchorCtr="1"/>
          <a:lstStyle/>
          <a:p>
            <a:pPr>
              <a:defRPr sz="1197" b="1" i="0" u="none" strike="noStrike" kern="1200" baseline="0">
                <a:solidFill>
                  <a:schemeClr val="accent4">
                    <a:lumMod val="10000"/>
                  </a:schemeClr>
                </a:solidFill>
                <a:latin typeface="+mn-lt"/>
                <a:ea typeface="+mn-ea"/>
                <a:cs typeface="+mn-cs"/>
              </a:defRPr>
            </a:pPr>
            <a:endParaRPr lang="en-US"/>
          </a:p>
        </c:txPr>
        <c:crossAx val="225240880"/>
        <c:crossesAt val="1"/>
        <c:auto val="1"/>
        <c:lblAlgn val="ctr"/>
        <c:lblOffset val="100"/>
        <c:noMultiLvlLbl val="0"/>
      </c:catAx>
      <c:valAx>
        <c:axId val="225240880"/>
        <c:scaling>
          <c:logBase val="10"/>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solidFill>
                      <a:schemeClr val="accent4">
                        <a:lumMod val="10000"/>
                      </a:schemeClr>
                    </a:solidFill>
                  </a:rPr>
                  <a:t>Latency (ns)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E+0" sourceLinked="0"/>
        <c:majorTickMark val="out"/>
        <c:minorTickMark val="none"/>
        <c:tickLblPos val="nextTo"/>
        <c:spPr>
          <a:noFill/>
          <a:ln>
            <a:solidFill>
              <a:schemeClr val="accent4">
                <a:lumMod val="10000"/>
              </a:schemeClr>
            </a:solidFill>
          </a:ln>
          <a:effectLst/>
        </c:spPr>
        <c:txPr>
          <a:bodyPr rot="-60000000" spcFirstLastPara="1" vertOverflow="ellipsis" vert="horz" wrap="square" anchor="ctr" anchorCtr="1"/>
          <a:lstStyle/>
          <a:p>
            <a:pPr>
              <a:defRPr sz="1197" b="1" i="0" u="none" strike="noStrike" kern="1200" baseline="0">
                <a:solidFill>
                  <a:schemeClr val="accent4">
                    <a:lumMod val="10000"/>
                  </a:schemeClr>
                </a:solidFill>
                <a:latin typeface="+mn-lt"/>
                <a:ea typeface="+mn-ea"/>
                <a:cs typeface="+mn-cs"/>
              </a:defRPr>
            </a:pPr>
            <a:endParaRPr lang="en-US"/>
          </a:p>
        </c:txPr>
        <c:crossAx val="225239152"/>
        <c:crosses val="autoZero"/>
        <c:crossBetween val="between"/>
      </c:valAx>
      <c:spPr>
        <a:noFill/>
        <a:ln>
          <a:noFill/>
        </a:ln>
        <a:effectLst/>
      </c:spPr>
    </c:plotArea>
    <c:legend>
      <c:legendPos val="t"/>
      <c:layout>
        <c:manualLayout>
          <c:xMode val="edge"/>
          <c:yMode val="edge"/>
          <c:x val="0.15348310367454068"/>
          <c:y val="3.8106655962574794E-2"/>
          <c:w val="0.77697604986876645"/>
          <c:h val="9.702027954216002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4">
                  <a:lumMod val="1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75876175695728"/>
          <c:y val="4.9529312710332042E-2"/>
          <c:w val="0.83967736451650155"/>
          <c:h val="0.5844138372494051"/>
        </c:manualLayout>
      </c:layout>
      <c:barChart>
        <c:barDir val="col"/>
        <c:grouping val="clustered"/>
        <c:varyColors val="0"/>
        <c:ser>
          <c:idx val="0"/>
          <c:order val="0"/>
          <c:tx>
            <c:strRef>
              <c:f>Sheet1!$B$1</c:f>
              <c:strCache>
                <c:ptCount val="1"/>
                <c:pt idx="0">
                  <c:v>ANS</c:v>
                </c:pt>
              </c:strCache>
            </c:strRef>
          </c:tx>
          <c:spPr>
            <a:solidFill>
              <a:schemeClr val="tx1">
                <a:lumMod val="20000"/>
                <a:lumOff val="80000"/>
              </a:schemeClr>
            </a:solidFill>
            <a:ln>
              <a:noFill/>
            </a:ln>
            <a:effectLst/>
          </c:spPr>
          <c:invertIfNegative val="0"/>
          <c:cat>
            <c:strRef>
              <c:f>Sheet1!$A$2</c:f>
              <c:strCache>
                <c:ptCount val="1"/>
                <c:pt idx="0">
                  <c:v>Dense GNN</c:v>
                </c:pt>
              </c:strCache>
            </c:strRef>
          </c:cat>
          <c:val>
            <c:numRef>
              <c:f>Sheet1!$B$2</c:f>
              <c:numCache>
                <c:formatCode>General</c:formatCode>
                <c:ptCount val="1"/>
                <c:pt idx="0">
                  <c:v>0.14000000000000001</c:v>
                </c:pt>
              </c:numCache>
            </c:numRef>
          </c:val>
          <c:extLst>
            <c:ext xmlns:c16="http://schemas.microsoft.com/office/drawing/2014/chart" uri="{C3380CC4-5D6E-409C-BE32-E72D297353CC}">
              <c16:uniqueId val="{00000000-F488-3147-AB8F-97FB90D51D62}"/>
            </c:ext>
          </c:extLst>
        </c:ser>
        <c:ser>
          <c:idx val="1"/>
          <c:order val="1"/>
          <c:tx>
            <c:strRef>
              <c:f>Sheet1!$C$1</c:f>
              <c:strCache>
                <c:ptCount val="1"/>
                <c:pt idx="0">
                  <c:v>Bitcomp</c:v>
                </c:pt>
              </c:strCache>
            </c:strRef>
          </c:tx>
          <c:spPr>
            <a:solidFill>
              <a:schemeClr val="tx1">
                <a:lumMod val="40000"/>
                <a:lumOff val="60000"/>
              </a:schemeClr>
            </a:solidFill>
            <a:ln>
              <a:noFill/>
            </a:ln>
            <a:effectLst/>
          </c:spPr>
          <c:invertIfNegative val="0"/>
          <c:cat>
            <c:strRef>
              <c:f>Sheet1!$A$2</c:f>
              <c:strCache>
                <c:ptCount val="1"/>
                <c:pt idx="0">
                  <c:v>Dense GNN</c:v>
                </c:pt>
              </c:strCache>
            </c:strRef>
          </c:cat>
          <c:val>
            <c:numRef>
              <c:f>Sheet1!$C$2</c:f>
              <c:numCache>
                <c:formatCode>General</c:formatCode>
                <c:ptCount val="1"/>
                <c:pt idx="0">
                  <c:v>0.39</c:v>
                </c:pt>
              </c:numCache>
            </c:numRef>
          </c:val>
          <c:extLst>
            <c:ext xmlns:c16="http://schemas.microsoft.com/office/drawing/2014/chart" uri="{C3380CC4-5D6E-409C-BE32-E72D297353CC}">
              <c16:uniqueId val="{00000001-F488-3147-AB8F-97FB90D51D62}"/>
            </c:ext>
          </c:extLst>
        </c:ser>
        <c:ser>
          <c:idx val="2"/>
          <c:order val="2"/>
          <c:tx>
            <c:strRef>
              <c:f>Sheet1!$D$1</c:f>
              <c:strCache>
                <c:ptCount val="1"/>
                <c:pt idx="0">
                  <c:v>Cascaded</c:v>
                </c:pt>
              </c:strCache>
            </c:strRef>
          </c:tx>
          <c:spPr>
            <a:solidFill>
              <a:schemeClr val="tx2">
                <a:lumMod val="60000"/>
                <a:lumOff val="40000"/>
              </a:schemeClr>
            </a:solidFill>
            <a:ln>
              <a:noFill/>
            </a:ln>
            <a:effectLst/>
          </c:spPr>
          <c:invertIfNegative val="0"/>
          <c:cat>
            <c:strRef>
              <c:f>Sheet1!$A$2</c:f>
              <c:strCache>
                <c:ptCount val="1"/>
                <c:pt idx="0">
                  <c:v>Dense GNN</c:v>
                </c:pt>
              </c:strCache>
            </c:strRef>
          </c:cat>
          <c:val>
            <c:numRef>
              <c:f>Sheet1!$D$2</c:f>
              <c:numCache>
                <c:formatCode>General</c:formatCode>
                <c:ptCount val="1"/>
                <c:pt idx="0">
                  <c:v>0.80600000000000005</c:v>
                </c:pt>
              </c:numCache>
            </c:numRef>
          </c:val>
          <c:extLst>
            <c:ext xmlns:c16="http://schemas.microsoft.com/office/drawing/2014/chart" uri="{C3380CC4-5D6E-409C-BE32-E72D297353CC}">
              <c16:uniqueId val="{00000002-F488-3147-AB8F-97FB90D51D62}"/>
            </c:ext>
          </c:extLst>
        </c:ser>
        <c:ser>
          <c:idx val="3"/>
          <c:order val="3"/>
          <c:tx>
            <c:strRef>
              <c:f>Sheet1!$E$1</c:f>
              <c:strCache>
                <c:ptCount val="1"/>
                <c:pt idx="0">
                  <c:v>Gdeflate</c:v>
                </c:pt>
              </c:strCache>
            </c:strRef>
          </c:tx>
          <c:spPr>
            <a:solidFill>
              <a:schemeClr val="tx2">
                <a:lumMod val="75000"/>
              </a:schemeClr>
            </a:solidFill>
            <a:ln>
              <a:noFill/>
            </a:ln>
            <a:effectLst/>
          </c:spPr>
          <c:invertIfNegative val="0"/>
          <c:cat>
            <c:strRef>
              <c:f>Sheet1!$A$2</c:f>
              <c:strCache>
                <c:ptCount val="1"/>
                <c:pt idx="0">
                  <c:v>Dense GNN</c:v>
                </c:pt>
              </c:strCache>
            </c:strRef>
          </c:cat>
          <c:val>
            <c:numRef>
              <c:f>Sheet1!$E$2</c:f>
              <c:numCache>
                <c:formatCode>General</c:formatCode>
                <c:ptCount val="1"/>
                <c:pt idx="0">
                  <c:v>0.28000000000000003</c:v>
                </c:pt>
              </c:numCache>
            </c:numRef>
          </c:val>
          <c:extLst>
            <c:ext xmlns:c16="http://schemas.microsoft.com/office/drawing/2014/chart" uri="{C3380CC4-5D6E-409C-BE32-E72D297353CC}">
              <c16:uniqueId val="{00000003-F488-3147-AB8F-97FB90D51D62}"/>
            </c:ext>
          </c:extLst>
        </c:ser>
        <c:ser>
          <c:idx val="4"/>
          <c:order val="4"/>
          <c:tx>
            <c:strRef>
              <c:f>Sheet1!$F$1</c:f>
              <c:strCache>
                <c:ptCount val="1"/>
                <c:pt idx="0">
                  <c:v>LZ4</c:v>
                </c:pt>
              </c:strCache>
            </c:strRef>
          </c:tx>
          <c:spPr>
            <a:solidFill>
              <a:schemeClr val="tx2">
                <a:lumMod val="50000"/>
              </a:schemeClr>
            </a:solidFill>
            <a:ln>
              <a:noFill/>
            </a:ln>
            <a:effectLst/>
          </c:spPr>
          <c:invertIfNegative val="0"/>
          <c:cat>
            <c:strRef>
              <c:f>Sheet1!$A$2</c:f>
              <c:strCache>
                <c:ptCount val="1"/>
                <c:pt idx="0">
                  <c:v>Dense GNN</c:v>
                </c:pt>
              </c:strCache>
            </c:strRef>
          </c:cat>
          <c:val>
            <c:numRef>
              <c:f>Sheet1!$F$2</c:f>
              <c:numCache>
                <c:formatCode>General</c:formatCode>
                <c:ptCount val="1"/>
                <c:pt idx="0">
                  <c:v>0.61</c:v>
                </c:pt>
              </c:numCache>
            </c:numRef>
          </c:val>
          <c:extLst>
            <c:ext xmlns:c16="http://schemas.microsoft.com/office/drawing/2014/chart" uri="{C3380CC4-5D6E-409C-BE32-E72D297353CC}">
              <c16:uniqueId val="{00000004-F488-3147-AB8F-97FB90D51D62}"/>
            </c:ext>
          </c:extLst>
        </c:ser>
        <c:ser>
          <c:idx val="5"/>
          <c:order val="5"/>
          <c:tx>
            <c:strRef>
              <c:f>Sheet1!$G$1</c:f>
              <c:strCache>
                <c:ptCount val="1"/>
                <c:pt idx="0">
                  <c:v>Snappy</c:v>
                </c:pt>
              </c:strCache>
            </c:strRef>
          </c:tx>
          <c:spPr>
            <a:solidFill>
              <a:schemeClr val="accent2">
                <a:lumMod val="60000"/>
                <a:lumOff val="40000"/>
              </a:schemeClr>
            </a:solidFill>
            <a:ln>
              <a:noFill/>
            </a:ln>
            <a:effectLst/>
          </c:spPr>
          <c:invertIfNegative val="0"/>
          <c:cat>
            <c:strRef>
              <c:f>Sheet1!$A$2</c:f>
              <c:strCache>
                <c:ptCount val="1"/>
                <c:pt idx="0">
                  <c:v>Dense GNN</c:v>
                </c:pt>
              </c:strCache>
            </c:strRef>
          </c:cat>
          <c:val>
            <c:numRef>
              <c:f>Sheet1!$G$2</c:f>
              <c:numCache>
                <c:formatCode>General</c:formatCode>
                <c:ptCount val="1"/>
                <c:pt idx="0">
                  <c:v>0.37</c:v>
                </c:pt>
              </c:numCache>
            </c:numRef>
          </c:val>
          <c:extLst>
            <c:ext xmlns:c16="http://schemas.microsoft.com/office/drawing/2014/chart" uri="{C3380CC4-5D6E-409C-BE32-E72D297353CC}">
              <c16:uniqueId val="{00000005-F488-3147-AB8F-97FB90D51D62}"/>
            </c:ext>
          </c:extLst>
        </c:ser>
        <c:ser>
          <c:idx val="6"/>
          <c:order val="6"/>
          <c:tx>
            <c:strRef>
              <c:f>Sheet1!$H$1</c:f>
              <c:strCache>
                <c:ptCount val="1"/>
                <c:pt idx="0">
                  <c:v>zStd</c:v>
                </c:pt>
              </c:strCache>
            </c:strRef>
          </c:tx>
          <c:spPr>
            <a:solidFill>
              <a:schemeClr val="accent2">
                <a:lumMod val="75000"/>
              </a:schemeClr>
            </a:solidFill>
            <a:ln>
              <a:noFill/>
            </a:ln>
            <a:effectLst/>
          </c:spPr>
          <c:invertIfNegative val="0"/>
          <c:cat>
            <c:strRef>
              <c:f>Sheet1!$A$2</c:f>
              <c:strCache>
                <c:ptCount val="1"/>
                <c:pt idx="0">
                  <c:v>Dense GNN</c:v>
                </c:pt>
              </c:strCache>
            </c:strRef>
          </c:cat>
          <c:val>
            <c:numRef>
              <c:f>Sheet1!$H$2</c:f>
              <c:numCache>
                <c:formatCode>General</c:formatCode>
                <c:ptCount val="1"/>
                <c:pt idx="0">
                  <c:v>8.3000000000000004E-2</c:v>
                </c:pt>
              </c:numCache>
            </c:numRef>
          </c:val>
          <c:extLst>
            <c:ext xmlns:c16="http://schemas.microsoft.com/office/drawing/2014/chart" uri="{C3380CC4-5D6E-409C-BE32-E72D297353CC}">
              <c16:uniqueId val="{00000006-F488-3147-AB8F-97FB90D51D62}"/>
            </c:ext>
          </c:extLst>
        </c:ser>
        <c:ser>
          <c:idx val="7"/>
          <c:order val="7"/>
          <c:tx>
            <c:strRef>
              <c:f>Sheet1!$I$1</c:f>
              <c:strCache>
                <c:ptCount val="1"/>
                <c:pt idx="0">
                  <c:v>ndzip</c:v>
                </c:pt>
              </c:strCache>
            </c:strRef>
          </c:tx>
          <c:spPr>
            <a:solidFill>
              <a:schemeClr val="accent2">
                <a:lumMod val="50000"/>
              </a:schemeClr>
            </a:solidFill>
            <a:ln>
              <a:noFill/>
            </a:ln>
            <a:effectLst/>
          </c:spPr>
          <c:invertIfNegative val="0"/>
          <c:cat>
            <c:strRef>
              <c:f>Sheet1!$A$2</c:f>
              <c:strCache>
                <c:ptCount val="1"/>
                <c:pt idx="0">
                  <c:v>Dense GNN</c:v>
                </c:pt>
              </c:strCache>
            </c:strRef>
          </c:cat>
          <c:val>
            <c:numRef>
              <c:f>Sheet1!$I$2</c:f>
              <c:numCache>
                <c:formatCode>General</c:formatCode>
                <c:ptCount val="1"/>
                <c:pt idx="0">
                  <c:v>1.03</c:v>
                </c:pt>
              </c:numCache>
            </c:numRef>
          </c:val>
          <c:extLst>
            <c:ext xmlns:c16="http://schemas.microsoft.com/office/drawing/2014/chart" uri="{C3380CC4-5D6E-409C-BE32-E72D297353CC}">
              <c16:uniqueId val="{00000007-F488-3147-AB8F-97FB90D51D62}"/>
            </c:ext>
          </c:extLst>
        </c:ser>
        <c:ser>
          <c:idx val="8"/>
          <c:order val="8"/>
          <c:tx>
            <c:strRef>
              <c:f>Sheet1!$J$1</c:f>
              <c:strCache>
                <c:ptCount val="1"/>
                <c:pt idx="0">
                  <c:v>Column1</c:v>
                </c:pt>
              </c:strCache>
            </c:strRef>
          </c:tx>
          <c:spPr>
            <a:solidFill>
              <a:schemeClr val="accent3">
                <a:lumMod val="60000"/>
              </a:schemeClr>
            </a:solidFill>
            <a:ln>
              <a:noFill/>
            </a:ln>
            <a:effectLst/>
          </c:spPr>
          <c:invertIfNegative val="0"/>
          <c:cat>
            <c:strRef>
              <c:f>Sheet1!$A$2</c:f>
              <c:strCache>
                <c:ptCount val="1"/>
                <c:pt idx="0">
                  <c:v>Dense GNN</c:v>
                </c:pt>
              </c:strCache>
            </c:strRef>
          </c:cat>
          <c:val>
            <c:numRef>
              <c:f>Sheet1!$J$2</c:f>
              <c:numCache>
                <c:formatCode>General</c:formatCode>
                <c:ptCount val="1"/>
              </c:numCache>
            </c:numRef>
          </c:val>
          <c:extLst>
            <c:ext xmlns:c16="http://schemas.microsoft.com/office/drawing/2014/chart" uri="{C3380CC4-5D6E-409C-BE32-E72D297353CC}">
              <c16:uniqueId val="{00000008-F488-3147-AB8F-97FB90D51D62}"/>
            </c:ext>
          </c:extLst>
        </c:ser>
        <c:ser>
          <c:idx val="9"/>
          <c:order val="9"/>
          <c:tx>
            <c:strRef>
              <c:f>Sheet1!$K$1</c:f>
              <c:strCache>
                <c:ptCount val="1"/>
                <c:pt idx="0">
                  <c:v>IBP</c:v>
                </c:pt>
              </c:strCache>
            </c:strRef>
          </c:tx>
          <c:spPr>
            <a:solidFill>
              <a:srgbClr val="FFC000"/>
            </a:solidFill>
            <a:ln w="38100">
              <a:solidFill>
                <a:schemeClr val="accent4">
                  <a:lumMod val="10000"/>
                </a:schemeClr>
              </a:solidFill>
            </a:ln>
            <a:effectLst/>
          </c:spPr>
          <c:invertIfNegative val="0"/>
          <c:cat>
            <c:strRef>
              <c:f>Sheet1!$A$2</c:f>
              <c:strCache>
                <c:ptCount val="1"/>
                <c:pt idx="0">
                  <c:v>Dense GNN</c:v>
                </c:pt>
              </c:strCache>
            </c:strRef>
          </c:cat>
          <c:val>
            <c:numRef>
              <c:f>Sheet1!$K$2</c:f>
              <c:numCache>
                <c:formatCode>General</c:formatCode>
                <c:ptCount val="1"/>
                <c:pt idx="0">
                  <c:v>1.23</c:v>
                </c:pt>
              </c:numCache>
            </c:numRef>
          </c:val>
          <c:extLst>
            <c:ext xmlns:c16="http://schemas.microsoft.com/office/drawing/2014/chart" uri="{C3380CC4-5D6E-409C-BE32-E72D297353CC}">
              <c16:uniqueId val="{00000000-02E3-B34A-994B-908825D245FF}"/>
            </c:ext>
          </c:extLst>
        </c:ser>
        <c:dLbls>
          <c:showLegendKey val="0"/>
          <c:showVal val="0"/>
          <c:showCatName val="0"/>
          <c:showSerName val="0"/>
          <c:showPercent val="0"/>
          <c:showBubbleSize val="0"/>
        </c:dLbls>
        <c:gapWidth val="75"/>
        <c:axId val="1059501504"/>
        <c:axId val="876052095"/>
      </c:barChart>
      <c:catAx>
        <c:axId val="1059501504"/>
        <c:scaling>
          <c:orientation val="minMax"/>
        </c:scaling>
        <c:delete val="0"/>
        <c:axPos val="b"/>
        <c:numFmt formatCode="General" sourceLinked="1"/>
        <c:majorTickMark val="none"/>
        <c:minorTickMark val="none"/>
        <c:tickLblPos val="nextTo"/>
        <c:spPr>
          <a:noFill/>
          <a:ln w="9525" cap="flat" cmpd="sng" algn="ctr">
            <a:solidFill>
              <a:schemeClr val="accent4">
                <a:lumMod val="10000"/>
              </a:schemeClr>
            </a:solidFill>
            <a:round/>
          </a:ln>
          <a:effectLst/>
        </c:spPr>
        <c:txPr>
          <a:bodyPr rot="0" spcFirstLastPara="1" vertOverflow="ellipsis" wrap="square" anchor="t"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876052095"/>
        <c:crosses val="autoZero"/>
        <c:auto val="1"/>
        <c:lblAlgn val="ctr"/>
        <c:lblOffset val="100"/>
        <c:noMultiLvlLbl val="0"/>
      </c:catAx>
      <c:valAx>
        <c:axId val="876052095"/>
        <c:scaling>
          <c:orientation val="minMax"/>
          <c:max val="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a:t>Normalized throughput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accent4">
                <a:lumMod val="1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9501504"/>
        <c:crosses val="autoZero"/>
        <c:crossBetween val="between"/>
      </c:valAx>
      <c:spPr>
        <a:noFill/>
        <a:ln>
          <a:solidFill>
            <a:schemeClr val="accent4">
              <a:lumMod val="10000"/>
            </a:schemeClr>
          </a:solidFill>
        </a:ln>
        <a:effectLst/>
      </c:spPr>
    </c:plotArea>
    <c:legend>
      <c:legendPos val="b"/>
      <c:legendEntry>
        <c:idx val="8"/>
        <c:delete val="1"/>
      </c:legendEntry>
      <c:layout>
        <c:manualLayout>
          <c:xMode val="edge"/>
          <c:yMode val="edge"/>
          <c:x val="0.12300172678449148"/>
          <c:y val="0.78309918314709104"/>
          <c:w val="0.85401136854943482"/>
          <c:h val="0.1749632909562610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60104986876641"/>
          <c:y val="0.14333534549849666"/>
          <c:w val="0.81848228346456697"/>
          <c:h val="0.63993272551677938"/>
        </c:manualLayout>
      </c:layout>
      <c:lineChart>
        <c:grouping val="standard"/>
        <c:varyColors val="0"/>
        <c:ser>
          <c:idx val="3"/>
          <c:order val="0"/>
          <c:tx>
            <c:strRef>
              <c:f>Sheet1!$A$2</c:f>
              <c:strCache>
                <c:ptCount val="1"/>
                <c:pt idx="0">
                  <c:v>Memcpy</c:v>
                </c:pt>
              </c:strCache>
            </c:strRef>
          </c:tx>
          <c:spPr>
            <a:ln w="22225" cap="rnd">
              <a:solidFill>
                <a:schemeClr val="accent4">
                  <a:lumMod val="10000"/>
                </a:schemeClr>
              </a:solidFill>
              <a:round/>
            </a:ln>
            <a:effectLst/>
          </c:spPr>
          <c:marker>
            <c:symbol val="circle"/>
            <c:size val="5"/>
            <c:spPr>
              <a:noFill/>
              <a:ln w="9525">
                <a:noFill/>
              </a:ln>
              <a:effectLst/>
            </c:spPr>
          </c:marker>
          <c:cat>
            <c:strRef>
              <c:f>Sheet1!$B$1:$F$1</c:f>
              <c:strCache>
                <c:ptCount val="5"/>
                <c:pt idx="0">
                  <c:v>0%</c:v>
                </c:pt>
                <c:pt idx="1">
                  <c:v>12.50%</c:v>
                </c:pt>
                <c:pt idx="2">
                  <c:v>25%</c:v>
                </c:pt>
                <c:pt idx="3">
                  <c:v>50%</c:v>
                </c:pt>
                <c:pt idx="4">
                  <c:v>100%</c:v>
                </c:pt>
              </c:strCache>
            </c:strRef>
          </c:cat>
          <c:val>
            <c:numRef>
              <c:f>Sheet1!$B$2:$F$2</c:f>
              <c:numCache>
                <c:formatCode>General</c:formatCode>
                <c:ptCount val="5"/>
                <c:pt idx="0">
                  <c:v>1</c:v>
                </c:pt>
                <c:pt idx="1">
                  <c:v>1</c:v>
                </c:pt>
                <c:pt idx="2">
                  <c:v>1</c:v>
                </c:pt>
                <c:pt idx="3">
                  <c:v>1</c:v>
                </c:pt>
                <c:pt idx="4">
                  <c:v>1</c:v>
                </c:pt>
              </c:numCache>
            </c:numRef>
          </c:val>
          <c:smooth val="0"/>
          <c:extLst>
            <c:ext xmlns:c16="http://schemas.microsoft.com/office/drawing/2014/chart" uri="{C3380CC4-5D6E-409C-BE32-E72D297353CC}">
              <c16:uniqueId val="{00000001-F2D3-AE49-8F3F-913AD7D107C0}"/>
            </c:ext>
          </c:extLst>
        </c:ser>
        <c:ser>
          <c:idx val="1"/>
          <c:order val="1"/>
          <c:tx>
            <c:strRef>
              <c:f>Sheet1!$A$3</c:f>
              <c:strCache>
                <c:ptCount val="1"/>
                <c:pt idx="0">
                  <c:v>zIO</c:v>
                </c:pt>
              </c:strCache>
            </c:strRef>
          </c:tx>
          <c:spPr>
            <a:ln w="22225" cap="rnd">
              <a:solidFill>
                <a:srgbClr val="58508D"/>
              </a:solidFill>
              <a:round/>
            </a:ln>
            <a:effectLst/>
          </c:spPr>
          <c:marker>
            <c:symbol val="circle"/>
            <c:size val="5"/>
            <c:spPr>
              <a:solidFill>
                <a:srgbClr val="58508D"/>
              </a:solidFill>
              <a:ln w="9525">
                <a:noFill/>
              </a:ln>
              <a:effectLst/>
            </c:spPr>
          </c:marker>
          <c:cat>
            <c:strRef>
              <c:f>Sheet1!$B$1:$F$1</c:f>
              <c:strCache>
                <c:ptCount val="5"/>
                <c:pt idx="0">
                  <c:v>0%</c:v>
                </c:pt>
                <c:pt idx="1">
                  <c:v>12.50%</c:v>
                </c:pt>
                <c:pt idx="2">
                  <c:v>25%</c:v>
                </c:pt>
                <c:pt idx="3">
                  <c:v>50%</c:v>
                </c:pt>
                <c:pt idx="4">
                  <c:v>100%</c:v>
                </c:pt>
              </c:strCache>
            </c:strRef>
          </c:cat>
          <c:val>
            <c:numRef>
              <c:f>Sheet1!$B$3:$F$3</c:f>
              <c:numCache>
                <c:formatCode>General</c:formatCode>
                <c:ptCount val="5"/>
                <c:pt idx="0">
                  <c:v>4.8000000000000001E-2</c:v>
                </c:pt>
                <c:pt idx="1">
                  <c:v>0.70899999999999996</c:v>
                </c:pt>
                <c:pt idx="2">
                  <c:v>0.83599999999999997</c:v>
                </c:pt>
                <c:pt idx="3">
                  <c:v>1.3420000000000001</c:v>
                </c:pt>
                <c:pt idx="4">
                  <c:v>1.9410000000000001</c:v>
                </c:pt>
              </c:numCache>
            </c:numRef>
          </c:val>
          <c:smooth val="0"/>
          <c:extLst>
            <c:ext xmlns:c16="http://schemas.microsoft.com/office/drawing/2014/chart" uri="{C3380CC4-5D6E-409C-BE32-E72D297353CC}">
              <c16:uniqueId val="{00000002-F2D3-AE49-8F3F-913AD7D107C0}"/>
            </c:ext>
          </c:extLst>
        </c:ser>
        <c:ser>
          <c:idx val="0"/>
          <c:order val="2"/>
          <c:tx>
            <c:strRef>
              <c:f>Sheet1!$A$4</c:f>
              <c:strCache>
                <c:ptCount val="1"/>
                <c:pt idx="0">
                  <c:v>(MC)^2</c:v>
                </c:pt>
              </c:strCache>
            </c:strRef>
          </c:tx>
          <c:spPr>
            <a:ln w="22225" cap="rnd">
              <a:solidFill>
                <a:srgbClr val="FFA600"/>
              </a:solidFill>
              <a:round/>
            </a:ln>
            <a:effectLst/>
          </c:spPr>
          <c:marker>
            <c:symbol val="x"/>
            <c:size val="6"/>
            <c:spPr>
              <a:solidFill>
                <a:srgbClr val="FFA600"/>
              </a:solidFill>
              <a:ln w="9525">
                <a:noFill/>
              </a:ln>
              <a:effectLst/>
            </c:spPr>
          </c:marker>
          <c:cat>
            <c:strRef>
              <c:f>Sheet1!$B$1:$F$1</c:f>
              <c:strCache>
                <c:ptCount val="5"/>
                <c:pt idx="0">
                  <c:v>0%</c:v>
                </c:pt>
                <c:pt idx="1">
                  <c:v>12.50%</c:v>
                </c:pt>
                <c:pt idx="2">
                  <c:v>25%</c:v>
                </c:pt>
                <c:pt idx="3">
                  <c:v>50%</c:v>
                </c:pt>
                <c:pt idx="4">
                  <c:v>100%</c:v>
                </c:pt>
              </c:strCache>
            </c:strRef>
          </c:cat>
          <c:val>
            <c:numRef>
              <c:f>Sheet1!$B$4:$F$4</c:f>
              <c:numCache>
                <c:formatCode>General</c:formatCode>
                <c:ptCount val="5"/>
                <c:pt idx="0">
                  <c:v>9.1999999999999998E-2</c:v>
                </c:pt>
                <c:pt idx="1">
                  <c:v>0.23899999999999999</c:v>
                </c:pt>
                <c:pt idx="2">
                  <c:v>0.374</c:v>
                </c:pt>
                <c:pt idx="3">
                  <c:v>0.56399999999999995</c:v>
                </c:pt>
                <c:pt idx="4">
                  <c:v>0.79700000000000004</c:v>
                </c:pt>
              </c:numCache>
            </c:numRef>
          </c:val>
          <c:smooth val="0"/>
          <c:extLst>
            <c:ext xmlns:c16="http://schemas.microsoft.com/office/drawing/2014/chart" uri="{C3380CC4-5D6E-409C-BE32-E72D297353CC}">
              <c16:uniqueId val="{0000000B-F2D3-AE49-8F3F-913AD7D107C0}"/>
            </c:ext>
          </c:extLst>
        </c:ser>
        <c:ser>
          <c:idx val="4"/>
          <c:order val="3"/>
          <c:tx>
            <c:strRef>
              <c:f>Sheet1!$A$5</c:f>
              <c:strCache>
                <c:ptCount val="1"/>
                <c:pt idx="0">
                  <c:v>(MC)^2 [No prefetch]</c:v>
                </c:pt>
              </c:strCache>
            </c:strRef>
          </c:tx>
          <c:spPr>
            <a:ln w="22225" cap="rnd">
              <a:solidFill>
                <a:srgbClr val="FF6361"/>
              </a:solidFill>
              <a:round/>
            </a:ln>
            <a:effectLst/>
          </c:spPr>
          <c:marker>
            <c:symbol val="triangle"/>
            <c:size val="8"/>
            <c:spPr>
              <a:solidFill>
                <a:srgbClr val="FF6361"/>
              </a:solidFill>
              <a:ln w="9525">
                <a:noFill/>
              </a:ln>
              <a:effectLst/>
            </c:spPr>
          </c:marker>
          <c:cat>
            <c:strRef>
              <c:f>Sheet1!$B$1:$F$1</c:f>
              <c:strCache>
                <c:ptCount val="5"/>
                <c:pt idx="0">
                  <c:v>0%</c:v>
                </c:pt>
                <c:pt idx="1">
                  <c:v>12.50%</c:v>
                </c:pt>
                <c:pt idx="2">
                  <c:v>25%</c:v>
                </c:pt>
                <c:pt idx="3">
                  <c:v>50%</c:v>
                </c:pt>
                <c:pt idx="4">
                  <c:v>100%</c:v>
                </c:pt>
              </c:strCache>
            </c:strRef>
          </c:cat>
          <c:val>
            <c:numRef>
              <c:f>Sheet1!$B$5:$F$5</c:f>
              <c:numCache>
                <c:formatCode>General</c:formatCode>
                <c:ptCount val="5"/>
                <c:pt idx="0">
                  <c:v>9.0999999999999998E-2</c:v>
                </c:pt>
                <c:pt idx="1">
                  <c:v>0.32200000000000001</c:v>
                </c:pt>
                <c:pt idx="2">
                  <c:v>0.53600000000000003</c:v>
                </c:pt>
                <c:pt idx="3">
                  <c:v>0.84099999999999997</c:v>
                </c:pt>
                <c:pt idx="4">
                  <c:v>1.1970000000000001</c:v>
                </c:pt>
              </c:numCache>
            </c:numRef>
          </c:val>
          <c:smooth val="0"/>
          <c:extLst>
            <c:ext xmlns:c16="http://schemas.microsoft.com/office/drawing/2014/chart" uri="{C3380CC4-5D6E-409C-BE32-E72D297353CC}">
              <c16:uniqueId val="{0000000C-F2D3-AE49-8F3F-913AD7D107C0}"/>
            </c:ext>
          </c:extLst>
        </c:ser>
        <c:ser>
          <c:idx val="2"/>
          <c:order val="4"/>
          <c:tx>
            <c:strRef>
              <c:f>Sheet1!$A$6</c:f>
              <c:strCache>
                <c:ptCount val="1"/>
                <c:pt idx="0">
                  <c:v>(MC)^2 [Aligned]</c:v>
                </c:pt>
              </c:strCache>
            </c:strRef>
          </c:tx>
          <c:spPr>
            <a:ln w="28575" cap="rnd">
              <a:solidFill>
                <a:srgbClr val="BC5090"/>
              </a:solidFill>
              <a:round/>
            </a:ln>
            <a:effectLst/>
          </c:spPr>
          <c:marker>
            <c:symbol val="diamond"/>
            <c:size val="7"/>
            <c:spPr>
              <a:solidFill>
                <a:srgbClr val="BC5090"/>
              </a:solidFill>
              <a:ln w="9525">
                <a:noFill/>
              </a:ln>
              <a:effectLst/>
            </c:spPr>
          </c:marker>
          <c:cat>
            <c:strRef>
              <c:f>Sheet1!$B$1:$F$1</c:f>
              <c:strCache>
                <c:ptCount val="5"/>
                <c:pt idx="0">
                  <c:v>0%</c:v>
                </c:pt>
                <c:pt idx="1">
                  <c:v>12.50%</c:v>
                </c:pt>
                <c:pt idx="2">
                  <c:v>25%</c:v>
                </c:pt>
                <c:pt idx="3">
                  <c:v>50%</c:v>
                </c:pt>
                <c:pt idx="4">
                  <c:v>100%</c:v>
                </c:pt>
              </c:strCache>
            </c:strRef>
          </c:cat>
          <c:val>
            <c:numRef>
              <c:f>Sheet1!$B$6:$F$6</c:f>
              <c:numCache>
                <c:formatCode>General</c:formatCode>
                <c:ptCount val="5"/>
                <c:pt idx="0">
                  <c:v>7.1999999999999995E-2</c:v>
                </c:pt>
                <c:pt idx="1">
                  <c:v>0.17799999999999999</c:v>
                </c:pt>
                <c:pt idx="2">
                  <c:v>0.27300000000000002</c:v>
                </c:pt>
                <c:pt idx="3">
                  <c:v>0.40799999999999997</c:v>
                </c:pt>
                <c:pt idx="4">
                  <c:v>0.56299999999999994</c:v>
                </c:pt>
              </c:numCache>
            </c:numRef>
          </c:val>
          <c:smooth val="0"/>
          <c:extLst>
            <c:ext xmlns:c16="http://schemas.microsoft.com/office/drawing/2014/chart" uri="{C3380CC4-5D6E-409C-BE32-E72D297353CC}">
              <c16:uniqueId val="{00000002-D247-0E47-A3ED-545D245E10CD}"/>
            </c:ext>
          </c:extLst>
        </c:ser>
        <c:dLbls>
          <c:showLegendKey val="0"/>
          <c:showVal val="0"/>
          <c:showCatName val="0"/>
          <c:showSerName val="0"/>
          <c:showPercent val="0"/>
          <c:showBubbleSize val="0"/>
        </c:dLbls>
        <c:marker val="1"/>
        <c:smooth val="0"/>
        <c:axId val="225239152"/>
        <c:axId val="225240880"/>
      </c:lineChart>
      <c:catAx>
        <c:axId val="2252391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a:solidFill>
                      <a:schemeClr val="accent4">
                        <a:lumMod val="10000"/>
                      </a:schemeClr>
                    </a:solidFill>
                  </a:rPr>
                  <a:t>Portion</a:t>
                </a:r>
                <a:r>
                  <a:rPr lang="en-US" sz="1600" b="1" baseline="0" dirty="0">
                    <a:solidFill>
                      <a:schemeClr val="accent4">
                        <a:lumMod val="10000"/>
                      </a:schemeClr>
                    </a:solidFill>
                  </a:rPr>
                  <a:t> accessed</a:t>
                </a:r>
                <a:endParaRPr lang="en-US" sz="1600" b="1" dirty="0">
                  <a:solidFill>
                    <a:schemeClr val="accent4">
                      <a:lumMod val="10000"/>
                    </a:schemeClr>
                  </a:solidFill>
                </a:endParaRPr>
              </a:p>
            </c:rich>
          </c:tx>
          <c:layout>
            <c:manualLayout>
              <c:xMode val="edge"/>
              <c:yMode val="edge"/>
              <c:x val="0.48742552493438318"/>
              <c:y val="0.8812298281008547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spPr>
          <a:noFill/>
          <a:ln w="9525" cap="flat" cmpd="sng" algn="ctr">
            <a:solidFill>
              <a:schemeClr val="accent4">
                <a:lumMod val="10000"/>
              </a:schemeClr>
            </a:solidFill>
            <a:round/>
          </a:ln>
          <a:effectLst/>
        </c:spPr>
        <c:txPr>
          <a:bodyPr rot="-60000000" spcFirstLastPara="1" vertOverflow="ellipsis" vert="horz" wrap="square" anchor="ctr" anchorCtr="1"/>
          <a:lstStyle/>
          <a:p>
            <a:pPr>
              <a:defRPr sz="1197" b="1" i="0" u="none" strike="noStrike" kern="1200" baseline="0">
                <a:solidFill>
                  <a:schemeClr val="accent4">
                    <a:lumMod val="10000"/>
                  </a:schemeClr>
                </a:solidFill>
                <a:latin typeface="+mn-lt"/>
                <a:ea typeface="+mn-ea"/>
                <a:cs typeface="+mn-cs"/>
              </a:defRPr>
            </a:pPr>
            <a:endParaRPr lang="en-US"/>
          </a:p>
        </c:txPr>
        <c:crossAx val="225240880"/>
        <c:crosses val="autoZero"/>
        <c:auto val="1"/>
        <c:lblAlgn val="ctr"/>
        <c:lblOffset val="100"/>
        <c:noMultiLvlLbl val="0"/>
      </c:catAx>
      <c:valAx>
        <c:axId val="225240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solidFill>
                      <a:schemeClr val="accent4">
                        <a:lumMod val="10000"/>
                      </a:schemeClr>
                    </a:solidFill>
                  </a:rPr>
                  <a:t>Normalized runtime</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x" sourceLinked="0"/>
        <c:majorTickMark val="out"/>
        <c:minorTickMark val="none"/>
        <c:tickLblPos val="nextTo"/>
        <c:spPr>
          <a:noFill/>
          <a:ln>
            <a:solidFill>
              <a:schemeClr val="accent4">
                <a:lumMod val="10000"/>
              </a:schemeClr>
            </a:solidFill>
          </a:ln>
          <a:effectLst/>
        </c:spPr>
        <c:txPr>
          <a:bodyPr rot="-60000000" spcFirstLastPara="1" vertOverflow="ellipsis" vert="horz" wrap="square" anchor="ctr" anchorCtr="1"/>
          <a:lstStyle/>
          <a:p>
            <a:pPr>
              <a:defRPr sz="1197" b="1" i="0" u="none" strike="noStrike" kern="1200" baseline="0">
                <a:solidFill>
                  <a:schemeClr val="accent4">
                    <a:lumMod val="10000"/>
                  </a:schemeClr>
                </a:solidFill>
                <a:latin typeface="+mn-lt"/>
                <a:ea typeface="+mn-ea"/>
                <a:cs typeface="+mn-cs"/>
              </a:defRPr>
            </a:pPr>
            <a:endParaRPr lang="en-US"/>
          </a:p>
        </c:txPr>
        <c:crossAx val="225239152"/>
        <c:crossesAt val="1"/>
        <c:crossBetween val="midCat"/>
        <c:majorUnit val="0.5"/>
      </c:valAx>
      <c:spPr>
        <a:noFill/>
        <a:ln>
          <a:noFill/>
        </a:ln>
        <a:effectLst/>
      </c:spPr>
    </c:plotArea>
    <c:legend>
      <c:legendPos val="t"/>
      <c:layout>
        <c:manualLayout>
          <c:xMode val="edge"/>
          <c:yMode val="edge"/>
          <c:x val="0.13128247954986855"/>
          <c:y val="2.1170364423652666E-2"/>
          <c:w val="0.86523098116843267"/>
          <c:h val="8.85724706582082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4">
                  <a:lumMod val="1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a:t>Prefill attention</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1086718455905"/>
          <c:y val="0.23293916384850741"/>
          <c:w val="0.84903322952671023"/>
          <c:h val="0.61237767141063859"/>
        </c:manualLayout>
      </c:layout>
      <c:lineChart>
        <c:grouping val="standard"/>
        <c:varyColors val="0"/>
        <c:ser>
          <c:idx val="0"/>
          <c:order val="0"/>
          <c:tx>
            <c:strRef>
              <c:f>Sheet1!$B$1</c:f>
              <c:strCache>
                <c:ptCount val="1"/>
                <c:pt idx="0">
                  <c:v>Compute</c:v>
                </c:pt>
              </c:strCache>
            </c:strRef>
          </c:tx>
          <c:spPr>
            <a:ln w="28575" cap="rnd">
              <a:solidFill>
                <a:schemeClr val="accent6"/>
              </a:solidFill>
              <a:round/>
            </a:ln>
            <a:effectLst/>
          </c:spPr>
          <c:marker>
            <c:symbol val="circle"/>
            <c:size val="5"/>
            <c:spPr>
              <a:solidFill>
                <a:schemeClr val="accent6"/>
              </a:solidFill>
              <a:ln w="9525">
                <a:solidFill>
                  <a:schemeClr val="accent1"/>
                </a:solidFill>
              </a:ln>
              <a:effectLst/>
            </c:spPr>
          </c:marker>
          <c:cat>
            <c:strRef>
              <c:f>Sheet1!$A$2:$A$6</c:f>
              <c:strCache>
                <c:ptCount val="5"/>
                <c:pt idx="0">
                  <c:v>1K</c:v>
                </c:pt>
                <c:pt idx="1">
                  <c:v>2K</c:v>
                </c:pt>
                <c:pt idx="2">
                  <c:v>4K</c:v>
                </c:pt>
                <c:pt idx="3">
                  <c:v>8K</c:v>
                </c:pt>
                <c:pt idx="4">
                  <c:v>16K</c:v>
                </c:pt>
              </c:strCache>
            </c:strRef>
          </c:cat>
          <c:val>
            <c:numRef>
              <c:f>Sheet1!$B$2:$B$6</c:f>
              <c:numCache>
                <c:formatCode>General</c:formatCode>
                <c:ptCount val="5"/>
                <c:pt idx="0">
                  <c:v>26</c:v>
                </c:pt>
                <c:pt idx="1">
                  <c:v>42</c:v>
                </c:pt>
                <c:pt idx="2">
                  <c:v>52</c:v>
                </c:pt>
                <c:pt idx="3">
                  <c:v>65</c:v>
                </c:pt>
                <c:pt idx="4">
                  <c:v>70</c:v>
                </c:pt>
              </c:numCache>
            </c:numRef>
          </c:val>
          <c:smooth val="0"/>
          <c:extLst>
            <c:ext xmlns:c16="http://schemas.microsoft.com/office/drawing/2014/chart" uri="{C3380CC4-5D6E-409C-BE32-E72D297353CC}">
              <c16:uniqueId val="{00000000-1E0B-FD4D-9536-E6E036EC829D}"/>
            </c:ext>
          </c:extLst>
        </c:ser>
        <c:ser>
          <c:idx val="1"/>
          <c:order val="1"/>
          <c:tx>
            <c:strRef>
              <c:f>Sheet1!$C$1</c:f>
              <c:strCache>
                <c:ptCount val="1"/>
                <c:pt idx="0">
                  <c:v>Memory BW</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Sheet1!$A$2:$A$6</c:f>
              <c:strCache>
                <c:ptCount val="5"/>
                <c:pt idx="0">
                  <c:v>1K</c:v>
                </c:pt>
                <c:pt idx="1">
                  <c:v>2K</c:v>
                </c:pt>
                <c:pt idx="2">
                  <c:v>4K</c:v>
                </c:pt>
                <c:pt idx="3">
                  <c:v>8K</c:v>
                </c:pt>
                <c:pt idx="4">
                  <c:v>16K</c:v>
                </c:pt>
              </c:strCache>
            </c:strRef>
          </c:cat>
          <c:val>
            <c:numRef>
              <c:f>Sheet1!$C$2:$C$6</c:f>
              <c:numCache>
                <c:formatCode>General</c:formatCode>
                <c:ptCount val="5"/>
                <c:pt idx="0">
                  <c:v>4</c:v>
                </c:pt>
                <c:pt idx="1">
                  <c:v>4</c:v>
                </c:pt>
                <c:pt idx="2">
                  <c:v>3</c:v>
                </c:pt>
                <c:pt idx="3">
                  <c:v>3</c:v>
                </c:pt>
                <c:pt idx="4">
                  <c:v>1.5</c:v>
                </c:pt>
              </c:numCache>
            </c:numRef>
          </c:val>
          <c:smooth val="0"/>
          <c:extLst>
            <c:ext xmlns:c16="http://schemas.microsoft.com/office/drawing/2014/chart" uri="{C3380CC4-5D6E-409C-BE32-E72D297353CC}">
              <c16:uniqueId val="{00000001-1E0B-FD4D-9536-E6E036EC829D}"/>
            </c:ext>
          </c:extLst>
        </c:ser>
        <c:dLbls>
          <c:showLegendKey val="0"/>
          <c:showVal val="0"/>
          <c:showCatName val="0"/>
          <c:showSerName val="0"/>
          <c:showPercent val="0"/>
          <c:showBubbleSize val="0"/>
        </c:dLbls>
        <c:marker val="1"/>
        <c:smooth val="0"/>
        <c:axId val="2120165823"/>
        <c:axId val="1683994927"/>
      </c:lineChart>
      <c:catAx>
        <c:axId val="2120165823"/>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a:t>Tokens</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683994927"/>
        <c:crosses val="autoZero"/>
        <c:auto val="1"/>
        <c:lblAlgn val="ctr"/>
        <c:lblOffset val="100"/>
        <c:noMultiLvlLbl val="0"/>
      </c:catAx>
      <c:valAx>
        <c:axId val="168399492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a:t>% utilization</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120165823"/>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b="1">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a:t>Decode attention</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1086718455905"/>
          <c:y val="0.23293916384850741"/>
          <c:w val="0.84903322952671023"/>
          <c:h val="0.61237767141063859"/>
        </c:manualLayout>
      </c:layout>
      <c:lineChart>
        <c:grouping val="standard"/>
        <c:varyColors val="0"/>
        <c:ser>
          <c:idx val="0"/>
          <c:order val="0"/>
          <c:tx>
            <c:strRef>
              <c:f>Sheet1!$B$1</c:f>
              <c:strCache>
                <c:ptCount val="1"/>
                <c:pt idx="0">
                  <c:v>Compute</c:v>
                </c:pt>
              </c:strCache>
            </c:strRef>
          </c:tx>
          <c:spPr>
            <a:ln w="28575" cap="rnd">
              <a:solidFill>
                <a:schemeClr val="accent6"/>
              </a:solidFill>
              <a:round/>
            </a:ln>
            <a:effectLst/>
          </c:spPr>
          <c:marker>
            <c:symbol val="circle"/>
            <c:size val="5"/>
            <c:spPr>
              <a:solidFill>
                <a:schemeClr val="accent6"/>
              </a:solidFill>
              <a:ln w="9525">
                <a:solidFill>
                  <a:schemeClr val="accent1"/>
                </a:solidFill>
              </a:ln>
              <a:effectLst/>
            </c:spPr>
          </c:marker>
          <c:cat>
            <c:numRef>
              <c:f>Sheet1!$A$2:$A$6</c:f>
              <c:numCache>
                <c:formatCode>General</c:formatCode>
                <c:ptCount val="5"/>
                <c:pt idx="0">
                  <c:v>16</c:v>
                </c:pt>
                <c:pt idx="1">
                  <c:v>32</c:v>
                </c:pt>
                <c:pt idx="2">
                  <c:v>64</c:v>
                </c:pt>
                <c:pt idx="3">
                  <c:v>128</c:v>
                </c:pt>
                <c:pt idx="4">
                  <c:v>256</c:v>
                </c:pt>
              </c:numCache>
            </c:numRef>
          </c:cat>
          <c:val>
            <c:numRef>
              <c:f>Sheet1!$B$2:$B$6</c:f>
              <c:numCache>
                <c:formatCode>General</c:formatCode>
                <c:ptCount val="5"/>
                <c:pt idx="0">
                  <c:v>4</c:v>
                </c:pt>
                <c:pt idx="1">
                  <c:v>7</c:v>
                </c:pt>
                <c:pt idx="2">
                  <c:v>11</c:v>
                </c:pt>
                <c:pt idx="3">
                  <c:v>11</c:v>
                </c:pt>
                <c:pt idx="4">
                  <c:v>10</c:v>
                </c:pt>
              </c:numCache>
            </c:numRef>
          </c:val>
          <c:smooth val="0"/>
          <c:extLst>
            <c:ext xmlns:c16="http://schemas.microsoft.com/office/drawing/2014/chart" uri="{C3380CC4-5D6E-409C-BE32-E72D297353CC}">
              <c16:uniqueId val="{00000000-BBF9-5E41-B5FB-1D1C554DAA0B}"/>
            </c:ext>
          </c:extLst>
        </c:ser>
        <c:ser>
          <c:idx val="1"/>
          <c:order val="1"/>
          <c:tx>
            <c:strRef>
              <c:f>Sheet1!$C$1</c:f>
              <c:strCache>
                <c:ptCount val="1"/>
                <c:pt idx="0">
                  <c:v>Memory BW</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General</c:formatCode>
                <c:ptCount val="5"/>
                <c:pt idx="0">
                  <c:v>16</c:v>
                </c:pt>
                <c:pt idx="1">
                  <c:v>32</c:v>
                </c:pt>
                <c:pt idx="2">
                  <c:v>64</c:v>
                </c:pt>
                <c:pt idx="3">
                  <c:v>128</c:v>
                </c:pt>
                <c:pt idx="4">
                  <c:v>256</c:v>
                </c:pt>
              </c:numCache>
            </c:numRef>
          </c:cat>
          <c:val>
            <c:numRef>
              <c:f>Sheet1!$C$2:$C$6</c:f>
              <c:numCache>
                <c:formatCode>General</c:formatCode>
                <c:ptCount val="5"/>
                <c:pt idx="0">
                  <c:v>31</c:v>
                </c:pt>
                <c:pt idx="1">
                  <c:v>55</c:v>
                </c:pt>
                <c:pt idx="2">
                  <c:v>82</c:v>
                </c:pt>
                <c:pt idx="3">
                  <c:v>85</c:v>
                </c:pt>
                <c:pt idx="4">
                  <c:v>81</c:v>
                </c:pt>
              </c:numCache>
            </c:numRef>
          </c:val>
          <c:smooth val="0"/>
          <c:extLst>
            <c:ext xmlns:c16="http://schemas.microsoft.com/office/drawing/2014/chart" uri="{C3380CC4-5D6E-409C-BE32-E72D297353CC}">
              <c16:uniqueId val="{00000001-BBF9-5E41-B5FB-1D1C554DAA0B}"/>
            </c:ext>
          </c:extLst>
        </c:ser>
        <c:dLbls>
          <c:showLegendKey val="0"/>
          <c:showVal val="0"/>
          <c:showCatName val="0"/>
          <c:showSerName val="0"/>
          <c:showPercent val="0"/>
          <c:showBubbleSize val="0"/>
        </c:dLbls>
        <c:marker val="1"/>
        <c:smooth val="0"/>
        <c:axId val="2120165823"/>
        <c:axId val="1683994927"/>
      </c:lineChart>
      <c:catAx>
        <c:axId val="2120165823"/>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a:t>Tokens</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683994927"/>
        <c:crosses val="autoZero"/>
        <c:auto val="1"/>
        <c:lblAlgn val="ctr"/>
        <c:lblOffset val="100"/>
        <c:noMultiLvlLbl val="0"/>
      </c:catAx>
      <c:valAx>
        <c:axId val="168399492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a:t>% utilization</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120165823"/>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b="1">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a:solidFill>
                  <a:schemeClr val="tx1"/>
                </a:solidFill>
              </a:rPr>
              <a:t>P99 TTFT</a:t>
            </a:r>
          </a:p>
        </c:rich>
      </c:tx>
      <c:layout>
        <c:manualLayout>
          <c:xMode val="edge"/>
          <c:yMode val="edge"/>
          <c:x val="0.3568752040279324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3817620904177958"/>
          <c:y val="0.18711980866165748"/>
          <c:w val="0.71349698331343858"/>
          <c:h val="0.67588134924997978"/>
        </c:manualLayout>
      </c:layout>
      <c:barChart>
        <c:barDir val="col"/>
        <c:grouping val="clustered"/>
        <c:varyColors val="0"/>
        <c:ser>
          <c:idx val="0"/>
          <c:order val="0"/>
          <c:tx>
            <c:strRef>
              <c:f>Sheet1!$B$1</c:f>
              <c:strCache>
                <c:ptCount val="1"/>
                <c:pt idx="0">
                  <c:v>vLLM</c:v>
                </c:pt>
              </c:strCache>
            </c:strRef>
          </c:tx>
          <c:spPr>
            <a:solidFill>
              <a:schemeClr val="accent1"/>
            </a:solidFill>
            <a:ln w="15875">
              <a:solidFill>
                <a:schemeClr val="tx1"/>
              </a:solidFill>
            </a:ln>
            <a:effectLst/>
          </c:spPr>
          <c:invertIfNegative val="0"/>
          <c:cat>
            <c:numRef>
              <c:f>Sheet1!$A$2</c:f>
              <c:numCache>
                <c:formatCode>General</c:formatCode>
                <c:ptCount val="1"/>
              </c:numCache>
            </c:numRef>
          </c:cat>
          <c:val>
            <c:numRef>
              <c:f>Sheet1!$B$2</c:f>
              <c:numCache>
                <c:formatCode>General</c:formatCode>
                <c:ptCount val="1"/>
                <c:pt idx="0">
                  <c:v>8.25</c:v>
                </c:pt>
              </c:numCache>
            </c:numRef>
          </c:val>
          <c:extLst>
            <c:ext xmlns:c16="http://schemas.microsoft.com/office/drawing/2014/chart" uri="{C3380CC4-5D6E-409C-BE32-E72D297353CC}">
              <c16:uniqueId val="{00000000-3D8D-1345-8EB3-FE39F49674F5}"/>
            </c:ext>
          </c:extLst>
        </c:ser>
        <c:ser>
          <c:idx val="1"/>
          <c:order val="1"/>
          <c:tx>
            <c:strRef>
              <c:f>Sheet1!$C$1</c:f>
              <c:strCache>
                <c:ptCount val="1"/>
                <c:pt idx="0">
                  <c:v>Sarathi</c:v>
                </c:pt>
              </c:strCache>
            </c:strRef>
          </c:tx>
          <c:spPr>
            <a:solidFill>
              <a:schemeClr val="accent2"/>
            </a:solidFill>
            <a:ln w="15875">
              <a:solidFill>
                <a:schemeClr val="tx1"/>
              </a:solidFill>
            </a:ln>
            <a:effectLst/>
          </c:spPr>
          <c:invertIfNegative val="0"/>
          <c:cat>
            <c:numRef>
              <c:f>Sheet1!$A$2</c:f>
              <c:numCache>
                <c:formatCode>General</c:formatCode>
                <c:ptCount val="1"/>
              </c:numCache>
            </c:numRef>
          </c:cat>
          <c:val>
            <c:numRef>
              <c:f>Sheet1!$C$2</c:f>
              <c:numCache>
                <c:formatCode>General</c:formatCode>
                <c:ptCount val="1"/>
                <c:pt idx="0">
                  <c:v>144.19999999999999</c:v>
                </c:pt>
              </c:numCache>
            </c:numRef>
          </c:val>
          <c:extLst>
            <c:ext xmlns:c16="http://schemas.microsoft.com/office/drawing/2014/chart" uri="{C3380CC4-5D6E-409C-BE32-E72D297353CC}">
              <c16:uniqueId val="{00000001-3D8D-1345-8EB3-FE39F49674F5}"/>
            </c:ext>
          </c:extLst>
        </c:ser>
        <c:ser>
          <c:idx val="2"/>
          <c:order val="2"/>
          <c:tx>
            <c:strRef>
              <c:f>Sheet1!$D$1</c:f>
              <c:strCache>
                <c:ptCount val="1"/>
                <c:pt idx="0">
                  <c:v>Sarathi + POD</c:v>
                </c:pt>
              </c:strCache>
            </c:strRef>
          </c:tx>
          <c:spPr>
            <a:solidFill>
              <a:schemeClr val="accent3"/>
            </a:solidFill>
            <a:ln w="15875">
              <a:solidFill>
                <a:schemeClr val="tx1"/>
              </a:solidFill>
            </a:ln>
            <a:effectLst/>
          </c:spPr>
          <c:invertIfNegative val="0"/>
          <c:cat>
            <c:numRef>
              <c:f>Sheet1!$A$2</c:f>
              <c:numCache>
                <c:formatCode>General</c:formatCode>
                <c:ptCount val="1"/>
              </c:numCache>
            </c:numRef>
          </c:cat>
          <c:val>
            <c:numRef>
              <c:f>Sheet1!$D$2</c:f>
              <c:numCache>
                <c:formatCode>General</c:formatCode>
                <c:ptCount val="1"/>
                <c:pt idx="0">
                  <c:v>27.38</c:v>
                </c:pt>
              </c:numCache>
            </c:numRef>
          </c:val>
          <c:extLst>
            <c:ext xmlns:c16="http://schemas.microsoft.com/office/drawing/2014/chart" uri="{C3380CC4-5D6E-409C-BE32-E72D297353CC}">
              <c16:uniqueId val="{00000002-3D8D-1345-8EB3-FE39F49674F5}"/>
            </c:ext>
          </c:extLst>
        </c:ser>
        <c:dLbls>
          <c:showLegendKey val="0"/>
          <c:showVal val="0"/>
          <c:showCatName val="0"/>
          <c:showSerName val="0"/>
          <c:showPercent val="0"/>
          <c:showBubbleSize val="0"/>
        </c:dLbls>
        <c:gapWidth val="219"/>
        <c:overlap val="-27"/>
        <c:axId val="654136448"/>
        <c:axId val="654184048"/>
      </c:barChart>
      <c:catAx>
        <c:axId val="654136448"/>
        <c:scaling>
          <c:orientation val="minMax"/>
        </c:scaling>
        <c:delete val="0"/>
        <c:axPos val="b"/>
        <c:numFmt formatCode="General" sourceLinked="1"/>
        <c:majorTickMark val="none"/>
        <c:minorTickMark val="none"/>
        <c:tickLblPos val="nextTo"/>
        <c:spPr>
          <a:noFill/>
          <a:ln w="9525" cap="flat" cmpd="sng" algn="ctr">
            <a:solidFill>
              <a:srgbClr val="15608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184048"/>
        <c:crosses val="autoZero"/>
        <c:auto val="1"/>
        <c:lblAlgn val="ctr"/>
        <c:lblOffset val="100"/>
        <c:noMultiLvlLbl val="0"/>
      </c:catAx>
      <c:valAx>
        <c:axId val="654184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a:solidFill>
                      <a:schemeClr val="tx1"/>
                    </a:solidFill>
                  </a:rPr>
                  <a:t>Latency</a:t>
                </a:r>
                <a:r>
                  <a:rPr lang="en-US" b="1" baseline="0">
                    <a:solidFill>
                      <a:schemeClr val="tx1"/>
                    </a:solidFill>
                  </a:rPr>
                  <a:t> (s)</a:t>
                </a:r>
                <a:endParaRPr lang="en-US" b="1">
                  <a:solidFill>
                    <a:schemeClr val="tx1"/>
                  </a:solidFill>
                </a:endParaRP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136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a:solidFill>
                  <a:schemeClr val="tx1"/>
                </a:solidFill>
              </a:rPr>
              <a:t>P99 TBT</a:t>
            </a:r>
          </a:p>
        </c:rich>
      </c:tx>
      <c:layout>
        <c:manualLayout>
          <c:xMode val="edge"/>
          <c:yMode val="edge"/>
          <c:x val="0.37121238762045039"/>
          <c:y val="5.083092553509555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3817620904177958"/>
          <c:y val="0.18711980866165748"/>
          <c:w val="0.71349698331343858"/>
          <c:h val="0.67588134924997978"/>
        </c:manualLayout>
      </c:layout>
      <c:barChart>
        <c:barDir val="col"/>
        <c:grouping val="clustered"/>
        <c:varyColors val="0"/>
        <c:ser>
          <c:idx val="0"/>
          <c:order val="0"/>
          <c:tx>
            <c:strRef>
              <c:f>Sheet1!$B$1</c:f>
              <c:strCache>
                <c:ptCount val="1"/>
                <c:pt idx="0">
                  <c:v>vLLM</c:v>
                </c:pt>
              </c:strCache>
            </c:strRef>
          </c:tx>
          <c:spPr>
            <a:solidFill>
              <a:schemeClr val="accent1"/>
            </a:solidFill>
            <a:ln w="15875">
              <a:solidFill>
                <a:schemeClr val="tx1"/>
              </a:solidFill>
            </a:ln>
            <a:effectLst/>
          </c:spPr>
          <c:invertIfNegative val="0"/>
          <c:cat>
            <c:numRef>
              <c:f>Sheet1!$A$2</c:f>
              <c:numCache>
                <c:formatCode>General</c:formatCode>
                <c:ptCount val="1"/>
              </c:numCache>
            </c:numRef>
          </c:cat>
          <c:val>
            <c:numRef>
              <c:f>Sheet1!$B$2</c:f>
              <c:numCache>
                <c:formatCode>General</c:formatCode>
                <c:ptCount val="1"/>
                <c:pt idx="0">
                  <c:v>1.36</c:v>
                </c:pt>
              </c:numCache>
            </c:numRef>
          </c:val>
          <c:extLst>
            <c:ext xmlns:c16="http://schemas.microsoft.com/office/drawing/2014/chart" uri="{C3380CC4-5D6E-409C-BE32-E72D297353CC}">
              <c16:uniqueId val="{00000000-BE57-FC42-84CD-0A906E1B3559}"/>
            </c:ext>
          </c:extLst>
        </c:ser>
        <c:ser>
          <c:idx val="1"/>
          <c:order val="1"/>
          <c:tx>
            <c:strRef>
              <c:f>Sheet1!$C$1</c:f>
              <c:strCache>
                <c:ptCount val="1"/>
                <c:pt idx="0">
                  <c:v>Sarathi</c:v>
                </c:pt>
              </c:strCache>
            </c:strRef>
          </c:tx>
          <c:spPr>
            <a:solidFill>
              <a:schemeClr val="accent2"/>
            </a:solidFill>
            <a:ln w="15875">
              <a:solidFill>
                <a:schemeClr val="tx1"/>
              </a:solidFill>
            </a:ln>
            <a:effectLst/>
          </c:spPr>
          <c:invertIfNegative val="0"/>
          <c:cat>
            <c:numRef>
              <c:f>Sheet1!$A$2</c:f>
              <c:numCache>
                <c:formatCode>General</c:formatCode>
                <c:ptCount val="1"/>
              </c:numCache>
            </c:numRef>
          </c:cat>
          <c:val>
            <c:numRef>
              <c:f>Sheet1!$C$2</c:f>
              <c:numCache>
                <c:formatCode>General</c:formatCode>
                <c:ptCount val="1"/>
                <c:pt idx="0">
                  <c:v>0.14000000000000001</c:v>
                </c:pt>
              </c:numCache>
            </c:numRef>
          </c:val>
          <c:extLst>
            <c:ext xmlns:c16="http://schemas.microsoft.com/office/drawing/2014/chart" uri="{C3380CC4-5D6E-409C-BE32-E72D297353CC}">
              <c16:uniqueId val="{00000001-BE57-FC42-84CD-0A906E1B3559}"/>
            </c:ext>
          </c:extLst>
        </c:ser>
        <c:ser>
          <c:idx val="2"/>
          <c:order val="2"/>
          <c:tx>
            <c:strRef>
              <c:f>Sheet1!$D$1</c:f>
              <c:strCache>
                <c:ptCount val="1"/>
                <c:pt idx="0">
                  <c:v>Sarathi + POD</c:v>
                </c:pt>
              </c:strCache>
            </c:strRef>
          </c:tx>
          <c:spPr>
            <a:solidFill>
              <a:schemeClr val="accent3"/>
            </a:solidFill>
            <a:ln w="15875">
              <a:solidFill>
                <a:schemeClr val="tx1"/>
              </a:solidFill>
            </a:ln>
            <a:effectLst/>
          </c:spPr>
          <c:invertIfNegative val="0"/>
          <c:cat>
            <c:numRef>
              <c:f>Sheet1!$A$2</c:f>
              <c:numCache>
                <c:formatCode>General</c:formatCode>
                <c:ptCount val="1"/>
              </c:numCache>
            </c:numRef>
          </c:cat>
          <c:val>
            <c:numRef>
              <c:f>Sheet1!$D$2</c:f>
              <c:numCache>
                <c:formatCode>General</c:formatCode>
                <c:ptCount val="1"/>
                <c:pt idx="0">
                  <c:v>0.12</c:v>
                </c:pt>
              </c:numCache>
            </c:numRef>
          </c:val>
          <c:extLst>
            <c:ext xmlns:c16="http://schemas.microsoft.com/office/drawing/2014/chart" uri="{C3380CC4-5D6E-409C-BE32-E72D297353CC}">
              <c16:uniqueId val="{00000002-BE57-FC42-84CD-0A906E1B3559}"/>
            </c:ext>
          </c:extLst>
        </c:ser>
        <c:dLbls>
          <c:showLegendKey val="0"/>
          <c:showVal val="0"/>
          <c:showCatName val="0"/>
          <c:showSerName val="0"/>
          <c:showPercent val="0"/>
          <c:showBubbleSize val="0"/>
        </c:dLbls>
        <c:gapWidth val="219"/>
        <c:overlap val="-27"/>
        <c:axId val="654136448"/>
        <c:axId val="654184048"/>
      </c:barChart>
      <c:catAx>
        <c:axId val="654136448"/>
        <c:scaling>
          <c:orientation val="minMax"/>
        </c:scaling>
        <c:delete val="0"/>
        <c:axPos val="b"/>
        <c:numFmt formatCode="General" sourceLinked="1"/>
        <c:majorTickMark val="none"/>
        <c:minorTickMark val="none"/>
        <c:tickLblPos val="nextTo"/>
        <c:spPr>
          <a:noFill/>
          <a:ln w="9525" cap="flat" cmpd="sng" algn="ctr">
            <a:solidFill>
              <a:srgbClr val="15608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184048"/>
        <c:crosses val="autoZero"/>
        <c:auto val="1"/>
        <c:lblAlgn val="ctr"/>
        <c:lblOffset val="100"/>
        <c:noMultiLvlLbl val="0"/>
      </c:catAx>
      <c:valAx>
        <c:axId val="654184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a:solidFill>
                      <a:schemeClr val="tx1"/>
                    </a:solidFill>
                  </a:rPr>
                  <a:t>Latency</a:t>
                </a:r>
                <a:r>
                  <a:rPr lang="en-US" b="1" baseline="0">
                    <a:solidFill>
                      <a:schemeClr val="tx1"/>
                    </a:solidFill>
                  </a:rPr>
                  <a:t> (s)</a:t>
                </a:r>
                <a:endParaRPr lang="en-US" b="1">
                  <a:solidFill>
                    <a:schemeClr val="tx1"/>
                  </a:solidFill>
                </a:endParaRP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136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45947413396135E-2"/>
          <c:y val="8.3442888211019126E-2"/>
          <c:w val="0.96607506546406752"/>
          <c:h val="0.27679266323776325"/>
        </c:manualLayout>
      </c:layout>
      <c:barChart>
        <c:barDir val="bar"/>
        <c:grouping val="stacked"/>
        <c:varyColors val="0"/>
        <c:ser>
          <c:idx val="0"/>
          <c:order val="0"/>
          <c:tx>
            <c:strRef>
              <c:f>Sheet1!$A$3</c:f>
              <c:strCache>
                <c:ptCount val="1"/>
                <c:pt idx="0">
                  <c:v>Waiting for transfer</c:v>
                </c:pt>
              </c:strCache>
            </c:strRef>
          </c:tx>
          <c:spPr>
            <a:solidFill>
              <a:srgbClr val="C00000"/>
            </a:solidFill>
            <a:ln>
              <a:noFill/>
            </a:ln>
            <a:effectLst/>
          </c:spPr>
          <c:invertIfNegative val="0"/>
          <c:cat>
            <c:strRef>
              <c:f>Sheet1!$B$1</c:f>
              <c:strCache>
                <c:ptCount val="1"/>
                <c:pt idx="0">
                  <c:v>Column1</c:v>
                </c:pt>
              </c:strCache>
            </c:strRef>
          </c:cat>
          <c:val>
            <c:numRef>
              <c:f>Sheet1!$B$3</c:f>
              <c:numCache>
                <c:formatCode>General</c:formatCode>
                <c:ptCount val="1"/>
                <c:pt idx="0">
                  <c:v>69.09059382310376</c:v>
                </c:pt>
              </c:numCache>
            </c:numRef>
          </c:val>
          <c:extLst>
            <c:ext xmlns:c16="http://schemas.microsoft.com/office/drawing/2014/chart" uri="{C3380CC4-5D6E-409C-BE32-E72D297353CC}">
              <c16:uniqueId val="{00000001-A07C-2D4F-9770-5A45755CFE90}"/>
            </c:ext>
          </c:extLst>
        </c:ser>
        <c:ser>
          <c:idx val="2"/>
          <c:order val="1"/>
          <c:tx>
            <c:strRef>
              <c:f>Sheet1!$A$2</c:f>
              <c:strCache>
                <c:ptCount val="1"/>
                <c:pt idx="0">
                  <c:v>Training</c:v>
                </c:pt>
              </c:strCache>
            </c:strRef>
          </c:tx>
          <c:spPr>
            <a:solidFill>
              <a:schemeClr val="accent2"/>
            </a:solidFill>
            <a:ln>
              <a:noFill/>
            </a:ln>
            <a:effectLst/>
          </c:spPr>
          <c:invertIfNegative val="0"/>
          <c:cat>
            <c:strRef>
              <c:f>Sheet1!$B$1</c:f>
              <c:strCache>
                <c:ptCount val="1"/>
                <c:pt idx="0">
                  <c:v>Column1</c:v>
                </c:pt>
              </c:strCache>
            </c:strRef>
          </c:cat>
          <c:val>
            <c:numRef>
              <c:f>Sheet1!$B$2</c:f>
              <c:numCache>
                <c:formatCode>General</c:formatCode>
                <c:ptCount val="1"/>
                <c:pt idx="0">
                  <c:v>30.909406176896244</c:v>
                </c:pt>
              </c:numCache>
            </c:numRef>
          </c:val>
          <c:extLst>
            <c:ext xmlns:c16="http://schemas.microsoft.com/office/drawing/2014/chart" uri="{C3380CC4-5D6E-409C-BE32-E72D297353CC}">
              <c16:uniqueId val="{00000000-A07C-2D4F-9770-5A45755CFE90}"/>
            </c:ext>
          </c:extLst>
        </c:ser>
        <c:dLbls>
          <c:showLegendKey val="0"/>
          <c:showVal val="0"/>
          <c:showCatName val="0"/>
          <c:showSerName val="0"/>
          <c:showPercent val="0"/>
          <c:showBubbleSize val="0"/>
        </c:dLbls>
        <c:gapWidth val="55"/>
        <c:overlap val="100"/>
        <c:axId val="2113391392"/>
        <c:axId val="2113429184"/>
      </c:barChart>
      <c:catAx>
        <c:axId val="2113391392"/>
        <c:scaling>
          <c:orientation val="minMax"/>
        </c:scaling>
        <c:delete val="1"/>
        <c:axPos val="l"/>
        <c:numFmt formatCode="General" sourceLinked="1"/>
        <c:majorTickMark val="none"/>
        <c:minorTickMark val="none"/>
        <c:tickLblPos val="nextTo"/>
        <c:crossAx val="2113429184"/>
        <c:crosses val="autoZero"/>
        <c:auto val="1"/>
        <c:lblAlgn val="ctr"/>
        <c:lblOffset val="100"/>
        <c:noMultiLvlLbl val="0"/>
      </c:catAx>
      <c:valAx>
        <c:axId val="2113429184"/>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dirty="0"/>
                  <a:t>Fraction of time (%)</a:t>
                </a:r>
              </a:p>
            </c:rich>
          </c:tx>
          <c:layout>
            <c:manualLayout>
              <c:xMode val="edge"/>
              <c:yMode val="edge"/>
              <c:x val="0.41403833685758729"/>
              <c:y val="0.4842308379573304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113391392"/>
        <c:crosses val="autoZero"/>
        <c:crossBetween val="between"/>
      </c:valAx>
      <c:spPr>
        <a:noFill/>
        <a:ln w="25400">
          <a:noFill/>
        </a:ln>
        <a:effectLst/>
      </c:spPr>
    </c:plotArea>
    <c:legend>
      <c:legendPos val="b"/>
      <c:layout>
        <c:manualLayout>
          <c:xMode val="edge"/>
          <c:yMode val="edge"/>
          <c:x val="0.33188511313886171"/>
          <c:y val="0.61830581756509029"/>
          <c:w val="0.30829843825529957"/>
          <c:h val="0.1921814551316778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1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3"/>
    </a:solidFill>
    <a:ln w="28575">
      <a:solidFill>
        <a:schemeClr val="accent6"/>
      </a:solidFill>
    </a:ln>
    <a:effectLst>
      <a:outerShdw blurRad="50800" dist="38100" dir="8100000" algn="tr" rotWithShape="0">
        <a:prstClr val="black">
          <a:alpha val="40000"/>
        </a:prstClr>
      </a:outerShdw>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17920291765484E-2"/>
          <c:y val="0.12418292986288892"/>
          <c:w val="0.91246550305790108"/>
          <c:h val="0.69065110236601779"/>
        </c:manualLayout>
      </c:layout>
      <c:barChart>
        <c:barDir val="col"/>
        <c:grouping val="clustered"/>
        <c:varyColors val="0"/>
        <c:ser>
          <c:idx val="0"/>
          <c:order val="0"/>
          <c:tx>
            <c:strRef>
              <c:f>Sheet1!$B$1</c:f>
              <c:strCache>
                <c:ptCount val="1"/>
                <c:pt idx="0">
                  <c:v>Compressed GPU cache</c:v>
                </c:pt>
              </c:strCache>
            </c:strRef>
          </c:tx>
          <c:spPr>
            <a:solidFill>
              <a:schemeClr val="accent1"/>
            </a:solidFill>
            <a:ln>
              <a:noFill/>
            </a:ln>
            <a:effectLst/>
          </c:spPr>
          <c:invertIfNegative val="0"/>
          <c:cat>
            <c:strRef>
              <c:f>Sheet1!$A$2:$A$8</c:f>
              <c:strCache>
                <c:ptCount val="7"/>
                <c:pt idx="0">
                  <c:v>PubmedSU</c:v>
                </c:pt>
                <c:pt idx="1">
                  <c:v>CiteseerSU</c:v>
                </c:pt>
                <c:pt idx="2">
                  <c:v>CoraSU</c:v>
                </c:pt>
                <c:pt idx="3">
                  <c:v>Reddit</c:v>
                </c:pt>
                <c:pt idx="4">
                  <c:v>Products</c:v>
                </c:pt>
                <c:pt idx="5">
                  <c:v>MAG</c:v>
                </c:pt>
                <c:pt idx="6">
                  <c:v>GEOMEAN</c:v>
                </c:pt>
              </c:strCache>
            </c:strRef>
          </c:cat>
          <c:val>
            <c:numRef>
              <c:f>Sheet1!$B$2:$B$8</c:f>
              <c:numCache>
                <c:formatCode>General</c:formatCode>
                <c:ptCount val="7"/>
                <c:pt idx="0">
                  <c:v>1.1748743719999999</c:v>
                </c:pt>
                <c:pt idx="1">
                  <c:v>2.8879991700000001</c:v>
                </c:pt>
                <c:pt idx="2">
                  <c:v>3.2174173559999999</c:v>
                </c:pt>
                <c:pt idx="3">
                  <c:v>1.1006532630000001</c:v>
                </c:pt>
                <c:pt idx="4">
                  <c:v>0.9403358342</c:v>
                </c:pt>
                <c:pt idx="5">
                  <c:v>0.99535225869999999</c:v>
                </c:pt>
                <c:pt idx="6">
                  <c:v>1.496813537</c:v>
                </c:pt>
              </c:numCache>
            </c:numRef>
          </c:val>
          <c:extLst>
            <c:ext xmlns:c16="http://schemas.microsoft.com/office/drawing/2014/chart" uri="{C3380CC4-5D6E-409C-BE32-E72D297353CC}">
              <c16:uniqueId val="{00000000-9CED-B041-B573-E5CE03BC4602}"/>
            </c:ext>
          </c:extLst>
        </c:ser>
        <c:ser>
          <c:idx val="1"/>
          <c:order val="1"/>
          <c:tx>
            <c:strRef>
              <c:f>Sheet1!$C$1</c:f>
              <c:strCache>
                <c:ptCount val="1"/>
                <c:pt idx="0">
                  <c:v>Compressed CPU memory</c:v>
                </c:pt>
              </c:strCache>
            </c:strRef>
          </c:tx>
          <c:spPr>
            <a:solidFill>
              <a:schemeClr val="accent2"/>
            </a:solidFill>
            <a:ln>
              <a:solidFill>
                <a:schemeClr val="accent1"/>
              </a:solidFill>
            </a:ln>
            <a:effectLst/>
          </c:spPr>
          <c:invertIfNegative val="0"/>
          <c:cat>
            <c:strRef>
              <c:f>Sheet1!$A$2:$A$8</c:f>
              <c:strCache>
                <c:ptCount val="7"/>
                <c:pt idx="0">
                  <c:v>PubmedSU</c:v>
                </c:pt>
                <c:pt idx="1">
                  <c:v>CiteseerSU</c:v>
                </c:pt>
                <c:pt idx="2">
                  <c:v>CoraSU</c:v>
                </c:pt>
                <c:pt idx="3">
                  <c:v>Reddit</c:v>
                </c:pt>
                <c:pt idx="4">
                  <c:v>Products</c:v>
                </c:pt>
                <c:pt idx="5">
                  <c:v>MAG</c:v>
                </c:pt>
                <c:pt idx="6">
                  <c:v>GEOMEAN</c:v>
                </c:pt>
              </c:strCache>
            </c:strRef>
          </c:cat>
          <c:val>
            <c:numRef>
              <c:f>Sheet1!$C$2:$C$8</c:f>
              <c:numCache>
                <c:formatCode>General</c:formatCode>
                <c:ptCount val="7"/>
                <c:pt idx="0">
                  <c:v>1.6353628120000001</c:v>
                </c:pt>
                <c:pt idx="1">
                  <c:v>3.353867197</c:v>
                </c:pt>
                <c:pt idx="2">
                  <c:v>3.739336615</c:v>
                </c:pt>
                <c:pt idx="3">
                  <c:v>1.154854595</c:v>
                </c:pt>
                <c:pt idx="4">
                  <c:v>0.98319013820000001</c:v>
                </c:pt>
                <c:pt idx="5">
                  <c:v>1.054929478</c:v>
                </c:pt>
                <c:pt idx="6">
                  <c:v>1.7049977030000001</c:v>
                </c:pt>
              </c:numCache>
            </c:numRef>
          </c:val>
          <c:extLst>
            <c:ext xmlns:c16="http://schemas.microsoft.com/office/drawing/2014/chart" uri="{C3380CC4-5D6E-409C-BE32-E72D297353CC}">
              <c16:uniqueId val="{00000001-9CED-B041-B573-E5CE03BC4602}"/>
            </c:ext>
          </c:extLst>
        </c:ser>
        <c:ser>
          <c:idx val="2"/>
          <c:order val="2"/>
          <c:tx>
            <c:strRef>
              <c:f>Sheet1!$D$1</c:f>
              <c:strCache>
                <c:ptCount val="1"/>
                <c:pt idx="0">
                  <c:v>Both compressed</c:v>
                </c:pt>
              </c:strCache>
            </c:strRef>
          </c:tx>
          <c:spPr>
            <a:solidFill>
              <a:srgbClr val="FFC000"/>
            </a:solidFill>
            <a:ln>
              <a:solidFill>
                <a:schemeClr val="accent1"/>
              </a:solidFill>
            </a:ln>
            <a:effectLst/>
          </c:spPr>
          <c:invertIfNegative val="0"/>
          <c:cat>
            <c:strRef>
              <c:f>Sheet1!$A$2:$A$8</c:f>
              <c:strCache>
                <c:ptCount val="7"/>
                <c:pt idx="0">
                  <c:v>PubmedSU</c:v>
                </c:pt>
                <c:pt idx="1">
                  <c:v>CiteseerSU</c:v>
                </c:pt>
                <c:pt idx="2">
                  <c:v>CoraSU</c:v>
                </c:pt>
                <c:pt idx="3">
                  <c:v>Reddit</c:v>
                </c:pt>
                <c:pt idx="4">
                  <c:v>Products</c:v>
                </c:pt>
                <c:pt idx="5">
                  <c:v>MAG</c:v>
                </c:pt>
                <c:pt idx="6">
                  <c:v>GEOMEAN</c:v>
                </c:pt>
              </c:strCache>
            </c:strRef>
          </c:cat>
          <c:val>
            <c:numRef>
              <c:f>Sheet1!$D$2:$D$8</c:f>
              <c:numCache>
                <c:formatCode>General</c:formatCode>
                <c:ptCount val="7"/>
                <c:pt idx="0">
                  <c:v>1.755140675</c:v>
                </c:pt>
                <c:pt idx="1">
                  <c:v>3.4094164560000002</c:v>
                </c:pt>
                <c:pt idx="2">
                  <c:v>3.741432069</c:v>
                </c:pt>
                <c:pt idx="3">
                  <c:v>1.1422365560000001</c:v>
                </c:pt>
                <c:pt idx="4">
                  <c:v>1.026521061</c:v>
                </c:pt>
                <c:pt idx="5">
                  <c:v>1.061929224</c:v>
                </c:pt>
                <c:pt idx="6">
                  <c:v>1.7413051719999999</c:v>
                </c:pt>
              </c:numCache>
            </c:numRef>
          </c:val>
          <c:extLst>
            <c:ext xmlns:c16="http://schemas.microsoft.com/office/drawing/2014/chart" uri="{C3380CC4-5D6E-409C-BE32-E72D297353CC}">
              <c16:uniqueId val="{00000002-9CED-B041-B573-E5CE03BC4602}"/>
            </c:ext>
          </c:extLst>
        </c:ser>
        <c:dLbls>
          <c:showLegendKey val="0"/>
          <c:showVal val="0"/>
          <c:showCatName val="0"/>
          <c:showSerName val="0"/>
          <c:showPercent val="0"/>
          <c:showBubbleSize val="0"/>
        </c:dLbls>
        <c:gapWidth val="219"/>
        <c:overlap val="-27"/>
        <c:axId val="906452591"/>
        <c:axId val="876047679"/>
      </c:barChart>
      <c:catAx>
        <c:axId val="90645259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dirty="0"/>
                  <a:t>Dataset</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4">
                <a:lumMod val="10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6047679"/>
        <c:crosses val="autoZero"/>
        <c:auto val="1"/>
        <c:lblAlgn val="ctr"/>
        <c:lblOffset val="100"/>
        <c:noMultiLvlLbl val="0"/>
      </c:catAx>
      <c:valAx>
        <c:axId val="876047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dirty="0"/>
                  <a:t>Speedup</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x;\-#,##0\x" sourceLinked="0"/>
        <c:majorTickMark val="none"/>
        <c:minorTickMark val="none"/>
        <c:tickLblPos val="low"/>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906452591"/>
        <c:crosses val="autoZero"/>
        <c:crossBetween val="between"/>
        <c:majorUnit val="1"/>
      </c:valAx>
      <c:spPr>
        <a:noFill/>
        <a:ln>
          <a:solidFill>
            <a:schemeClr val="accent4">
              <a:lumMod val="10000"/>
            </a:schemeClr>
          </a:solidFill>
        </a:ln>
        <a:effectLst/>
      </c:spPr>
    </c:plotArea>
    <c:legend>
      <c:legendPos val="t"/>
      <c:layout>
        <c:manualLayout>
          <c:xMode val="edge"/>
          <c:yMode val="edge"/>
          <c:x val="6.9337855757688804E-2"/>
          <c:y val="2.2920526233625133E-2"/>
          <c:w val="0.91650716888670125"/>
          <c:h val="9.172180978309421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20925592040297E-2"/>
          <c:y val="0.13865441627777614"/>
          <c:w val="0.80081466395112011"/>
          <c:h val="0.6090520057405725"/>
        </c:manualLayout>
      </c:layout>
      <c:barChart>
        <c:barDir val="bar"/>
        <c:grouping val="stacked"/>
        <c:varyColors val="0"/>
        <c:ser>
          <c:idx val="0"/>
          <c:order val="0"/>
          <c:tx>
            <c:strRef>
              <c:f>Sheet1!$A$3</c:f>
              <c:strCache>
                <c:ptCount val="1"/>
                <c:pt idx="0">
                  <c:v>Waiting for transfer</c:v>
                </c:pt>
              </c:strCache>
            </c:strRef>
          </c:tx>
          <c:spPr>
            <a:solidFill>
              <a:srgbClr val="C00000"/>
            </a:solidFill>
            <a:ln>
              <a:solidFill>
                <a:schemeClr val="accent4">
                  <a:lumMod val="10000"/>
                </a:schemeClr>
              </a:solidFill>
            </a:ln>
            <a:effectLst/>
          </c:spPr>
          <c:invertIfNegative val="0"/>
          <c:cat>
            <c:strRef>
              <c:f>Sheet1!$B$1:$F$1</c:f>
              <c:strCache>
                <c:ptCount val="5"/>
                <c:pt idx="0">
                  <c:v>Dense (Reddit)</c:v>
                </c:pt>
                <c:pt idx="1">
                  <c:v>Column2</c:v>
                </c:pt>
                <c:pt idx="2">
                  <c:v>Column1</c:v>
                </c:pt>
                <c:pt idx="3">
                  <c:v>Sparse (CoraSU)</c:v>
                </c:pt>
                <c:pt idx="4">
                  <c:v>Column3</c:v>
                </c:pt>
              </c:strCache>
            </c:strRef>
          </c:cat>
          <c:val>
            <c:numRef>
              <c:f>Sheet1!$B$3:$F$3</c:f>
              <c:numCache>
                <c:formatCode>General</c:formatCode>
                <c:ptCount val="5"/>
                <c:pt idx="1">
                  <c:v>10.714530239260858</c:v>
                </c:pt>
                <c:pt idx="4">
                  <c:v>69.09059382310376</c:v>
                </c:pt>
              </c:numCache>
            </c:numRef>
          </c:val>
          <c:extLst>
            <c:ext xmlns:c16="http://schemas.microsoft.com/office/drawing/2014/chart" uri="{C3380CC4-5D6E-409C-BE32-E72D297353CC}">
              <c16:uniqueId val="{00000000-6530-CF4E-99E0-F01B6CBA07E9}"/>
            </c:ext>
          </c:extLst>
        </c:ser>
        <c:ser>
          <c:idx val="2"/>
          <c:order val="1"/>
          <c:tx>
            <c:strRef>
              <c:f>Sheet1!$A$2</c:f>
              <c:strCache>
                <c:ptCount val="1"/>
                <c:pt idx="0">
                  <c:v>Training</c:v>
                </c:pt>
              </c:strCache>
            </c:strRef>
          </c:tx>
          <c:spPr>
            <a:solidFill>
              <a:schemeClr val="accent2"/>
            </a:solidFill>
            <a:ln>
              <a:solidFill>
                <a:schemeClr val="accent4">
                  <a:lumMod val="10000"/>
                </a:schemeClr>
              </a:solidFill>
            </a:ln>
            <a:effectLst/>
          </c:spPr>
          <c:invertIfNegative val="0"/>
          <c:cat>
            <c:strRef>
              <c:f>Sheet1!$B$1:$F$1</c:f>
              <c:strCache>
                <c:ptCount val="5"/>
                <c:pt idx="0">
                  <c:v>Dense (Reddit)</c:v>
                </c:pt>
                <c:pt idx="1">
                  <c:v>Column2</c:v>
                </c:pt>
                <c:pt idx="2">
                  <c:v>Column1</c:v>
                </c:pt>
                <c:pt idx="3">
                  <c:v>Sparse (CoraSU)</c:v>
                </c:pt>
                <c:pt idx="4">
                  <c:v>Column3</c:v>
                </c:pt>
              </c:strCache>
            </c:strRef>
          </c:cat>
          <c:val>
            <c:numRef>
              <c:f>Sheet1!$B$2:$F$2</c:f>
              <c:numCache>
                <c:formatCode>General</c:formatCode>
                <c:ptCount val="5"/>
                <c:pt idx="1">
                  <c:v>89.285469760739147</c:v>
                </c:pt>
                <c:pt idx="4">
                  <c:v>30.909406176896244</c:v>
                </c:pt>
              </c:numCache>
            </c:numRef>
          </c:val>
          <c:extLst>
            <c:ext xmlns:c16="http://schemas.microsoft.com/office/drawing/2014/chart" uri="{C3380CC4-5D6E-409C-BE32-E72D297353CC}">
              <c16:uniqueId val="{00000001-6530-CF4E-99E0-F01B6CBA07E9}"/>
            </c:ext>
          </c:extLst>
        </c:ser>
        <c:ser>
          <c:idx val="1"/>
          <c:order val="2"/>
          <c:tx>
            <c:strRef>
              <c:f>Sheet1!$A$5</c:f>
              <c:strCache>
                <c:ptCount val="1"/>
                <c:pt idx="0">
                  <c:v>Legion + IBP (Wait)</c:v>
                </c:pt>
              </c:strCache>
            </c:strRef>
          </c:tx>
          <c:spPr>
            <a:solidFill>
              <a:srgbClr val="C00000"/>
            </a:solidFill>
            <a:ln>
              <a:solidFill>
                <a:schemeClr val="accent4">
                  <a:lumMod val="10000"/>
                </a:schemeClr>
              </a:solidFill>
            </a:ln>
            <a:effectLst/>
          </c:spPr>
          <c:invertIfNegative val="0"/>
          <c:cat>
            <c:strRef>
              <c:f>Sheet1!$B$1:$F$1</c:f>
              <c:strCache>
                <c:ptCount val="5"/>
                <c:pt idx="0">
                  <c:v>Dense (Reddit)</c:v>
                </c:pt>
                <c:pt idx="1">
                  <c:v>Column2</c:v>
                </c:pt>
                <c:pt idx="2">
                  <c:v>Column1</c:v>
                </c:pt>
                <c:pt idx="3">
                  <c:v>Sparse (CoraSU)</c:v>
                </c:pt>
                <c:pt idx="4">
                  <c:v>Column3</c:v>
                </c:pt>
              </c:strCache>
            </c:strRef>
          </c:cat>
          <c:val>
            <c:numRef>
              <c:f>Sheet1!$B$5:$F$5</c:f>
              <c:numCache>
                <c:formatCode>General</c:formatCode>
                <c:ptCount val="5"/>
                <c:pt idx="0">
                  <c:v>4.230515316</c:v>
                </c:pt>
                <c:pt idx="3">
                  <c:v>3.9013893100000002E-2</c:v>
                </c:pt>
              </c:numCache>
            </c:numRef>
          </c:val>
          <c:extLst>
            <c:ext xmlns:c16="http://schemas.microsoft.com/office/drawing/2014/chart" uri="{C3380CC4-5D6E-409C-BE32-E72D297353CC}">
              <c16:uniqueId val="{00000002-6530-CF4E-99E0-F01B6CBA07E9}"/>
            </c:ext>
          </c:extLst>
        </c:ser>
        <c:ser>
          <c:idx val="3"/>
          <c:order val="3"/>
          <c:tx>
            <c:strRef>
              <c:f>Sheet1!$A$4</c:f>
              <c:strCache>
                <c:ptCount val="1"/>
                <c:pt idx="0">
                  <c:v>Legion + IBP (Train)</c:v>
                </c:pt>
              </c:strCache>
            </c:strRef>
          </c:tx>
          <c:spPr>
            <a:solidFill>
              <a:schemeClr val="accent2"/>
            </a:solidFill>
            <a:ln>
              <a:solidFill>
                <a:schemeClr val="accent4">
                  <a:lumMod val="10000"/>
                </a:schemeClr>
              </a:solidFill>
            </a:ln>
            <a:effectLst/>
          </c:spPr>
          <c:invertIfNegative val="0"/>
          <c:cat>
            <c:strRef>
              <c:f>Sheet1!$B$1:$F$1</c:f>
              <c:strCache>
                <c:ptCount val="5"/>
                <c:pt idx="0">
                  <c:v>Dense (Reddit)</c:v>
                </c:pt>
                <c:pt idx="1">
                  <c:v>Column2</c:v>
                </c:pt>
                <c:pt idx="2">
                  <c:v>Column1</c:v>
                </c:pt>
                <c:pt idx="3">
                  <c:v>Sparse (CoraSU)</c:v>
                </c:pt>
                <c:pt idx="4">
                  <c:v>Column3</c:v>
                </c:pt>
              </c:strCache>
            </c:strRef>
          </c:cat>
          <c:val>
            <c:numRef>
              <c:f>Sheet1!$B$4:$F$4</c:f>
              <c:numCache>
                <c:formatCode>General</c:formatCode>
                <c:ptCount val="5"/>
                <c:pt idx="0">
                  <c:v>84.332237359999993</c:v>
                </c:pt>
                <c:pt idx="3">
                  <c:v>27.509487790000001</c:v>
                </c:pt>
              </c:numCache>
            </c:numRef>
          </c:val>
          <c:extLst>
            <c:ext xmlns:c16="http://schemas.microsoft.com/office/drawing/2014/chart" uri="{C3380CC4-5D6E-409C-BE32-E72D297353CC}">
              <c16:uniqueId val="{00000003-6530-CF4E-99E0-F01B6CBA07E9}"/>
            </c:ext>
          </c:extLst>
        </c:ser>
        <c:dLbls>
          <c:showLegendKey val="0"/>
          <c:showVal val="0"/>
          <c:showCatName val="0"/>
          <c:showSerName val="0"/>
          <c:showPercent val="0"/>
          <c:showBubbleSize val="0"/>
        </c:dLbls>
        <c:gapWidth val="0"/>
        <c:overlap val="100"/>
        <c:axId val="2113391392"/>
        <c:axId val="2113429184"/>
      </c:barChart>
      <c:catAx>
        <c:axId val="2113391392"/>
        <c:scaling>
          <c:orientation val="minMax"/>
        </c:scaling>
        <c:delete val="1"/>
        <c:axPos val="l"/>
        <c:numFmt formatCode="General" sourceLinked="1"/>
        <c:majorTickMark val="out"/>
        <c:minorTickMark val="none"/>
        <c:tickLblPos val="nextTo"/>
        <c:crossAx val="2113429184"/>
        <c:crosses val="autoZero"/>
        <c:auto val="1"/>
        <c:lblAlgn val="ctr"/>
        <c:lblOffset val="100"/>
        <c:noMultiLvlLbl val="0"/>
      </c:catAx>
      <c:valAx>
        <c:axId val="2113429184"/>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dirty="0"/>
                  <a:t>Normalized fraction of time (%)</a:t>
                </a:r>
              </a:p>
            </c:rich>
          </c:tx>
          <c:layout>
            <c:manualLayout>
              <c:xMode val="edge"/>
              <c:yMode val="edge"/>
              <c:x val="0.39076222396843979"/>
              <c:y val="0.86815901744003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113391392"/>
        <c:crosses val="autoZero"/>
        <c:crossBetween val="between"/>
      </c:valAx>
      <c:spPr>
        <a:noFill/>
        <a:ln w="25400">
          <a:noFill/>
        </a:ln>
        <a:effectLst/>
      </c:spPr>
    </c:plotArea>
    <c:legend>
      <c:legendPos val="t"/>
      <c:layout>
        <c:manualLayout>
          <c:xMode val="edge"/>
          <c:yMode val="edge"/>
          <c:x val="0.28396857724759966"/>
          <c:y val="3.0887404870238444E-2"/>
          <c:w val="0.42978636835365019"/>
          <c:h val="9.435980583901663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1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3"/>
    </a:solidFill>
    <a:ln w="28575">
      <a:solidFill>
        <a:schemeClr val="accent6"/>
      </a:solidFill>
    </a:ln>
    <a:effectLst>
      <a:outerShdw blurRad="50800" dist="38100" dir="8100000" algn="tr"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0.13356</cdr:x>
      <cdr:y>0.2288</cdr:y>
    </cdr:from>
    <cdr:to>
      <cdr:x>0.97194</cdr:x>
      <cdr:y>0.2288</cdr:y>
    </cdr:to>
    <cdr:cxnSp macro="">
      <cdr:nvCxnSpPr>
        <cdr:cNvPr id="3" name="Straight Connector 2">
          <a:extLst xmlns:a="http://schemas.openxmlformats.org/drawingml/2006/main">
            <a:ext uri="{FF2B5EF4-FFF2-40B4-BE49-F238E27FC236}">
              <a16:creationId xmlns:a16="http://schemas.microsoft.com/office/drawing/2014/main" id="{D8635B21-1DAB-C378-1FCE-C78B2D02CB1E}"/>
            </a:ext>
          </a:extLst>
        </cdr:cNvPr>
        <cdr:cNvCxnSpPr/>
      </cdr:nvCxnSpPr>
      <cdr:spPr>
        <a:xfrm xmlns:a="http://schemas.openxmlformats.org/drawingml/2006/main">
          <a:off x="729871" y="721772"/>
          <a:ext cx="4581531" cy="0"/>
        </a:xfrm>
        <a:prstGeom xmlns:a="http://schemas.openxmlformats.org/drawingml/2006/main" prst="line">
          <a:avLst/>
        </a:prstGeom>
        <a:ln xmlns:a="http://schemas.openxmlformats.org/drawingml/2006/main" w="28575">
          <a:solidFill>
            <a:schemeClr val="accent4">
              <a:lumMod val="10000"/>
            </a:schemeClr>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396B11-1D0A-9019-9997-31C986C05A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9496-3268-F3F5-C7A9-8092D81BE6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424201-EFFA-294A-B926-72FBD77845D0}" type="datetimeFigureOut">
              <a:rPr lang="en-US" smtClean="0"/>
              <a:t>6/2/26</a:t>
            </a:fld>
            <a:endParaRPr lang="en-US"/>
          </a:p>
        </p:txBody>
      </p:sp>
      <p:sp>
        <p:nvSpPr>
          <p:cNvPr id="4" name="Footer Placeholder 3">
            <a:extLst>
              <a:ext uri="{FF2B5EF4-FFF2-40B4-BE49-F238E27FC236}">
                <a16:creationId xmlns:a16="http://schemas.microsoft.com/office/drawing/2014/main" id="{F3898D6E-C518-D379-6C16-FE9DCB380E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EDE745-E1A5-9FC2-FEC5-7FDD4A7270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994772-483F-3342-9449-2AF18C03714E}" type="slidenum">
              <a:rPr lang="en-US" smtClean="0"/>
              <a:t>‹#›</a:t>
            </a:fld>
            <a:endParaRPr lang="en-US"/>
          </a:p>
        </p:txBody>
      </p:sp>
    </p:spTree>
    <p:extLst>
      <p:ext uri="{BB962C8B-B14F-4D97-AF65-F5344CB8AC3E}">
        <p14:creationId xmlns:p14="http://schemas.microsoft.com/office/powerpoint/2010/main" val="1649547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A2FF0-9DF5-784D-936B-201D2DED209F}" type="datetimeFigureOut">
              <a:rPr lang="en-US" smtClean="0"/>
              <a:t>6/2/26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2B9D0-F62D-0644-855F-798369642669}" type="slidenum">
              <a:rPr lang="en-US" smtClean="0"/>
              <a:t>‹#›</a:t>
            </a:fld>
            <a:endParaRPr lang="en-US"/>
          </a:p>
        </p:txBody>
      </p:sp>
    </p:spTree>
    <p:extLst>
      <p:ext uri="{BB962C8B-B14F-4D97-AF65-F5344CB8AC3E}">
        <p14:creationId xmlns:p14="http://schemas.microsoft.com/office/powerpoint/2010/main" val="227633717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Hey everyone, I’m Aditya, and I’m presenting my work on mitigating the impact of data movement in memory-intensive applications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1</a:t>
            </a:fld>
            <a:endParaRPr lang="en-US"/>
          </a:p>
        </p:txBody>
      </p:sp>
    </p:spTree>
    <p:extLst>
      <p:ext uri="{BB962C8B-B14F-4D97-AF65-F5344CB8AC3E}">
        <p14:creationId xmlns:p14="http://schemas.microsoft.com/office/powerpoint/2010/main" val="412272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24D47-4791-EE00-4BB9-9A417A48C2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113AF-D30E-3C73-7C02-9C1C7B502E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3401BD-B024-3AEB-EA1E-D9671E48E97F}"/>
              </a:ext>
            </a:extLst>
          </p:cNvPr>
          <p:cNvSpPr>
            <a:spLocks noGrp="1"/>
          </p:cNvSpPr>
          <p:nvPr>
            <p:ph type="body" idx="1"/>
          </p:nvPr>
        </p:nvSpPr>
        <p:spPr/>
        <p:txBody>
          <a:bodyPr/>
          <a:lstStyle/>
          <a:p>
            <a:r>
              <a:rPr lang="en-US" dirty="0"/>
              <a:t>First, we should try to avoid data movement. [click] This requires identifying movement that isn’t strictly necessary, and providing alternative paths that preserve the guarantees provided (e.g., data isolation guarantees). Examples are zero-copy frameworks where new API and functions are created to avoid unnecessary copying, caching where data is brought closer to the processor to avoid data movement for frequently accessed data, and copy-on-write, where unnecessarily copying data is avoided until memory pages are written to.</a:t>
            </a:r>
          </a:p>
        </p:txBody>
      </p:sp>
      <p:sp>
        <p:nvSpPr>
          <p:cNvPr id="4" name="Footer Placeholder 3">
            <a:extLst>
              <a:ext uri="{FF2B5EF4-FFF2-40B4-BE49-F238E27FC236}">
                <a16:creationId xmlns:a16="http://schemas.microsoft.com/office/drawing/2014/main" id="{D6DF8170-3DF3-26B8-C710-766DD7A957C1}"/>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FD9FDDE3-D908-AB02-2A67-995735A09E01}"/>
              </a:ext>
            </a:extLst>
          </p:cNvPr>
          <p:cNvSpPr>
            <a:spLocks noGrp="1"/>
          </p:cNvSpPr>
          <p:nvPr>
            <p:ph type="sldNum" sz="quarter" idx="5"/>
          </p:nvPr>
        </p:nvSpPr>
        <p:spPr/>
        <p:txBody>
          <a:bodyPr/>
          <a:lstStyle/>
          <a:p>
            <a:fld id="{3E02B9D0-F62D-0644-855F-798369642669}" type="slidenum">
              <a:rPr lang="en-US" smtClean="0"/>
              <a:t>10</a:t>
            </a:fld>
            <a:endParaRPr lang="en-US"/>
          </a:p>
        </p:txBody>
      </p:sp>
    </p:spTree>
    <p:extLst>
      <p:ext uri="{BB962C8B-B14F-4D97-AF65-F5344CB8AC3E}">
        <p14:creationId xmlns:p14="http://schemas.microsoft.com/office/powerpoint/2010/main" val="394229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10CA3-47BD-7402-1686-C8597EB10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2DBB6-F4FB-66F7-E32A-C0087B0A6B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A85FBB-43D0-2C0A-5A4D-DEAF52DD1889}"/>
              </a:ext>
            </a:extLst>
          </p:cNvPr>
          <p:cNvSpPr>
            <a:spLocks noGrp="1"/>
          </p:cNvSpPr>
          <p:nvPr>
            <p:ph type="body" idx="1"/>
          </p:nvPr>
        </p:nvSpPr>
        <p:spPr/>
        <p:txBody>
          <a:bodyPr/>
          <a:lstStyle/>
          <a:p>
            <a:r>
              <a:rPr lang="en-US" dirty="0"/>
              <a:t>When data movement cannot by avoided, we should try to hide it. [click] This is done by overlapping it with other concurrent operations (typically compute) so that transfer overhead is removed from the critical path. Examples of this are prefetching where you pre-emptively bring data in before it is needed while other operations are ongoing, out of order execution where memory and compute operations are overlapped, or compute-communication overlap where data is broken into batches and some batches undergo computation while others are transferred.</a:t>
            </a:r>
          </a:p>
        </p:txBody>
      </p:sp>
      <p:sp>
        <p:nvSpPr>
          <p:cNvPr id="4" name="Footer Placeholder 3">
            <a:extLst>
              <a:ext uri="{FF2B5EF4-FFF2-40B4-BE49-F238E27FC236}">
                <a16:creationId xmlns:a16="http://schemas.microsoft.com/office/drawing/2014/main" id="{46983055-91CB-9FD7-ACCE-8464FF2B9873}"/>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6049C49A-ABE4-2F59-71C6-10DA331E26C2}"/>
              </a:ext>
            </a:extLst>
          </p:cNvPr>
          <p:cNvSpPr>
            <a:spLocks noGrp="1"/>
          </p:cNvSpPr>
          <p:nvPr>
            <p:ph type="sldNum" sz="quarter" idx="5"/>
          </p:nvPr>
        </p:nvSpPr>
        <p:spPr/>
        <p:txBody>
          <a:bodyPr/>
          <a:lstStyle/>
          <a:p>
            <a:fld id="{3E02B9D0-F62D-0644-855F-798369642669}" type="slidenum">
              <a:rPr lang="en-US" smtClean="0"/>
              <a:t>11</a:t>
            </a:fld>
            <a:endParaRPr lang="en-US"/>
          </a:p>
        </p:txBody>
      </p:sp>
    </p:spTree>
    <p:extLst>
      <p:ext uri="{BB962C8B-B14F-4D97-AF65-F5344CB8AC3E}">
        <p14:creationId xmlns:p14="http://schemas.microsoft.com/office/powerpoint/2010/main" val="383179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avoiding and hiding whatever movement is possible, we finally try reducing data movement. [click] This involves identifying patterns in data that can be exploited to reduce the volume of data transferred, examples being quantization where high precision data is mapped to smaller data types, model </a:t>
            </a:r>
            <a:r>
              <a:rPr lang="en-US" dirty="0" err="1"/>
              <a:t>sparsification</a:t>
            </a:r>
            <a:r>
              <a:rPr lang="en-US" dirty="0"/>
              <a:t> where low impact weights are removed from a model or data compression where repeated patterns or trends are taken advantage of to reduce data size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12</a:t>
            </a:fld>
            <a:endParaRPr lang="en-US"/>
          </a:p>
        </p:txBody>
      </p:sp>
    </p:spTree>
    <p:extLst>
      <p:ext uri="{BB962C8B-B14F-4D97-AF65-F5344CB8AC3E}">
        <p14:creationId xmlns:p14="http://schemas.microsoft.com/office/powerpoint/2010/main" val="3512679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I present avoiding, hiding, and reducing data movement as a taxonomy for mitigating the impact of data movement in memory-intensive applications. This targets bottleneck layers in the memory hierarchy through mitigations that exploit specific application characteristics. </a:t>
            </a:r>
          </a:p>
          <a:p>
            <a:r>
              <a:rPr lang="en-US" dirty="0"/>
              <a:t>I shall discuss three projects I have undertaken in my PhD that exemplify each of these techniques. Even though each project is used to describe a specific mitigation type, they ultimately use a mix of these techniques.</a:t>
            </a:r>
          </a:p>
          <a:p>
            <a:r>
              <a:rPr lang="en-US" dirty="0"/>
              <a:t>I show improvements for databases, inter-process communication, and machine learning workloads.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13</a:t>
            </a:fld>
            <a:endParaRPr lang="en-US"/>
          </a:p>
        </p:txBody>
      </p:sp>
    </p:spTree>
    <p:extLst>
      <p:ext uri="{BB962C8B-B14F-4D97-AF65-F5344CB8AC3E}">
        <p14:creationId xmlns:p14="http://schemas.microsoft.com/office/powerpoint/2010/main" val="1876613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BA62A-6E9F-9FB5-940C-7A6645FC1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93598-5F9C-BF7C-7D32-104508DD9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59452-D228-4FD0-26F2-0FD7B9C8E9DA}"/>
              </a:ext>
            </a:extLst>
          </p:cNvPr>
          <p:cNvSpPr>
            <a:spLocks noGrp="1"/>
          </p:cNvSpPr>
          <p:nvPr>
            <p:ph type="body" idx="1"/>
          </p:nvPr>
        </p:nvSpPr>
        <p:spPr/>
        <p:txBody>
          <a:bodyPr/>
          <a:lstStyle/>
          <a:p>
            <a:r>
              <a:rPr lang="en-US" dirty="0"/>
              <a:t>First, we shall target the CPU memory bottleneck which causes CPU stalls when copying data due to the DRAM’s limited bandwidth and high latency.</a:t>
            </a:r>
          </a:p>
        </p:txBody>
      </p:sp>
      <p:sp>
        <p:nvSpPr>
          <p:cNvPr id="4" name="Footer Placeholder 3">
            <a:extLst>
              <a:ext uri="{FF2B5EF4-FFF2-40B4-BE49-F238E27FC236}">
                <a16:creationId xmlns:a16="http://schemas.microsoft.com/office/drawing/2014/main" id="{C610EC63-2CC4-2677-3324-606A49E67DFB}"/>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B5F092F6-8573-97D1-CA10-328C7D596FF3}"/>
              </a:ext>
            </a:extLst>
          </p:cNvPr>
          <p:cNvSpPr>
            <a:spLocks noGrp="1"/>
          </p:cNvSpPr>
          <p:nvPr>
            <p:ph type="sldNum" sz="quarter" idx="5"/>
          </p:nvPr>
        </p:nvSpPr>
        <p:spPr/>
        <p:txBody>
          <a:bodyPr/>
          <a:lstStyle/>
          <a:p>
            <a:fld id="{3E02B9D0-F62D-0644-855F-798369642669}" type="slidenum">
              <a:rPr lang="en-US" smtClean="0"/>
              <a:t>14</a:t>
            </a:fld>
            <a:endParaRPr lang="en-US"/>
          </a:p>
        </p:txBody>
      </p:sp>
    </p:spTree>
    <p:extLst>
      <p:ext uri="{BB962C8B-B14F-4D97-AF65-F5344CB8AC3E}">
        <p14:creationId xmlns:p14="http://schemas.microsoft.com/office/powerpoint/2010/main" val="968542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discuss </a:t>
            </a:r>
            <a:r>
              <a:rPr lang="en-US" sz="1200" b="0" dirty="0"/>
              <a:t>(MC)</a:t>
            </a:r>
            <a:r>
              <a:rPr lang="en-US" sz="1200" b="0" baseline="30000" dirty="0"/>
              <a:t>2</a:t>
            </a:r>
            <a:r>
              <a:rPr lang="en-US" sz="1200" b="0" dirty="0"/>
              <a:t>: Lazy </a:t>
            </a:r>
            <a:r>
              <a:rPr lang="en-US" sz="1200" b="0" dirty="0" err="1"/>
              <a:t>MemCopy</a:t>
            </a:r>
            <a:r>
              <a:rPr lang="en-US" sz="1200" b="0" dirty="0"/>
              <a:t> at the Memory Controller, which makes use of the avoid technique by providing a lazy </a:t>
            </a:r>
            <a:r>
              <a:rPr lang="en-US" sz="1200" b="0" dirty="0" err="1"/>
              <a:t>memcpy</a:t>
            </a:r>
            <a:r>
              <a:rPr lang="en-US" sz="1200" b="0" dirty="0"/>
              <a:t> operation to improve database and IPC performance</a:t>
            </a:r>
            <a:endParaRPr lang="en-US" b="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15</a:t>
            </a:fld>
            <a:endParaRPr lang="en-US"/>
          </a:p>
        </p:txBody>
      </p:sp>
    </p:spTree>
    <p:extLst>
      <p:ext uri="{BB962C8B-B14F-4D97-AF65-F5344CB8AC3E}">
        <p14:creationId xmlns:p14="http://schemas.microsoft.com/office/powerpoint/2010/main" val="2542534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conducted a study on several operations across different application domains that exhibited a high copy overhead.</a:t>
            </a:r>
          </a:p>
          <a:p>
            <a:r>
              <a:rPr lang="en-US" dirty="0"/>
              <a:t>We plotted </a:t>
            </a:r>
            <a:r>
              <a:rPr lang="en-US" dirty="0" err="1"/>
              <a:t>flamegraphs</a:t>
            </a:r>
            <a:r>
              <a:rPr lang="en-US" dirty="0"/>
              <a:t> showing the amount of time spent in various functions of these operation, including memory copy times.</a:t>
            </a:r>
          </a:p>
          <a:p>
            <a:r>
              <a:rPr lang="en-US" dirty="0"/>
              <a:t>The top two graphs depict writes and insertions for an OLTP and NoSQL database respectively.</a:t>
            </a:r>
          </a:p>
          <a:p>
            <a:r>
              <a:rPr lang="en-US" dirty="0"/>
              <a:t>While the bottom left graph shows OS copy-on-write faults, and the bottom right shows common </a:t>
            </a:r>
            <a:r>
              <a:rPr lang="en-US" dirty="0" err="1"/>
              <a:t>Protobuf</a:t>
            </a:r>
            <a:r>
              <a:rPr lang="en-US" dirty="0"/>
              <a:t> operations.</a:t>
            </a:r>
          </a:p>
          <a:p>
            <a:r>
              <a:rPr lang="en-US" dirty="0"/>
              <a:t>The bars highlighted in purple show the time spent copying, which can be up to 68% for these operations. We found that the major cause of this copy overhead was cache misses forcing data to be fetched from memory.</a:t>
            </a:r>
          </a:p>
        </p:txBody>
      </p:sp>
      <p:sp>
        <p:nvSpPr>
          <p:cNvPr id="4" name="Slide Number Placeholder 3"/>
          <p:cNvSpPr>
            <a:spLocks noGrp="1"/>
          </p:cNvSpPr>
          <p:nvPr>
            <p:ph type="sldNum" sz="quarter" idx="5"/>
          </p:nvPr>
        </p:nvSpPr>
        <p:spPr/>
        <p:txBody>
          <a:bodyPr/>
          <a:lstStyle/>
          <a:p>
            <a:fld id="{9CC04799-D10D-A145-8C9A-5358787D84C0}" type="slidenum">
              <a:rPr lang="en-US" smtClean="0"/>
              <a:t>16</a:t>
            </a:fld>
            <a:endParaRPr lang="en-US"/>
          </a:p>
        </p:txBody>
      </p:sp>
    </p:spTree>
    <p:extLst>
      <p:ext uri="{BB962C8B-B14F-4D97-AF65-F5344CB8AC3E}">
        <p14:creationId xmlns:p14="http://schemas.microsoft.com/office/powerpoint/2010/main" val="121427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insights from looking at these applications are that they typically use memory copies to fill temporary buffers. This can lead to excessive or redundant copying.</a:t>
            </a:r>
          </a:p>
          <a:p>
            <a:r>
              <a:rPr lang="en-US" dirty="0"/>
              <a:t>When copying happens in the critical path of the application processing, it becomes difficult for the CPU to hide its overhead, leading to ”killer microseconds” of copy execution</a:t>
            </a:r>
          </a:p>
        </p:txBody>
      </p:sp>
      <p:sp>
        <p:nvSpPr>
          <p:cNvPr id="4" name="Slide Number Placeholder 3"/>
          <p:cNvSpPr>
            <a:spLocks noGrp="1"/>
          </p:cNvSpPr>
          <p:nvPr>
            <p:ph type="sldNum" sz="quarter" idx="5"/>
          </p:nvPr>
        </p:nvSpPr>
        <p:spPr/>
        <p:txBody>
          <a:bodyPr/>
          <a:lstStyle/>
          <a:p>
            <a:fld id="{9CC04799-D10D-A145-8C9A-5358787D84C0}" type="slidenum">
              <a:rPr lang="en-US" smtClean="0"/>
              <a:t>17</a:t>
            </a:fld>
            <a:endParaRPr lang="en-US"/>
          </a:p>
        </p:txBody>
      </p:sp>
    </p:spTree>
    <p:extLst>
      <p:ext uri="{BB962C8B-B14F-4D97-AF65-F5344CB8AC3E}">
        <p14:creationId xmlns:p14="http://schemas.microsoft.com/office/powerpoint/2010/main" val="339935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how copies are used in these applications, let’s look at a typical use case: read-copy-updates in multi-version concurrency control databases.</a:t>
            </a:r>
          </a:p>
          <a:p>
            <a:r>
              <a:rPr lang="en-US" dirty="0"/>
              <a:t>MVCC databases copy rows or tuples being modified to local buffers to preserve isolation guarantees. In this example, we see two threads performing transactions on the database concurrently, with one writer and one reader.</a:t>
            </a:r>
          </a:p>
          <a:p>
            <a:r>
              <a:rPr lang="en-US" dirty="0"/>
              <a:t>[click] Before performing the modifications, the writer creates a copy of the row that it wishes to modify.</a:t>
            </a:r>
          </a:p>
          <a:p>
            <a:r>
              <a:rPr lang="en-US" dirty="0"/>
              <a:t>[click] The writer then performs its required modification to its local copy.</a:t>
            </a:r>
          </a:p>
          <a:p>
            <a:r>
              <a:rPr lang="en-US" dirty="0"/>
              <a:t>[click] This allows the reader to read the unmodified data from the original database and avoid inconsistencies in its operations.</a:t>
            </a:r>
          </a:p>
          <a:p>
            <a:r>
              <a:rPr lang="en-US" dirty="0"/>
              <a:t>[click] When the writer commits the transaction it merges its row back into the main database. The entire row may not end up modified, in which case the writer copied more data than it actually needed to.</a:t>
            </a:r>
          </a:p>
        </p:txBody>
      </p:sp>
      <p:sp>
        <p:nvSpPr>
          <p:cNvPr id="4" name="Slide Number Placeholder 3"/>
          <p:cNvSpPr>
            <a:spLocks noGrp="1"/>
          </p:cNvSpPr>
          <p:nvPr>
            <p:ph type="sldNum" sz="quarter" idx="5"/>
          </p:nvPr>
        </p:nvSpPr>
        <p:spPr/>
        <p:txBody>
          <a:bodyPr/>
          <a:lstStyle/>
          <a:p>
            <a:fld id="{9CC04799-D10D-A145-8C9A-5358787D84C0}" type="slidenum">
              <a:rPr lang="en-US" smtClean="0"/>
              <a:t>18</a:t>
            </a:fld>
            <a:endParaRPr lang="en-US"/>
          </a:p>
        </p:txBody>
      </p:sp>
    </p:spTree>
    <p:extLst>
      <p:ext uri="{BB962C8B-B14F-4D97-AF65-F5344CB8AC3E}">
        <p14:creationId xmlns:p14="http://schemas.microsoft.com/office/powerpoint/2010/main" val="3721673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applications make use of what we refer to as “eager copying” [click] where a copy operation causes data to be moved.</a:t>
            </a:r>
          </a:p>
          <a:p>
            <a:r>
              <a:rPr lang="en-US" dirty="0"/>
              <a:t>[click] Then on access, the required data is obtained.</a:t>
            </a:r>
          </a:p>
          <a:p>
            <a:r>
              <a:rPr lang="en-US" dirty="0"/>
              <a:t>For the applications we analyzed, we found that this is not the best approach for data movement.</a:t>
            </a:r>
          </a:p>
        </p:txBody>
      </p:sp>
      <p:sp>
        <p:nvSpPr>
          <p:cNvPr id="4" name="Slide Number Placeholder 3"/>
          <p:cNvSpPr>
            <a:spLocks noGrp="1"/>
          </p:cNvSpPr>
          <p:nvPr>
            <p:ph type="sldNum" sz="quarter" idx="5"/>
          </p:nvPr>
        </p:nvSpPr>
        <p:spPr/>
        <p:txBody>
          <a:bodyPr/>
          <a:lstStyle/>
          <a:p>
            <a:fld id="{9CC04799-D10D-A145-8C9A-5358787D84C0}" type="slidenum">
              <a:rPr lang="en-US" smtClean="0"/>
              <a:t>19</a:t>
            </a:fld>
            <a:endParaRPr lang="en-US"/>
          </a:p>
        </p:txBody>
      </p:sp>
    </p:spTree>
    <p:extLst>
      <p:ext uri="{BB962C8B-B14F-4D97-AF65-F5344CB8AC3E}">
        <p14:creationId xmlns:p14="http://schemas.microsoft.com/office/powerpoint/2010/main" val="211261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basing this talk off of three published works. (MC)^2 published at ISCA 2024, POD-Attention published at ASPLOS 2025, and a </a:t>
            </a:r>
            <a:r>
              <a:rPr lang="en-US" dirty="0" err="1"/>
              <a:t>EuroSys</a:t>
            </a:r>
            <a:r>
              <a:rPr lang="en-US" dirty="0"/>
              <a:t> 2026 paper.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2</a:t>
            </a:fld>
            <a:endParaRPr lang="en-US"/>
          </a:p>
        </p:txBody>
      </p:sp>
    </p:spTree>
    <p:extLst>
      <p:ext uri="{BB962C8B-B14F-4D97-AF65-F5344CB8AC3E}">
        <p14:creationId xmlns:p14="http://schemas.microsoft.com/office/powerpoint/2010/main" val="1408362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instead propose performing data movement lazily.</a:t>
            </a:r>
          </a:p>
          <a:p>
            <a:r>
              <a:rPr lang="en-US" dirty="0"/>
              <a:t>[click] On a copy operation, we don’t do anything.</a:t>
            </a:r>
          </a:p>
          <a:p>
            <a:r>
              <a:rPr lang="en-US" dirty="0"/>
              <a:t>[click] When the data is accessed, we reroute the request to the appropriate location performing the data copy.</a:t>
            </a:r>
          </a:p>
          <a:p>
            <a:r>
              <a:rPr lang="en-US" dirty="0"/>
              <a:t>This method only copies data that is accessed, avoiding unnecessary copies. Furthermore, it allows the hardware prefetcher to trigger copies before data is accessed to hide copy latencies.</a:t>
            </a:r>
          </a:p>
        </p:txBody>
      </p:sp>
      <p:sp>
        <p:nvSpPr>
          <p:cNvPr id="4" name="Slide Number Placeholder 3"/>
          <p:cNvSpPr>
            <a:spLocks noGrp="1"/>
          </p:cNvSpPr>
          <p:nvPr>
            <p:ph type="sldNum" sz="quarter" idx="5"/>
          </p:nvPr>
        </p:nvSpPr>
        <p:spPr/>
        <p:txBody>
          <a:bodyPr/>
          <a:lstStyle/>
          <a:p>
            <a:fld id="{9CC04799-D10D-A145-8C9A-5358787D84C0}" type="slidenum">
              <a:rPr lang="en-US" smtClean="0"/>
              <a:t>20</a:t>
            </a:fld>
            <a:endParaRPr lang="en-US"/>
          </a:p>
        </p:txBody>
      </p:sp>
    </p:spTree>
    <p:extLst>
      <p:ext uri="{BB962C8B-B14F-4D97-AF65-F5344CB8AC3E}">
        <p14:creationId xmlns:p14="http://schemas.microsoft.com/office/powerpoint/2010/main" val="3596427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this operation, we propose MC^2, performing lazy </a:t>
            </a:r>
            <a:r>
              <a:rPr lang="en-US" dirty="0" err="1"/>
              <a:t>memcopy</a:t>
            </a:r>
            <a:r>
              <a:rPr lang="en-US" dirty="0"/>
              <a:t> at the memory controller.</a:t>
            </a:r>
          </a:p>
          <a:p>
            <a:r>
              <a:rPr lang="en-US" dirty="0"/>
              <a:t>On a lazy copy operation, a message is sent to the memory controller which keeps track. On a memory access, the memory controller reroutes the request to the appropriate location.</a:t>
            </a:r>
          </a:p>
          <a:p>
            <a:r>
              <a:rPr lang="en-US" dirty="0"/>
              <a:t>We find that the memory controller is the ideal place to handle this as all memory accesses must pass through it, and it frees up responsibilities from the CPU, providing opportunities for copy hiding. </a:t>
            </a:r>
          </a:p>
          <a:p>
            <a:r>
              <a:rPr lang="en-US" dirty="0"/>
              <a:t>This system consists of three main components. Hardware modifications to the memory controller which are shown in purple, new instructions, and a software wrapper</a:t>
            </a:r>
          </a:p>
        </p:txBody>
      </p:sp>
      <p:sp>
        <p:nvSpPr>
          <p:cNvPr id="4" name="Slide Number Placeholder 3"/>
          <p:cNvSpPr>
            <a:spLocks noGrp="1"/>
          </p:cNvSpPr>
          <p:nvPr>
            <p:ph type="sldNum" sz="quarter" idx="5"/>
          </p:nvPr>
        </p:nvSpPr>
        <p:spPr/>
        <p:txBody>
          <a:bodyPr/>
          <a:lstStyle/>
          <a:p>
            <a:fld id="{9CC04799-D10D-A145-8C9A-5358787D84C0}" type="slidenum">
              <a:rPr lang="en-US" smtClean="0"/>
              <a:t>21</a:t>
            </a:fld>
            <a:endParaRPr lang="en-US"/>
          </a:p>
        </p:txBody>
      </p:sp>
    </p:spTree>
    <p:extLst>
      <p:ext uri="{BB962C8B-B14F-4D97-AF65-F5344CB8AC3E}">
        <p14:creationId xmlns:p14="http://schemas.microsoft.com/office/powerpoint/2010/main" val="1166340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a few questions that we shall quantify in our evaluation.</a:t>
            </a:r>
          </a:p>
          <a:p>
            <a:r>
              <a:rPr lang="en-US" dirty="0"/>
              <a:t>How much lower is MC^2’s copy overhead? What impact does it have on access times? and what benefit could (MC)^2 provide real workloads?</a:t>
            </a:r>
          </a:p>
          <a:p>
            <a:r>
              <a:rPr lang="en-US" dirty="0"/>
              <a:t>In our full paper we answer a few more questions that we wont be able to cover here.</a:t>
            </a:r>
          </a:p>
          <a:p>
            <a:endParaRPr lang="en-US" dirty="0"/>
          </a:p>
        </p:txBody>
      </p:sp>
      <p:sp>
        <p:nvSpPr>
          <p:cNvPr id="4" name="Slide Number Placeholder 3"/>
          <p:cNvSpPr>
            <a:spLocks noGrp="1"/>
          </p:cNvSpPr>
          <p:nvPr>
            <p:ph type="sldNum" sz="quarter" idx="5"/>
          </p:nvPr>
        </p:nvSpPr>
        <p:spPr/>
        <p:txBody>
          <a:bodyPr/>
          <a:lstStyle/>
          <a:p>
            <a:fld id="{9CC04799-D10D-A145-8C9A-5358787D84C0}" type="slidenum">
              <a:rPr lang="en-US" smtClean="0"/>
              <a:t>22</a:t>
            </a:fld>
            <a:endParaRPr lang="en-US"/>
          </a:p>
        </p:txBody>
      </p:sp>
    </p:spTree>
    <p:extLst>
      <p:ext uri="{BB962C8B-B14F-4D97-AF65-F5344CB8AC3E}">
        <p14:creationId xmlns:p14="http://schemas.microsoft.com/office/powerpoint/2010/main" val="2535407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these questions, we make use of gem5, a cycle-accurate CPU simulator.</a:t>
            </a:r>
          </a:p>
          <a:p>
            <a:r>
              <a:rPr lang="en-US" dirty="0"/>
              <a:t>Our configuration models a scaled-down server node with 8 CPUs.</a:t>
            </a:r>
          </a:p>
          <a:p>
            <a:endParaRPr lang="en-US" dirty="0"/>
          </a:p>
        </p:txBody>
      </p:sp>
      <p:sp>
        <p:nvSpPr>
          <p:cNvPr id="4" name="Slide Number Placeholder 3"/>
          <p:cNvSpPr>
            <a:spLocks noGrp="1"/>
          </p:cNvSpPr>
          <p:nvPr>
            <p:ph type="sldNum" sz="quarter" idx="5"/>
          </p:nvPr>
        </p:nvSpPr>
        <p:spPr/>
        <p:txBody>
          <a:bodyPr/>
          <a:lstStyle/>
          <a:p>
            <a:fld id="{9CC04799-D10D-A145-8C9A-5358787D84C0}" type="slidenum">
              <a:rPr lang="en-US" smtClean="0"/>
              <a:t>23</a:t>
            </a:fld>
            <a:endParaRPr lang="en-US"/>
          </a:p>
        </p:txBody>
      </p:sp>
    </p:spTree>
    <p:extLst>
      <p:ext uri="{BB962C8B-B14F-4D97-AF65-F5344CB8AC3E}">
        <p14:creationId xmlns:p14="http://schemas.microsoft.com/office/powerpoint/2010/main" val="3425981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Wherever possible, we compare against </a:t>
            </a:r>
            <a:r>
              <a:rPr lang="en-US" dirty="0" err="1"/>
              <a:t>zIO</a:t>
            </a:r>
            <a:r>
              <a:rPr lang="en-US" dirty="0"/>
              <a:t> an OS-based copy-on-access mechanism that makes use of OS-managed page tables to elide copies.</a:t>
            </a:r>
          </a:p>
          <a:p>
            <a:r>
              <a:rPr lang="en-US" dirty="0" err="1"/>
              <a:t>zIO</a:t>
            </a:r>
            <a:r>
              <a:rPr lang="en-US" dirty="0"/>
              <a:t> is essentially the OS-based approach to lazy copying, which requires expensive page table management operations on accessing lazily copied pages, giving it high access penalties.</a:t>
            </a:r>
          </a:p>
        </p:txBody>
      </p:sp>
      <p:sp>
        <p:nvSpPr>
          <p:cNvPr id="4" name="Slide Number Placeholder 3"/>
          <p:cNvSpPr>
            <a:spLocks noGrp="1"/>
          </p:cNvSpPr>
          <p:nvPr>
            <p:ph type="sldNum" sz="quarter" idx="5"/>
          </p:nvPr>
        </p:nvSpPr>
        <p:spPr/>
        <p:txBody>
          <a:bodyPr/>
          <a:lstStyle/>
          <a:p>
            <a:fld id="{9CC04799-D10D-A145-8C9A-5358787D84C0}" type="slidenum">
              <a:rPr lang="en-US" smtClean="0"/>
              <a:t>24</a:t>
            </a:fld>
            <a:endParaRPr lang="en-US"/>
          </a:p>
        </p:txBody>
      </p:sp>
    </p:spTree>
    <p:extLst>
      <p:ext uri="{BB962C8B-B14F-4D97-AF65-F5344CB8AC3E}">
        <p14:creationId xmlns:p14="http://schemas.microsoft.com/office/powerpoint/2010/main" val="733721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evaluate the latency of copying, we performed an experiment where different sized source buffers were copied to destination buffers. Note the y-axis is in log scale.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evaluate against </a:t>
            </a:r>
            <a:r>
              <a:rPr lang="en-US" dirty="0" err="1"/>
              <a:t>memcpy</a:t>
            </a:r>
            <a:r>
              <a:rPr lang="en-US" dirty="0"/>
              <a:t> in two scenarios. The first is where none of the data is cached referred to as just </a:t>
            </a:r>
            <a:r>
              <a:rPr lang="en-US" dirty="0" err="1"/>
              <a:t>Memcpy</a:t>
            </a:r>
            <a:r>
              <a:rPr lang="en-US" dirty="0"/>
              <a:t>, the second is where the source and destination buffers have been accessed just before the copy allowing them to be cached. These are essentially the best- and worst-case performance for </a:t>
            </a:r>
            <a:r>
              <a:rPr lang="en-US" dirty="0" err="1"/>
              <a:t>memcpy</a:t>
            </a:r>
            <a:r>
              <a:rPr lang="en-US" dirty="0"/>
              <a:t>. Copies with high overheads behave closer to the </a:t>
            </a:r>
            <a:r>
              <a:rPr lang="en-US" dirty="0" err="1"/>
              <a:t>uncached</a:t>
            </a:r>
            <a:r>
              <a:rPr lang="en-US" dirty="0"/>
              <a:t> </a:t>
            </a:r>
            <a:r>
              <a:rPr lang="en-US" dirty="0" err="1"/>
              <a:t>memcpy</a:t>
            </a:r>
            <a:r>
              <a:rPr lang="en-US" dirty="0"/>
              <a:t> performance.</a:t>
            </a:r>
          </a:p>
          <a:p>
            <a:r>
              <a:rPr lang="en-US" dirty="0"/>
              <a:t>[click] (MC)^2 provides speedups for copies at and above 1 KB, performing similar to copying cached data at 64 KB and above, and is up to 11 times faster than </a:t>
            </a:r>
            <a:r>
              <a:rPr lang="en-US" dirty="0" err="1"/>
              <a:t>uncached</a:t>
            </a:r>
            <a:r>
              <a:rPr lang="en-US" dirty="0"/>
              <a:t> </a:t>
            </a:r>
            <a:r>
              <a:rPr lang="en-US" dirty="0" err="1"/>
              <a:t>memcpy</a:t>
            </a:r>
            <a:r>
              <a:rPr lang="en-US" dirty="0"/>
              <a:t>.</a:t>
            </a:r>
          </a:p>
          <a:p>
            <a:r>
              <a:rPr lang="en-US" dirty="0"/>
              <a:t>[click] Since </a:t>
            </a:r>
            <a:r>
              <a:rPr lang="en-US" dirty="0" err="1"/>
              <a:t>zIO</a:t>
            </a:r>
            <a:r>
              <a:rPr lang="en-US" dirty="0"/>
              <a:t> relies on page table manipulation, it only ran for copies at and above a 16KB size. It has a high initial overhead due to page table manipulation and TLB shootdowns. Below 256KB, </a:t>
            </a:r>
            <a:r>
              <a:rPr lang="en-US" dirty="0" err="1"/>
              <a:t>MCSquare</a:t>
            </a:r>
            <a:r>
              <a:rPr lang="en-US" dirty="0"/>
              <a:t> outperforms </a:t>
            </a:r>
            <a:r>
              <a:rPr lang="en-US" dirty="0" err="1"/>
              <a:t>zIO</a:t>
            </a:r>
            <a:r>
              <a:rPr lang="en-US" dirty="0"/>
              <a:t>. Above this, </a:t>
            </a:r>
            <a:r>
              <a:rPr lang="en-US" dirty="0" err="1"/>
              <a:t>zIO</a:t>
            </a:r>
            <a:r>
              <a:rPr lang="en-US" dirty="0"/>
              <a:t> outperforms (MC)^2 as (MC)^2 relies on </a:t>
            </a:r>
            <a:r>
              <a:rPr lang="en-US" dirty="0" err="1"/>
              <a:t>cacheline</a:t>
            </a:r>
            <a:r>
              <a:rPr lang="en-US" dirty="0"/>
              <a:t> flushing which has its own overhead. Despite this, we shall see how (MC)^2 still provides benefits at these sizes.</a:t>
            </a:r>
          </a:p>
        </p:txBody>
      </p:sp>
      <p:sp>
        <p:nvSpPr>
          <p:cNvPr id="4" name="Slide Number Placeholder 3"/>
          <p:cNvSpPr>
            <a:spLocks noGrp="1"/>
          </p:cNvSpPr>
          <p:nvPr>
            <p:ph type="sldNum" sz="quarter" idx="5"/>
          </p:nvPr>
        </p:nvSpPr>
        <p:spPr/>
        <p:txBody>
          <a:bodyPr/>
          <a:lstStyle/>
          <a:p>
            <a:fld id="{9CC04799-D10D-A145-8C9A-5358787D84C0}" type="slidenum">
              <a:rPr lang="en-US" smtClean="0"/>
              <a:t>25</a:t>
            </a:fld>
            <a:endParaRPr lang="en-US"/>
          </a:p>
        </p:txBody>
      </p:sp>
    </p:spTree>
    <p:extLst>
      <p:ext uri="{BB962C8B-B14F-4D97-AF65-F5344CB8AC3E}">
        <p14:creationId xmlns:p14="http://schemas.microsoft.com/office/powerpoint/2010/main" val="994117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analyze the impact of lazily copying on access latencies, we ran a microbenchmark where a 4 MB source buffer is copied to a destination buffer. The destination is then accessed sequentially.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intentionally misaligned the source and destination, as in the applications we examine, the source and destination buffers are typically not </a:t>
            </a:r>
            <a:r>
              <a:rPr lang="en-US" dirty="0" err="1"/>
              <a:t>cacheline</a:t>
            </a:r>
            <a:r>
              <a:rPr lang="en-US" dirty="0"/>
              <a:t>-aligned with each other. </a:t>
            </a:r>
          </a:p>
          <a:p>
            <a:r>
              <a:rPr lang="en-US" dirty="0"/>
              <a:t>For our system this causes additional access latencies to fetch data (full details in the paper). </a:t>
            </a:r>
          </a:p>
          <a:p>
            <a:r>
              <a:rPr lang="en-US" dirty="0"/>
              <a:t>The runtime of each system is normalized to the time taken by </a:t>
            </a:r>
            <a:r>
              <a:rPr lang="en-US" dirty="0" err="1"/>
              <a:t>memcpy</a:t>
            </a:r>
            <a:r>
              <a:rPr lang="en-US" dirty="0"/>
              <a:t>, with higher meaning slower. We analyze the runtime when different percentages of the 4 MB destination buffer are accessed.</a:t>
            </a:r>
          </a:p>
          <a:p>
            <a:r>
              <a:rPr lang="en-US" dirty="0"/>
              <a:t>As we previously saw, </a:t>
            </a:r>
            <a:r>
              <a:rPr lang="en-US" dirty="0" err="1"/>
              <a:t>zIO</a:t>
            </a:r>
            <a:r>
              <a:rPr lang="en-US" dirty="0"/>
              <a:t> outperforms (MC)^2 when the dataset isn’t accessed. However, once we start accessing the destination, </a:t>
            </a:r>
            <a:r>
              <a:rPr lang="en-US" dirty="0" err="1"/>
              <a:t>zIO</a:t>
            </a:r>
            <a:r>
              <a:rPr lang="en-US" dirty="0"/>
              <a:t> starts seeing page faults triggering copies. When more than 25% of the dataset is accessed it starts performing worse than </a:t>
            </a:r>
            <a:r>
              <a:rPr lang="en-US" dirty="0" err="1"/>
              <a:t>memcpy</a:t>
            </a:r>
            <a:r>
              <a:rPr lang="en-US" dirty="0"/>
              <a:t>. </a:t>
            </a:r>
          </a:p>
          <a:p>
            <a:r>
              <a:rPr lang="en-US" dirty="0"/>
              <a:t>On the other hand, (MC)^2 is able to retain low latency penalties.</a:t>
            </a:r>
          </a:p>
          <a:p>
            <a:r>
              <a:rPr lang="en-US" dirty="0"/>
              <a:t>Surprisingly, even when the entire dataset is accessed, MC^2 outperforms </a:t>
            </a:r>
            <a:r>
              <a:rPr lang="en-US" dirty="0" err="1"/>
              <a:t>memcpy</a:t>
            </a:r>
            <a:r>
              <a:rPr lang="en-US" dirty="0"/>
              <a:t>. We find that this is because the cache prefetcher hides some of the extra access latencies. [click] When we turn off the prefetcher, we see that it slows down compared to </a:t>
            </a:r>
            <a:r>
              <a:rPr lang="en-US" dirty="0" err="1"/>
              <a:t>memcpy</a:t>
            </a:r>
            <a:r>
              <a:rPr lang="en-US" dirty="0"/>
              <a:t>, showing the impact of copy latency hiding.</a:t>
            </a:r>
          </a:p>
          <a:p>
            <a:r>
              <a:rPr lang="en-US" dirty="0"/>
              <a:t>[click] When the source and destination are aligned, we see even better performance.</a:t>
            </a:r>
          </a:p>
        </p:txBody>
      </p:sp>
      <p:sp>
        <p:nvSpPr>
          <p:cNvPr id="4" name="Slide Number Placeholder 3"/>
          <p:cNvSpPr>
            <a:spLocks noGrp="1"/>
          </p:cNvSpPr>
          <p:nvPr>
            <p:ph type="sldNum" sz="quarter" idx="5"/>
          </p:nvPr>
        </p:nvSpPr>
        <p:spPr/>
        <p:txBody>
          <a:bodyPr/>
          <a:lstStyle/>
          <a:p>
            <a:fld id="{9CC04799-D10D-A145-8C9A-5358787D84C0}" type="slidenum">
              <a:rPr lang="en-US" smtClean="0"/>
              <a:t>26</a:t>
            </a:fld>
            <a:endParaRPr lang="en-US"/>
          </a:p>
        </p:txBody>
      </p:sp>
    </p:spTree>
    <p:extLst>
      <p:ext uri="{BB962C8B-B14F-4D97-AF65-F5344CB8AC3E}">
        <p14:creationId xmlns:p14="http://schemas.microsoft.com/office/powerpoint/2010/main" val="2918901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performance of applications with </a:t>
            </a:r>
            <a:r>
              <a:rPr lang="en-US" dirty="0" err="1"/>
              <a:t>MCSquare</a:t>
            </a:r>
            <a:r>
              <a:rPr lang="en-US" dirty="0"/>
              <a:t>, we see that many database transactions involve updating only small portions of a tuple. For example, in TPCC, decrementing the quantity of stock of an item being sold in a store may only update 1 – 2 % of the total tuple size. As we previously saw, this leads to excessive data being copied for the read-copy-update performed by MVCC databases.</a:t>
            </a:r>
          </a:p>
          <a:p>
            <a:r>
              <a:rPr lang="en-US" dirty="0"/>
              <a:t>With (MC)^2, we can pay only the copy overhead for the portion of the tuple updated.</a:t>
            </a:r>
          </a:p>
          <a:p>
            <a:r>
              <a:rPr lang="en-US" dirty="0"/>
              <a:t>To evaluate this, we enhanced the Cicada database with (MC)^2 and performed repeated operations on a table with 8KB sized rows modifying different fractions of the tuple and measuring throughput. These operations are split 50:50 between reads and updates typical of write-intensive DB workloads. We used 8 threads saturating the cores on our system.</a:t>
            </a:r>
          </a:p>
          <a:p>
            <a:r>
              <a:rPr lang="en-US" dirty="0"/>
              <a:t>(MC)^2 is able to provide up to 78% higher throughput, since it reduces the memory bandwidth consumed for smaller update fractions.</a:t>
            </a:r>
          </a:p>
          <a:p>
            <a:endParaRPr lang="en-US" dirty="0"/>
          </a:p>
        </p:txBody>
      </p:sp>
      <p:sp>
        <p:nvSpPr>
          <p:cNvPr id="4" name="Slide Number Placeholder 3"/>
          <p:cNvSpPr>
            <a:spLocks noGrp="1"/>
          </p:cNvSpPr>
          <p:nvPr>
            <p:ph type="sldNum" sz="quarter" idx="5"/>
          </p:nvPr>
        </p:nvSpPr>
        <p:spPr/>
        <p:txBody>
          <a:bodyPr/>
          <a:lstStyle/>
          <a:p>
            <a:fld id="{9CC04799-D10D-A145-8C9A-5358787D84C0}" type="slidenum">
              <a:rPr lang="en-US" smtClean="0"/>
              <a:t>27</a:t>
            </a:fld>
            <a:endParaRPr lang="en-US"/>
          </a:p>
        </p:txBody>
      </p:sp>
    </p:spTree>
    <p:extLst>
      <p:ext uri="{BB962C8B-B14F-4D97-AF65-F5344CB8AC3E}">
        <p14:creationId xmlns:p14="http://schemas.microsoft.com/office/powerpoint/2010/main" val="1340852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analyze (MC)^2 with a </a:t>
            </a:r>
            <a:r>
              <a:rPr lang="en-US" dirty="0" err="1"/>
              <a:t>protobuf</a:t>
            </a:r>
            <a:r>
              <a:rPr lang="en-US" dirty="0"/>
              <a:t> workload provided in Google’s </a:t>
            </a:r>
            <a:r>
              <a:rPr lang="en-US" dirty="0" err="1"/>
              <a:t>Fleetbench</a:t>
            </a:r>
            <a:r>
              <a:rPr lang="en-US" dirty="0"/>
              <a:t> benchmark suite. </a:t>
            </a:r>
            <a:r>
              <a:rPr lang="en-US" dirty="0" err="1"/>
              <a:t>Fleetbench</a:t>
            </a:r>
            <a:r>
              <a:rPr lang="en-US" dirty="0"/>
              <a:t> contains workloads dedicated to common hot library functions, constructed using traces from production servers. We find that (MC)^2 has 43% lower runtime compared to </a:t>
            </a:r>
            <a:r>
              <a:rPr lang="en-US" dirty="0" err="1"/>
              <a:t>memcpy</a:t>
            </a:r>
            <a:r>
              <a:rPr lang="en-US" dirty="0"/>
              <a:t>. </a:t>
            </a:r>
            <a:r>
              <a:rPr lang="en-US" dirty="0" err="1"/>
              <a:t>zIO</a:t>
            </a:r>
            <a:r>
              <a:rPr lang="en-US" dirty="0"/>
              <a:t> is unable to generate any performance benefit since all the copies in this benchmark were smaller than the 4 KB page size it requires to elide copies. </a:t>
            </a:r>
          </a:p>
          <a:p>
            <a:endParaRPr lang="en-US" dirty="0"/>
          </a:p>
          <a:p>
            <a:r>
              <a:rPr lang="en-US" dirty="0"/>
              <a:t>We also replicated an experiment from the </a:t>
            </a:r>
            <a:r>
              <a:rPr lang="en-US" dirty="0" err="1"/>
              <a:t>zIO</a:t>
            </a:r>
            <a:r>
              <a:rPr lang="en-US" dirty="0"/>
              <a:t> paper, where MongoDB insertions are performed using 100KB fields and 10 fields per insertion. (MC)^2 provides on average 15% lower latency for insertion, while </a:t>
            </a:r>
            <a:r>
              <a:rPr lang="en-US" dirty="0" err="1"/>
              <a:t>zIO</a:t>
            </a:r>
            <a:r>
              <a:rPr lang="en-US" dirty="0"/>
              <a:t> slows down by 9%. This is because copied data is later accessed, triggering page faults for </a:t>
            </a:r>
            <a:r>
              <a:rPr lang="en-US" dirty="0" err="1"/>
              <a:t>zIO</a:t>
            </a:r>
            <a:r>
              <a:rPr lang="en-US" dirty="0"/>
              <a:t> which (MC)^2 avoids.</a:t>
            </a:r>
          </a:p>
          <a:p>
            <a:endParaRPr lang="en-US" dirty="0"/>
          </a:p>
          <a:p>
            <a:r>
              <a:rPr lang="en-US" dirty="0"/>
              <a:t>Our paper contains more evaluation for workloads including huge page COW faults, and kernel buffer copying.</a:t>
            </a:r>
          </a:p>
        </p:txBody>
      </p:sp>
      <p:sp>
        <p:nvSpPr>
          <p:cNvPr id="4" name="Slide Number Placeholder 3"/>
          <p:cNvSpPr>
            <a:spLocks noGrp="1"/>
          </p:cNvSpPr>
          <p:nvPr>
            <p:ph type="sldNum" sz="quarter" idx="5"/>
          </p:nvPr>
        </p:nvSpPr>
        <p:spPr/>
        <p:txBody>
          <a:bodyPr/>
          <a:lstStyle/>
          <a:p>
            <a:fld id="{9CC04799-D10D-A145-8C9A-5358787D84C0}" type="slidenum">
              <a:rPr lang="en-US" smtClean="0"/>
              <a:t>28</a:t>
            </a:fld>
            <a:endParaRPr lang="en-US"/>
          </a:p>
        </p:txBody>
      </p:sp>
    </p:spTree>
    <p:extLst>
      <p:ext uri="{BB962C8B-B14F-4D97-AF65-F5344CB8AC3E}">
        <p14:creationId xmlns:p14="http://schemas.microsoft.com/office/powerpoint/2010/main" val="2504515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summary, we introduce </a:t>
            </a:r>
            <a:r>
              <a:rPr lang="en-US" dirty="0" err="1"/>
              <a:t>MCSquare</a:t>
            </a:r>
            <a:r>
              <a:rPr lang="en-US" dirty="0"/>
              <a:t> a novel lazy copy mechanism at the memory controller, which provides up to 11x faster copying than standard </a:t>
            </a:r>
            <a:r>
              <a:rPr lang="en-US" dirty="0" err="1"/>
              <a:t>memcpy</a:t>
            </a:r>
            <a:r>
              <a:rPr lang="en-US" dirty="0"/>
              <a:t>. We simulated it using GEM5, a cycle-level CPU simulator. It provides benefits across workloads such as </a:t>
            </a:r>
            <a:r>
              <a:rPr lang="en-US" dirty="0" err="1"/>
              <a:t>Protobuf</a:t>
            </a:r>
            <a:r>
              <a:rPr lang="en-US" dirty="0"/>
              <a:t>, MongoDB, and MVCC </a:t>
            </a:r>
            <a:r>
              <a:rPr lang="en-US" dirty="0" err="1"/>
              <a:t>databses</a:t>
            </a:r>
            <a:r>
              <a:rPr lang="en-US" dirty="0"/>
              <a:t>. Our code is completely open-source on </a:t>
            </a:r>
            <a:r>
              <a:rPr lang="en-US" dirty="0" err="1"/>
              <a:t>Github</a:t>
            </a:r>
            <a:r>
              <a:rPr lang="en-US" dirty="0"/>
              <a:t>. </a:t>
            </a:r>
          </a:p>
        </p:txBody>
      </p:sp>
      <p:sp>
        <p:nvSpPr>
          <p:cNvPr id="4" name="Slide Number Placeholder 3"/>
          <p:cNvSpPr>
            <a:spLocks noGrp="1"/>
          </p:cNvSpPr>
          <p:nvPr>
            <p:ph type="sldNum" sz="quarter" idx="5"/>
          </p:nvPr>
        </p:nvSpPr>
        <p:spPr/>
        <p:txBody>
          <a:bodyPr/>
          <a:lstStyle/>
          <a:p>
            <a:fld id="{9CC04799-D10D-A145-8C9A-5358787D84C0}" type="slidenum">
              <a:rPr lang="en-US" smtClean="0"/>
              <a:t>29</a:t>
            </a:fld>
            <a:endParaRPr lang="en-US"/>
          </a:p>
        </p:txBody>
      </p:sp>
    </p:spTree>
    <p:extLst>
      <p:ext uri="{BB962C8B-B14F-4D97-AF65-F5344CB8AC3E}">
        <p14:creationId xmlns:p14="http://schemas.microsoft.com/office/powerpoint/2010/main" val="101498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1990s, the term Memory Wall was coined to describe the growing gap between processor and memory performance. [click] Processor techniques like prefetching, out of order execution, and multiple levels of fast SRAM caches helped mitigate this problem for a while.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3</a:t>
            </a:fld>
            <a:endParaRPr lang="en-US"/>
          </a:p>
        </p:txBody>
      </p:sp>
    </p:spTree>
    <p:extLst>
      <p:ext uri="{BB962C8B-B14F-4D97-AF65-F5344CB8AC3E}">
        <p14:creationId xmlns:p14="http://schemas.microsoft.com/office/powerpoint/2010/main" val="451669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ACAF-D0C6-1F34-427C-422E634E6A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D3595-CE87-4E64-3E56-A37EA4B86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3F170-CAD8-EF93-A2EA-9AE505CF8F90}"/>
              </a:ext>
            </a:extLst>
          </p:cNvPr>
          <p:cNvSpPr>
            <a:spLocks noGrp="1"/>
          </p:cNvSpPr>
          <p:nvPr>
            <p:ph type="body" idx="1"/>
          </p:nvPr>
        </p:nvSpPr>
        <p:spPr/>
        <p:txBody>
          <a:bodyPr/>
          <a:lstStyle/>
          <a:p>
            <a:r>
              <a:rPr lang="en-US" dirty="0"/>
              <a:t>Now, we target the GPU memory bottleneck where limited GPU memory bandwidth causes issues during LLM inference</a:t>
            </a:r>
          </a:p>
        </p:txBody>
      </p:sp>
      <p:sp>
        <p:nvSpPr>
          <p:cNvPr id="4" name="Footer Placeholder 3">
            <a:extLst>
              <a:ext uri="{FF2B5EF4-FFF2-40B4-BE49-F238E27FC236}">
                <a16:creationId xmlns:a16="http://schemas.microsoft.com/office/drawing/2014/main" id="{8BC5D637-8AD6-8FCD-36E1-1AC3839EA70A}"/>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0C0A3CB9-3DB2-A2C5-D15A-8FE1A5139C89}"/>
              </a:ext>
            </a:extLst>
          </p:cNvPr>
          <p:cNvSpPr>
            <a:spLocks noGrp="1"/>
          </p:cNvSpPr>
          <p:nvPr>
            <p:ph type="sldNum" sz="quarter" idx="5"/>
          </p:nvPr>
        </p:nvSpPr>
        <p:spPr/>
        <p:txBody>
          <a:bodyPr/>
          <a:lstStyle/>
          <a:p>
            <a:fld id="{3E02B9D0-F62D-0644-855F-798369642669}" type="slidenum">
              <a:rPr lang="en-US" smtClean="0"/>
              <a:t>30</a:t>
            </a:fld>
            <a:endParaRPr lang="en-US"/>
          </a:p>
        </p:txBody>
      </p:sp>
    </p:spTree>
    <p:extLst>
      <p:ext uri="{BB962C8B-B14F-4D97-AF65-F5344CB8AC3E}">
        <p14:creationId xmlns:p14="http://schemas.microsoft.com/office/powerpoint/2010/main" val="921199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now discuss </a:t>
            </a:r>
            <a:r>
              <a:rPr lang="en-US" sz="1200" b="0" dirty="0"/>
              <a:t>POD-Attention, which makes use of the [click] hide technique by overlapping memory-bandwidth intensive decode operations with compute-intensive prefill operations in LLM attention.</a:t>
            </a:r>
            <a:endParaRPr lang="en-US" b="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31</a:t>
            </a:fld>
            <a:endParaRPr lang="en-US"/>
          </a:p>
        </p:txBody>
      </p:sp>
    </p:spTree>
    <p:extLst>
      <p:ext uri="{BB962C8B-B14F-4D97-AF65-F5344CB8AC3E}">
        <p14:creationId xmlns:p14="http://schemas.microsoft.com/office/powerpoint/2010/main" val="2692838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Language models or LLMs are extremely popular today. (click) The fundamental unit of LLM architecture is the transformer block which consists of Self Attention and the Feed Forward Network. This block repeating N times makes a large language model.  (click) When a user submits a prompt, the LLM processes it to produce the first token. This is called prefill. (click) The time that this takes is called the Time to first token, which is an important latency metric that modern LLM serving systems try to optimize.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2876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first iteration, the output is passed back into the LLM to generate the next token. This is called a decode. (click) It is characterized by its relatively smaller input and output size. (click) This process of passing new tokens back to the LLM continues until it stops generating tokens for the request. (click) The time between two decodes is called Time between token or TBT, which is another important latency metric that serving systems optimize for.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9961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Hybrid batching has emerged as the state-of-the-art method of balancing these latencies in single-node deployments. [Click] In hybrid batching, multiple requests’ prefill and decode are combined and operated on by the same model weights. This improves overall throughput by reusing model weights and reduces latencies.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3114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When we take a closer look at how hybrid batching is implemented in frameworks, we see that the reuse of model weights does happen for operations like Pre projection.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3114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0191C-0CE6-C2DF-7059-C827953F8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13966-0EC7-6BA1-5F5D-641EE31E55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6C9EA-1E2C-BA74-71CE-DF9C2430B5CC}"/>
              </a:ext>
            </a:extLst>
          </p:cNvPr>
          <p:cNvSpPr>
            <a:spLocks noGrp="1"/>
          </p:cNvSpPr>
          <p:nvPr>
            <p:ph type="body" idx="1"/>
          </p:nvPr>
        </p:nvSpPr>
        <p:spPr/>
        <p:txBody>
          <a:bodyPr/>
          <a:lstStyle/>
          <a:p>
            <a:r>
              <a:rPr lang="en-US" dirty="0"/>
              <a:t>Unfortunately, for Attention operations, each input is operated on by a separate data item called a KV-Cache which isn’t shared across the requests. GPU attention kernels are independently optimized for either </a:t>
            </a:r>
            <a:r>
              <a:rPr lang="en-US" dirty="0" err="1"/>
              <a:t>prefill’s</a:t>
            </a:r>
            <a:r>
              <a:rPr lang="en-US" dirty="0"/>
              <a:t> large size or </a:t>
            </a:r>
            <a:r>
              <a:rPr lang="en-US" dirty="0" err="1"/>
              <a:t>decode’s</a:t>
            </a:r>
            <a:r>
              <a:rPr lang="en-US" dirty="0"/>
              <a:t> small size. [Click] This means that the inputs are separated and the attention for each is performed independently, following which they are again recombined for the rest of the LLM layer.</a:t>
            </a:r>
          </a:p>
        </p:txBody>
      </p:sp>
      <p:sp>
        <p:nvSpPr>
          <p:cNvPr id="4" name="Slide Number Placeholder 3">
            <a:extLst>
              <a:ext uri="{FF2B5EF4-FFF2-40B4-BE49-F238E27FC236}">
                <a16:creationId xmlns:a16="http://schemas.microsoft.com/office/drawing/2014/main" id="{D90F71CB-89A7-4158-1CB9-EC989659BE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5608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motivation is that as the context lengths or number of tokens increases, the attention operations end up being the biggest bottleneck, taking up to 60% of execution time as shown in the plot here. As context lengths are ever-increasing, this problem will only increase in magnitude. For the rest of this talk we’ll focus only on Attention. We now look at the opportunities present for improving this situation.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561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profiled the prefill and decode attention kernels to identify the compute and memory bandwidth utilization shown in the y-axis. As prefill attention operates on a large number of tokens seen in the x-axis, prefill attention kernels are optimized for large matrix multiplications which are compute-bound. For decode attention, typically 10 to 100 requests are batched together and operated on, which have a small number of tokens compared to prefill. The decode kernels are optimized for smaller matrix multiplications which are memory-bound.</a:t>
            </a:r>
          </a:p>
          <a:p>
            <a:r>
              <a:rPr lang="en-US" dirty="0"/>
              <a:t>[click] We notice that the utilization of memory bandwidth for prefill was below 5% and compute for decode was below 10% which is very low. From this we ask, is it possible to saturate both the compute and memory bandwidth by performing these operations together?</a:t>
            </a:r>
          </a:p>
          <a:p>
            <a:r>
              <a:rPr lang="en-US" dirty="0"/>
              <a:t>To answer this question, we must first look at how the GPU processes operations.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427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programmer launches a GPU kernel, they specify groups of a hundred to a thousand threads called Cooperative Thread Arrays or CTAs. The work to be done by the kernel is split among these different CTAs. For example, in tiled matrix multiplication, each CTA can handle a different matrix tile. [click] These wait in a stream queue until a CTA scheduler assigns these CTAs to the Streaming Multiprocessors or SMs within the GPU where execution occurs. The SM is analogous to a CPU processor. For the attention kernels we analyzed, each SM held 2 CTAs.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46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A9DDE-D0D7-E29C-E5CE-384C49004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74691-5C74-12F6-968D-7A239AC20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89AB6B-BF7E-7CFB-534E-E7B40312D221}"/>
              </a:ext>
            </a:extLst>
          </p:cNvPr>
          <p:cNvSpPr>
            <a:spLocks noGrp="1"/>
          </p:cNvSpPr>
          <p:nvPr>
            <p:ph type="body" idx="1"/>
          </p:nvPr>
        </p:nvSpPr>
        <p:spPr/>
        <p:txBody>
          <a:bodyPr/>
          <a:lstStyle/>
          <a:p>
            <a:r>
              <a:rPr lang="en-US" dirty="0"/>
              <a:t>However, the problem never really disappeared. [click] We find that modern applications are dealing with increasingly larger scales of data. ML and databases both manage hundreds of gigabytes to terabytes of data. These scales exceed the largest cache capacities, and even memory capacity.</a:t>
            </a:r>
          </a:p>
          <a:p>
            <a:r>
              <a:rPr lang="en-US" dirty="0"/>
              <a:t>[click] This leads to reliance on intermediate interconnects like PCIe or </a:t>
            </a:r>
            <a:r>
              <a:rPr lang="en-US" dirty="0" err="1"/>
              <a:t>Infiniband</a:t>
            </a:r>
            <a:r>
              <a:rPr lang="en-US" dirty="0"/>
              <a:t> to move around data, and more complex memory technologies like HBM and CXL to handle the scale of demand.</a:t>
            </a:r>
          </a:p>
          <a:p>
            <a:r>
              <a:rPr lang="en-US" dirty="0"/>
              <a:t>[click] The problem of data movement is significant as it’s the source of latency spikes, throughput reduction, and processing bottlenecks.</a:t>
            </a:r>
          </a:p>
        </p:txBody>
      </p:sp>
      <p:sp>
        <p:nvSpPr>
          <p:cNvPr id="4" name="Footer Placeholder 3">
            <a:extLst>
              <a:ext uri="{FF2B5EF4-FFF2-40B4-BE49-F238E27FC236}">
                <a16:creationId xmlns:a16="http://schemas.microsoft.com/office/drawing/2014/main" id="{848BC985-65EB-47FA-9575-CB3A61BA6469}"/>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CE19E4A1-6B40-8220-FBB0-64E6A6C3DC03}"/>
              </a:ext>
            </a:extLst>
          </p:cNvPr>
          <p:cNvSpPr>
            <a:spLocks noGrp="1"/>
          </p:cNvSpPr>
          <p:nvPr>
            <p:ph type="sldNum" sz="quarter" idx="5"/>
          </p:nvPr>
        </p:nvSpPr>
        <p:spPr/>
        <p:txBody>
          <a:bodyPr/>
          <a:lstStyle/>
          <a:p>
            <a:fld id="{3E02B9D0-F62D-0644-855F-798369642669}" type="slidenum">
              <a:rPr lang="en-US" smtClean="0"/>
              <a:t>4</a:t>
            </a:fld>
            <a:endParaRPr lang="en-US"/>
          </a:p>
        </p:txBody>
      </p:sp>
    </p:spTree>
    <p:extLst>
      <p:ext uri="{BB962C8B-B14F-4D97-AF65-F5344CB8AC3E}">
        <p14:creationId xmlns:p14="http://schemas.microsoft.com/office/powerpoint/2010/main" val="1686218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Inside the SM, these CTAs are divided into warps, [click] which are groups of 32 threads which execute in lockstep. In the figure, we look at the warps of a decode kernel which are memory-bound, depicted with an orange color. A warp scheduler assigns queued warps to free resources every clock cycle. If possible, it attempts to saturate all the available resources. [click] For the decode attention shown, these warps are all reliant on the load/store unit to perform memory accesses. [click] As all the warps are contending for the same resource, the warp scheduler has limited opportunity to overlap execution between the warps. Conversely, prefill warps are compute bound and contend for the compute cores.</a:t>
            </a:r>
          </a:p>
          <a:p>
            <a:r>
              <a:rPr lang="en-US" dirty="0"/>
              <a:t>[click] If instead, we had prefill warps co-located with these decode warps within the same SM, the warp scheduler could attempt to service them all in parallel as depicted, thus improving overall throughput.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7765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to achieve the best performance and reach our goal of overlapping compute-heavy prefill with memory-bandwidth-heavy decode. [click] We establish a new goal of co-locating the prefill and decode CTAs within the same SM so that the warp scheduler can overlap them.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0438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we go over existing methods of kernel fusion and find that they all have limitations. (click) Naïve fusion and kernel parallel cannot guarantee operation co-location within an SM, and we shall shortly see why. Warp-parallel execution exhibits bad load balancing within the GPU. Intra-thread fusion requires excessive synchronization overheads for correctness.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3406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traditional method of kernel fusion involves combining the two kernels into one kernel, assigning the different CTAs to different operations. In the figure the green CTAs perform prefill and the orange decode. (click) The problem with this approach is that since the CTA scheduler is handled by hardware, there is no control over which CTAs get scheduled on which SMs greatly limiting the speedup. Kernel-parallel execution suffers from the same problem for the exact same reason.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0624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that a major problem of fusion is that the assignment of CTAs to GPU SMs is hidden from the programmer as it is handled by the GPU driver and hardware.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2445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this, we introduce POD-Attention, which efficiently combines prefill and decode operations into a single kernel while guaranteeing SM co-location. POD-Attention uses SM-aware CTA scheduling to guarantee co-location of prefill and decode within each SM. This allows the warp scheduler to overlap the operations and properly utilize both the compute and memory bandwidth of the GPU. Unlike other approaches, we can guarantee SM co-location as well as good load balancing.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25544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5508-F867-F87C-3CB4-ACCEDCCE9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EB382-C60D-73DA-863C-6023E2C5D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AB05E4-4B91-2097-95AF-67502A1B663A}"/>
              </a:ext>
            </a:extLst>
          </p:cNvPr>
          <p:cNvSpPr>
            <a:spLocks noGrp="1"/>
          </p:cNvSpPr>
          <p:nvPr>
            <p:ph type="body" idx="1"/>
          </p:nvPr>
        </p:nvSpPr>
        <p:spPr/>
        <p:txBody>
          <a:bodyPr/>
          <a:lstStyle/>
          <a:p>
            <a:r>
              <a:rPr lang="en-US" dirty="0"/>
              <a:t>Previously, we would launch two kernels, one for prefill and one for decode, each with a certain number of CTAs depending on the inputs. (click) With POD-Attention, we instead have a new kernel which is launched with enough CTAs for both prefill and decode combined. </a:t>
            </a:r>
          </a:p>
        </p:txBody>
      </p:sp>
      <p:sp>
        <p:nvSpPr>
          <p:cNvPr id="4" name="Slide Number Placeholder 3">
            <a:extLst>
              <a:ext uri="{FF2B5EF4-FFF2-40B4-BE49-F238E27FC236}">
                <a16:creationId xmlns:a16="http://schemas.microsoft.com/office/drawing/2014/main" id="{50200000-16BD-71CF-549A-A107C6F080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18619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having dedicated prefill and decode CTAs, we treat all of the CTAs the same before execution begins. Inside the kernel, we maintain three global variables shared by all the CTAs, namely (click)  the SM counter array, (click)  the prefill counter, and the decode counter. The SM counter array keeps track of how many CTAs have launched on each SM so far. In the figure we see that the counter array has 2, 1, and 2 which means 2 CTAs have run on SM 0, 1 on SM 1, and 2 on SM 2. The prefill and decode counters keep track of how many CTAs have executed prefill and decode respectively. In the figure we see the prefill counter contains 3, indicating 3 prefills have executed, while the decode counter has 2 matching the 2 decode CTAs. We shall now look at how these allow us to co-locate prefill and decode operations despite having no control over the hardware CTA scheduler.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78946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83E51-35C3-C76A-9DD0-B5CC8AD312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7907F-11FD-D75A-3104-638C6CC76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98FDD-5972-86BA-D040-B475BB99836B}"/>
              </a:ext>
            </a:extLst>
          </p:cNvPr>
          <p:cNvSpPr>
            <a:spLocks noGrp="1"/>
          </p:cNvSpPr>
          <p:nvPr>
            <p:ph type="body" idx="1"/>
          </p:nvPr>
        </p:nvSpPr>
        <p:spPr/>
        <p:txBody>
          <a:bodyPr/>
          <a:lstStyle/>
          <a:p>
            <a:r>
              <a:rPr lang="en-US" dirty="0"/>
              <a:t>Once a CTA is launched by the CTA scheduler onto an SM, it first determines the SM it was launched on by reading an SM ID hardware register contained within every SM. In the shown case, the newly launched CTA reads the SM ID 1. [click] It then increments the SM counter array for the respective SM, getting the value 1 from the counter array, and replacing it with 2. This informs the new CTA that it is the second CTA to launch on that SM, with an ID value of 1. We now apply a policy to decide what operation this newly launched CTA should run based on this value, for example, even numbered CTAs perform prefill, odd CTAs perform decode. [click] In the shown case, since it has a value of 1, it performs decode. [click]  The CTA then atomically increments the decode counter and executes it. This allows us to ensure that we don’t run more operations that necessary. For example, if we want only 4 decode CTAs and the counter has the value 4, we can perform prefill instead. [click] Since each CTA determines its operations based on previously launched CTAs within each SM, we guarantee co-location of the different operations. Since each SM can hold two CTAs, load balancing is not an issue as completion of an operation allows another to get scheduled on the SM.</a:t>
            </a:r>
          </a:p>
        </p:txBody>
      </p:sp>
      <p:sp>
        <p:nvSpPr>
          <p:cNvPr id="4" name="Slide Number Placeholder 3">
            <a:extLst>
              <a:ext uri="{FF2B5EF4-FFF2-40B4-BE49-F238E27FC236}">
                <a16:creationId xmlns:a16="http://schemas.microsoft.com/office/drawing/2014/main" id="{0ADCEF2E-FCD0-AFAC-5E38-2313175173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4248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investigate POD-Attention’s performance, we ran the attention kernels sweeping over a thousand practical input configurations, varying input sizes and LLM model configurations. We compare against </a:t>
            </a:r>
            <a:r>
              <a:rPr lang="en-US" dirty="0" err="1"/>
              <a:t>FlashAttention</a:t>
            </a:r>
            <a:r>
              <a:rPr lang="en-US" dirty="0"/>
              <a:t> kernels, as well as state-of-the-art </a:t>
            </a:r>
            <a:r>
              <a:rPr lang="en-US" dirty="0" err="1"/>
              <a:t>FlashInfer</a:t>
            </a:r>
            <a:r>
              <a:rPr lang="en-US" dirty="0"/>
              <a:t> kernels. </a:t>
            </a:r>
            <a:r>
              <a:rPr lang="en-US" dirty="0" err="1"/>
              <a:t>FA_Serial</a:t>
            </a:r>
            <a:r>
              <a:rPr lang="en-US" dirty="0"/>
              <a:t>, our baseline, executes the two operations in serial, similar to how existing hybrid-batch frameworks run these kernels. Streams executes prefill and decode in separate CUDA streams, as we previously saw. This provides some limited speedup, as early completion of some prefill operations allows decode to start utilizing the GPU. Batched combines both prefill and decode input and runs a single prefill kernel. This ends up usually performing worse, as kernel execution is optimized for one set of inputs (in this case prefill), and adding other inputs leads to subpar execution choices, like excessively large matrix multiplication tile sizes. </a:t>
            </a:r>
            <a:r>
              <a:rPr lang="en-US" dirty="0" err="1"/>
              <a:t>Hfuse</a:t>
            </a:r>
            <a:r>
              <a:rPr lang="en-US" dirty="0"/>
              <a:t> is a state-of-the-art GPU kernel fusion tool that merges the warps of different kernel’s CTAs. Finally, POD performs 29% - 33% better on average, with a speedup of up to 59%.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761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concretize this discussion, we looked at the top-of-the-line server-class GPUs and their supporting interconnects. We looked at how their normalized performance varied over time. [click] We find that compute outpaces the memory bandwidth by 2x. [click] Compute outpaced interconnects by 3 – 5x. </a:t>
            </a:r>
          </a:p>
          <a:p>
            <a:r>
              <a:rPr lang="en-US" dirty="0"/>
              <a:t>This shows how the wall has in no way disappeared, and instead multiple walls have emerged as applications scale out, causing a throughput chasm.</a:t>
            </a:r>
          </a:p>
          <a:p>
            <a:r>
              <a:rPr lang="en-US" dirty="0"/>
              <a:t>[click] This problem is not unique to GPUs and have been seen for CPUs by other work as well.</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5</a:t>
            </a:fld>
            <a:endParaRPr lang="en-US"/>
          </a:p>
        </p:txBody>
      </p:sp>
    </p:spTree>
    <p:extLst>
      <p:ext uri="{BB962C8B-B14F-4D97-AF65-F5344CB8AC3E}">
        <p14:creationId xmlns:p14="http://schemas.microsoft.com/office/powerpoint/2010/main" val="30373666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A793E-D678-FE91-B181-5F9D60A76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2513E-F1FE-97AC-6289-D59626BD6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8BE4D-EDF9-21FB-B825-37F49A035C94}"/>
              </a:ext>
            </a:extLst>
          </p:cNvPr>
          <p:cNvSpPr>
            <a:spLocks noGrp="1"/>
          </p:cNvSpPr>
          <p:nvPr>
            <p:ph type="body" idx="1"/>
          </p:nvPr>
        </p:nvSpPr>
        <p:spPr/>
        <p:txBody>
          <a:bodyPr/>
          <a:lstStyle/>
          <a:p>
            <a:r>
              <a:rPr lang="en-US" dirty="0"/>
              <a:t>We also evaluate POD-Attention’s benefit on end-to-end LLM execution. We compare against state-of-the-art schedulers </a:t>
            </a:r>
            <a:r>
              <a:rPr lang="en-US" dirty="0" err="1"/>
              <a:t>vLLM</a:t>
            </a:r>
            <a:r>
              <a:rPr lang="en-US" dirty="0"/>
              <a:t> and Sarathi. </a:t>
            </a:r>
            <a:r>
              <a:rPr lang="en-US" dirty="0" err="1"/>
              <a:t>vLLM</a:t>
            </a:r>
            <a:r>
              <a:rPr lang="en-US" dirty="0"/>
              <a:t> uses prefill prioritizing scheduling which stalls ongoing decodes whenever a new prefill request arrives. Sarathi instead uses hybrid batching which combines prefills and decodes into a batch avoiding these stalls. Finally, we look at Sarathi enhanced by POD to overlap the prefill and decode attention. We evaluate on a few different models on A100 GPUs.</a:t>
            </a:r>
          </a:p>
        </p:txBody>
      </p:sp>
      <p:sp>
        <p:nvSpPr>
          <p:cNvPr id="4" name="Slide Number Placeholder 3">
            <a:extLst>
              <a:ext uri="{FF2B5EF4-FFF2-40B4-BE49-F238E27FC236}">
                <a16:creationId xmlns:a16="http://schemas.microsoft.com/office/drawing/2014/main" id="{EE3B4EC3-76DF-E1FD-EC9B-6D7360FF3A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07107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13645-1DAD-7FA3-D0C3-5CCE150C1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45C39-864D-E027-5F43-34D7A0E003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6B8C4-A008-20E5-5D89-D939FED68EBF}"/>
              </a:ext>
            </a:extLst>
          </p:cNvPr>
          <p:cNvSpPr>
            <a:spLocks noGrp="1"/>
          </p:cNvSpPr>
          <p:nvPr>
            <p:ph type="body" idx="1"/>
          </p:nvPr>
        </p:nvSpPr>
        <p:spPr/>
        <p:txBody>
          <a:bodyPr/>
          <a:lstStyle/>
          <a:p>
            <a:r>
              <a:rPr lang="en-US" sz="1200" kern="1200" dirty="0" err="1">
                <a:solidFill>
                  <a:schemeClr val="tx1"/>
                </a:solidFill>
                <a:effectLst/>
                <a:latin typeface="+mn-lt"/>
                <a:ea typeface="+mn-ea"/>
                <a:cs typeface="+mn-cs"/>
              </a:rPr>
              <a:t>vLLM</a:t>
            </a:r>
            <a:r>
              <a:rPr lang="en-US" sz="1200" kern="1200" dirty="0">
                <a:solidFill>
                  <a:schemeClr val="tx1"/>
                </a:solidFill>
                <a:effectLst/>
                <a:latin typeface="+mn-lt"/>
                <a:ea typeface="+mn-ea"/>
                <a:cs typeface="+mn-cs"/>
              </a:rPr>
              <a:t> prioritizes prefills, providing low TTFT at the expense of high TBT. Sarathi’s hybrid batching suffers from high TTFT latency as prefills and decodes are combined in a batch causing </a:t>
            </a:r>
            <a:r>
              <a:rPr lang="en-US" sz="1200" kern="1200" dirty="0" err="1">
                <a:solidFill>
                  <a:schemeClr val="tx1"/>
                </a:solidFill>
                <a:effectLst/>
                <a:latin typeface="+mn-lt"/>
                <a:ea typeface="+mn-ea"/>
                <a:cs typeface="+mn-cs"/>
              </a:rPr>
              <a:t>decode’s</a:t>
            </a:r>
            <a:r>
              <a:rPr lang="en-US" sz="1200" kern="1200" dirty="0">
                <a:solidFill>
                  <a:schemeClr val="tx1"/>
                </a:solidFill>
                <a:effectLst/>
                <a:latin typeface="+mn-lt"/>
                <a:ea typeface="+mn-ea"/>
                <a:cs typeface="+mn-cs"/>
              </a:rPr>
              <a:t> attention latency to have an impact on TTFT. POD allows both to overlap achieving an acceptable latency in comparison. </a:t>
            </a:r>
          </a:p>
        </p:txBody>
      </p:sp>
      <p:sp>
        <p:nvSpPr>
          <p:cNvPr id="4" name="Slide Number Placeholder 3">
            <a:extLst>
              <a:ext uri="{FF2B5EF4-FFF2-40B4-BE49-F238E27FC236}">
                <a16:creationId xmlns:a16="http://schemas.microsoft.com/office/drawing/2014/main" id="{4D7E1C6C-67D1-E520-64D9-FCAAA0FBA3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D56C5-4239-4B4C-937A-7C2D046A1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084736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170C4-9868-745E-8E08-C58D7A3F7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BF5D5-B6F9-82F9-F93F-FEE448416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EFA184-9235-7999-7BD8-567F10262FFC}"/>
              </a:ext>
            </a:extLst>
          </p:cNvPr>
          <p:cNvSpPr>
            <a:spLocks noGrp="1"/>
          </p:cNvSpPr>
          <p:nvPr>
            <p:ph type="body" idx="1"/>
          </p:nvPr>
        </p:nvSpPr>
        <p:spPr/>
        <p:txBody>
          <a:bodyPr/>
          <a:lstStyle/>
          <a:p>
            <a:r>
              <a:rPr lang="en-US" dirty="0"/>
              <a:t>To highlight, POD-attention fuses prefill and decode attention to maximize GPU utilization. It's able to provide 59% faster attention, with 22% higher end-to-end throughput. Our code is publicly available.</a:t>
            </a:r>
          </a:p>
        </p:txBody>
      </p:sp>
      <p:sp>
        <p:nvSpPr>
          <p:cNvPr id="4" name="Slide Number Placeholder 3">
            <a:extLst>
              <a:ext uri="{FF2B5EF4-FFF2-40B4-BE49-F238E27FC236}">
                <a16:creationId xmlns:a16="http://schemas.microsoft.com/office/drawing/2014/main" id="{71BABC0C-E047-1BA2-226D-3C1F22C89EF6}"/>
              </a:ext>
            </a:extLst>
          </p:cNvPr>
          <p:cNvSpPr>
            <a:spLocks noGrp="1"/>
          </p:cNvSpPr>
          <p:nvPr>
            <p:ph type="sldNum" sz="quarter" idx="5"/>
          </p:nvPr>
        </p:nvSpPr>
        <p:spPr/>
        <p:txBody>
          <a:bodyPr/>
          <a:lstStyle/>
          <a:p>
            <a:fld id="{9CC04799-D10D-A145-8C9A-5358787D84C0}" type="slidenum">
              <a:rPr lang="en-US" smtClean="0"/>
              <a:t>52</a:t>
            </a:fld>
            <a:endParaRPr lang="en-US"/>
          </a:p>
        </p:txBody>
      </p:sp>
    </p:spTree>
    <p:extLst>
      <p:ext uri="{BB962C8B-B14F-4D97-AF65-F5344CB8AC3E}">
        <p14:creationId xmlns:p14="http://schemas.microsoft.com/office/powerpoint/2010/main" val="32948939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1DE50-73E5-434D-A7E9-6322F9EF1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7DE53-94CC-A68C-0A3F-EF1A50A8A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4109C-0B64-5369-437E-523617EFAEFB}"/>
              </a:ext>
            </a:extLst>
          </p:cNvPr>
          <p:cNvSpPr>
            <a:spLocks noGrp="1"/>
          </p:cNvSpPr>
          <p:nvPr>
            <p:ph type="body" idx="1"/>
          </p:nvPr>
        </p:nvSpPr>
        <p:spPr/>
        <p:txBody>
          <a:bodyPr/>
          <a:lstStyle/>
          <a:p>
            <a:r>
              <a:rPr lang="en-US" dirty="0"/>
              <a:t>Now, we target the PCIe bottleneck where limited bandwidth causes issues for offloading-based ML frameworks</a:t>
            </a:r>
          </a:p>
        </p:txBody>
      </p:sp>
      <p:sp>
        <p:nvSpPr>
          <p:cNvPr id="4" name="Footer Placeholder 3">
            <a:extLst>
              <a:ext uri="{FF2B5EF4-FFF2-40B4-BE49-F238E27FC236}">
                <a16:creationId xmlns:a16="http://schemas.microsoft.com/office/drawing/2014/main" id="{338D9E14-5F53-280A-5CD8-33DF04BF874A}"/>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DDA655EF-594F-49EA-0C4F-C359288FAF9A}"/>
              </a:ext>
            </a:extLst>
          </p:cNvPr>
          <p:cNvSpPr>
            <a:spLocks noGrp="1"/>
          </p:cNvSpPr>
          <p:nvPr>
            <p:ph type="sldNum" sz="quarter" idx="5"/>
          </p:nvPr>
        </p:nvSpPr>
        <p:spPr/>
        <p:txBody>
          <a:bodyPr/>
          <a:lstStyle/>
          <a:p>
            <a:fld id="{3E02B9D0-F62D-0644-855F-798369642669}" type="slidenum">
              <a:rPr lang="en-US" smtClean="0"/>
              <a:t>53</a:t>
            </a:fld>
            <a:endParaRPr lang="en-US"/>
          </a:p>
        </p:txBody>
      </p:sp>
    </p:spTree>
    <p:extLst>
      <p:ext uri="{BB962C8B-B14F-4D97-AF65-F5344CB8AC3E}">
        <p14:creationId xmlns:p14="http://schemas.microsoft.com/office/powerpoint/2010/main" val="29101366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now discuss </a:t>
            </a:r>
            <a:r>
              <a:rPr lang="en-US" sz="1200" b="0" dirty="0"/>
              <a:t>Invariant bit packing compression, which makes use of the reduce technique by compressing ML tensors before they’re transferred across the PCIe, reducing the volume of data moved.</a:t>
            </a:r>
            <a:endParaRPr lang="en-US" b="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54</a:t>
            </a:fld>
            <a:endParaRPr lang="en-US"/>
          </a:p>
        </p:txBody>
      </p:sp>
    </p:spTree>
    <p:extLst>
      <p:ext uri="{BB962C8B-B14F-4D97-AF65-F5344CB8AC3E}">
        <p14:creationId xmlns:p14="http://schemas.microsoft.com/office/powerpoint/2010/main" val="37789355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23387-3F3C-E810-6ACE-02D9B319B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7C826-97E7-230D-D1A7-5DFC3589A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1A5377-1587-5A2B-C794-785C458E4C53}"/>
              </a:ext>
            </a:extLst>
          </p:cNvPr>
          <p:cNvSpPr>
            <a:spLocks noGrp="1"/>
          </p:cNvSpPr>
          <p:nvPr>
            <p:ph type="body" idx="1"/>
          </p:nvPr>
        </p:nvSpPr>
        <p:spPr/>
        <p:txBody>
          <a:bodyPr/>
          <a:lstStyle/>
          <a:p>
            <a:r>
              <a:rPr lang="en-US" dirty="0"/>
              <a:t>Data used by machine learning frequently exceeds the capacity of GPU memory, causing issues during training and inference</a:t>
            </a:r>
          </a:p>
        </p:txBody>
      </p:sp>
      <p:sp>
        <p:nvSpPr>
          <p:cNvPr id="4" name="Footer Placeholder 3">
            <a:extLst>
              <a:ext uri="{FF2B5EF4-FFF2-40B4-BE49-F238E27FC236}">
                <a16:creationId xmlns:a16="http://schemas.microsoft.com/office/drawing/2014/main" id="{9AA92D6F-5A30-EAFD-DBB3-E87BA2C37A9E}"/>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DF2FCEEA-306D-3538-3300-C960F8F8D7CC}"/>
              </a:ext>
            </a:extLst>
          </p:cNvPr>
          <p:cNvSpPr>
            <a:spLocks noGrp="1"/>
          </p:cNvSpPr>
          <p:nvPr>
            <p:ph type="sldNum" sz="quarter" idx="5"/>
          </p:nvPr>
        </p:nvSpPr>
        <p:spPr/>
        <p:txBody>
          <a:bodyPr/>
          <a:lstStyle/>
          <a:p>
            <a:fld id="{3E02B9D0-F62D-0644-855F-798369642669}" type="slidenum">
              <a:rPr lang="en-US" smtClean="0"/>
              <a:t>55</a:t>
            </a:fld>
            <a:endParaRPr lang="en-US"/>
          </a:p>
        </p:txBody>
      </p:sp>
    </p:spTree>
    <p:extLst>
      <p:ext uri="{BB962C8B-B14F-4D97-AF65-F5344CB8AC3E}">
        <p14:creationId xmlns:p14="http://schemas.microsoft.com/office/powerpoint/2010/main" val="12309495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239E2-B215-4C1B-62E5-D23F2B90D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59921-07E8-340E-FCD8-0909E21F6A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1B34E-73BA-77B8-643B-8E95099A534C}"/>
              </a:ext>
            </a:extLst>
          </p:cNvPr>
          <p:cNvSpPr>
            <a:spLocks noGrp="1"/>
          </p:cNvSpPr>
          <p:nvPr>
            <p:ph type="body" idx="1"/>
          </p:nvPr>
        </p:nvSpPr>
        <p:spPr/>
        <p:txBody>
          <a:bodyPr/>
          <a:lstStyle/>
          <a:p>
            <a:r>
              <a:rPr lang="en-US" dirty="0"/>
              <a:t>To resolve this, machine learning frameworks place the data in the larger CPU memory instead, and a software cache of frequently accessed data is maintained within GPU memory.</a:t>
            </a:r>
          </a:p>
          <a:p>
            <a:r>
              <a:rPr lang="en-US" dirty="0"/>
              <a:t>[click] Cache misses are then transferred on-demand to the GPU across the PCIe interconnect. </a:t>
            </a:r>
          </a:p>
        </p:txBody>
      </p:sp>
      <p:sp>
        <p:nvSpPr>
          <p:cNvPr id="4" name="Footer Placeholder 3">
            <a:extLst>
              <a:ext uri="{FF2B5EF4-FFF2-40B4-BE49-F238E27FC236}">
                <a16:creationId xmlns:a16="http://schemas.microsoft.com/office/drawing/2014/main" id="{98CC1CD6-2B30-A092-0357-DDC02790B645}"/>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BE83FECD-1981-DD43-FDAB-19BBE7E7455F}"/>
              </a:ext>
            </a:extLst>
          </p:cNvPr>
          <p:cNvSpPr>
            <a:spLocks noGrp="1"/>
          </p:cNvSpPr>
          <p:nvPr>
            <p:ph type="sldNum" sz="quarter" idx="5"/>
          </p:nvPr>
        </p:nvSpPr>
        <p:spPr/>
        <p:txBody>
          <a:bodyPr/>
          <a:lstStyle/>
          <a:p>
            <a:fld id="{3E02B9D0-F62D-0644-855F-798369642669}" type="slidenum">
              <a:rPr lang="en-US" smtClean="0"/>
              <a:t>56</a:t>
            </a:fld>
            <a:endParaRPr lang="en-US"/>
          </a:p>
        </p:txBody>
      </p:sp>
    </p:spTree>
    <p:extLst>
      <p:ext uri="{BB962C8B-B14F-4D97-AF65-F5344CB8AC3E}">
        <p14:creationId xmlns:p14="http://schemas.microsoft.com/office/powerpoint/2010/main" val="13061756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54AD8-1605-F4D7-E970-45D506CB7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F5D4C-A30C-3F91-2F2C-4FAC063EE0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4794B-16E2-099C-40DD-C2D57CCCBB96}"/>
              </a:ext>
            </a:extLst>
          </p:cNvPr>
          <p:cNvSpPr>
            <a:spLocks noGrp="1"/>
          </p:cNvSpPr>
          <p:nvPr>
            <p:ph type="body" idx="1"/>
          </p:nvPr>
        </p:nvSpPr>
        <p:spPr/>
        <p:txBody>
          <a:bodyPr/>
          <a:lstStyle/>
          <a:p>
            <a:r>
              <a:rPr lang="en-US" dirty="0"/>
              <a:t>This data is then processed on the GPU as before. Since data must be transferred before processing, the PCIe ends up forming the bottleneck, [click] causing the GPU to frequently wait until data reaches it before it can begin execution.</a:t>
            </a:r>
          </a:p>
        </p:txBody>
      </p:sp>
      <p:sp>
        <p:nvSpPr>
          <p:cNvPr id="4" name="Footer Placeholder 3">
            <a:extLst>
              <a:ext uri="{FF2B5EF4-FFF2-40B4-BE49-F238E27FC236}">
                <a16:creationId xmlns:a16="http://schemas.microsoft.com/office/drawing/2014/main" id="{AC18F7EE-7806-B0B0-75EF-B0901D423A43}"/>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804F58B4-32BE-8D44-9061-279D95FA889E}"/>
              </a:ext>
            </a:extLst>
          </p:cNvPr>
          <p:cNvSpPr>
            <a:spLocks noGrp="1"/>
          </p:cNvSpPr>
          <p:nvPr>
            <p:ph type="sldNum" sz="quarter" idx="5"/>
          </p:nvPr>
        </p:nvSpPr>
        <p:spPr/>
        <p:txBody>
          <a:bodyPr/>
          <a:lstStyle/>
          <a:p>
            <a:fld id="{3E02B9D0-F62D-0644-855F-798369642669}" type="slidenum">
              <a:rPr lang="en-US" smtClean="0"/>
              <a:t>57</a:t>
            </a:fld>
            <a:endParaRPr lang="en-US"/>
          </a:p>
        </p:txBody>
      </p:sp>
    </p:spTree>
    <p:extLst>
      <p:ext uri="{BB962C8B-B14F-4D97-AF65-F5344CB8AC3E}">
        <p14:creationId xmlns:p14="http://schemas.microsoft.com/office/powerpoint/2010/main" val="34528569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99013-35FA-8050-F515-E2407E5A8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41199-C6D1-C528-3181-2EAEDC3C8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B9B75-8CE6-3F8F-EEE2-4F38278DA69E}"/>
              </a:ext>
            </a:extLst>
          </p:cNvPr>
          <p:cNvSpPr>
            <a:spLocks noGrp="1"/>
          </p:cNvSpPr>
          <p:nvPr>
            <p:ph type="body" idx="1"/>
          </p:nvPr>
        </p:nvSpPr>
        <p:spPr/>
        <p:txBody>
          <a:bodyPr/>
          <a:lstStyle/>
          <a:p>
            <a:r>
              <a:rPr lang="en-US" dirty="0"/>
              <a:t>This problem is not unique to a specific ML model. We’ve found that this occurs across ML applications, including graph neural networks, recommendation models, and large language models. It’s prevalent across both training and inference. [click] We ran an experiment using a GNN training framework called Legion on an A100 GPU. This framework overlapped PCIe transfers with training computation. We found up to 70% of the end-to-end training time was spent waiting for the transfers to complete, despite both happening in parallel.</a:t>
            </a:r>
          </a:p>
        </p:txBody>
      </p:sp>
      <p:sp>
        <p:nvSpPr>
          <p:cNvPr id="4" name="Footer Placeholder 3">
            <a:extLst>
              <a:ext uri="{FF2B5EF4-FFF2-40B4-BE49-F238E27FC236}">
                <a16:creationId xmlns:a16="http://schemas.microsoft.com/office/drawing/2014/main" id="{80BC732F-58AF-EA92-ACE7-2D6E0481F37E}"/>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CCE2DF46-3358-7A8C-A63A-8CF91B613807}"/>
              </a:ext>
            </a:extLst>
          </p:cNvPr>
          <p:cNvSpPr>
            <a:spLocks noGrp="1"/>
          </p:cNvSpPr>
          <p:nvPr>
            <p:ph type="sldNum" sz="quarter" idx="5"/>
          </p:nvPr>
        </p:nvSpPr>
        <p:spPr/>
        <p:txBody>
          <a:bodyPr/>
          <a:lstStyle/>
          <a:p>
            <a:fld id="{3E02B9D0-F62D-0644-855F-798369642669}" type="slidenum">
              <a:rPr lang="en-US" smtClean="0"/>
              <a:t>58</a:t>
            </a:fld>
            <a:endParaRPr lang="en-US"/>
          </a:p>
        </p:txBody>
      </p:sp>
    </p:spTree>
    <p:extLst>
      <p:ext uri="{BB962C8B-B14F-4D97-AF65-F5344CB8AC3E}">
        <p14:creationId xmlns:p14="http://schemas.microsoft.com/office/powerpoint/2010/main" val="9103426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5E492-E89F-31F8-7DD8-658EBAE36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9ADDC-2ADD-6EE7-B13E-6F2A172981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25BA34-625F-3E7E-5CB6-94904C8329F3}"/>
              </a:ext>
            </a:extLst>
          </p:cNvPr>
          <p:cNvSpPr>
            <a:spLocks noGrp="1"/>
          </p:cNvSpPr>
          <p:nvPr>
            <p:ph type="body" idx="1"/>
          </p:nvPr>
        </p:nvSpPr>
        <p:spPr/>
        <p:txBody>
          <a:bodyPr/>
          <a:lstStyle/>
          <a:p>
            <a:r>
              <a:rPr lang="en-US" dirty="0"/>
              <a:t>Quantization is a possible technique to relieve this overhead. [click] Quantization can provide an order of magnitude of compression. [click] Unfortunately, quantization has tradeoffs making it difficult to deploy. Model accuracy dips requiring it to be finetuned for each model. Even then, prior work has shown that model behavior can change in unpredictable ways, like LLMs rambling more. The risk of revenue loss can lead to users being hesitant to deploy this.</a:t>
            </a:r>
          </a:p>
        </p:txBody>
      </p:sp>
      <p:sp>
        <p:nvSpPr>
          <p:cNvPr id="4" name="Footer Placeholder 3">
            <a:extLst>
              <a:ext uri="{FF2B5EF4-FFF2-40B4-BE49-F238E27FC236}">
                <a16:creationId xmlns:a16="http://schemas.microsoft.com/office/drawing/2014/main" id="{394616D2-FCB1-8DE7-6373-3C395AAF25CB}"/>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5526F9BE-5F69-BBBD-19CB-9323F8816F08}"/>
              </a:ext>
            </a:extLst>
          </p:cNvPr>
          <p:cNvSpPr>
            <a:spLocks noGrp="1"/>
          </p:cNvSpPr>
          <p:nvPr>
            <p:ph type="sldNum" sz="quarter" idx="5"/>
          </p:nvPr>
        </p:nvSpPr>
        <p:spPr/>
        <p:txBody>
          <a:bodyPr/>
          <a:lstStyle/>
          <a:p>
            <a:fld id="{3E02B9D0-F62D-0644-855F-798369642669}" type="slidenum">
              <a:rPr lang="en-US" smtClean="0"/>
              <a:t>59</a:t>
            </a:fld>
            <a:endParaRPr lang="en-US"/>
          </a:p>
        </p:txBody>
      </p:sp>
    </p:spTree>
    <p:extLst>
      <p:ext uri="{BB962C8B-B14F-4D97-AF65-F5344CB8AC3E}">
        <p14:creationId xmlns:p14="http://schemas.microsoft.com/office/powerpoint/2010/main" val="2879696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depicts a server having CPUs, accelerators like GPUs and their respective memory, disk, a network connecting to remote nodes, and </a:t>
            </a:r>
            <a:r>
              <a:rPr lang="en-US" dirty="0" err="1"/>
              <a:t>NVLink</a:t>
            </a:r>
            <a:r>
              <a:rPr lang="en-US" dirty="0"/>
              <a:t> connecting GPUs.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6</a:t>
            </a:fld>
            <a:endParaRPr lang="en-US"/>
          </a:p>
        </p:txBody>
      </p:sp>
    </p:spTree>
    <p:extLst>
      <p:ext uri="{BB962C8B-B14F-4D97-AF65-F5344CB8AC3E}">
        <p14:creationId xmlns:p14="http://schemas.microsoft.com/office/powerpoint/2010/main" val="13612144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we look at whether lossless compression could help.</a:t>
            </a:r>
          </a:p>
          <a:p>
            <a:r>
              <a:rPr lang="en-US" dirty="0"/>
              <a:t>[click] We examined 8 state of the art GPU decompression schemes to transfer ML data across the PCIe. [click] We found that while they may compress data well, [click] their decompression throughput is poor leading to slowdowns. [click] There were a few different causes. One is that some compression algos use large amounts of memory to store metadata like dictionaries, that scale with the input size. They also require multiple PCIe accesses to decompress each data </a:t>
            </a:r>
            <a:r>
              <a:rPr lang="en-US" sz="1200" b="0" dirty="0"/>
              <a:t>word</a:t>
            </a:r>
            <a:r>
              <a:rPr lang="en-US" dirty="0"/>
              <a:t>. We see that existing algorithms are not satisfactory.</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60</a:t>
            </a:fld>
            <a:endParaRPr lang="en-US"/>
          </a:p>
        </p:txBody>
      </p:sp>
    </p:spTree>
    <p:extLst>
      <p:ext uri="{BB962C8B-B14F-4D97-AF65-F5344CB8AC3E}">
        <p14:creationId xmlns:p14="http://schemas.microsoft.com/office/powerpoint/2010/main" val="37754932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provide practical compression for machine learning. [click] It must be applicable to a wide variety of applications, so we stick to lossless compression to avoid accuracy tradeoffs. [click] We also need them to full exploit the GPU, meaning easily parallelizable, minimal metadata, and reduced PCIe accesses.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61</a:t>
            </a:fld>
            <a:endParaRPr lang="en-US"/>
          </a:p>
        </p:txBody>
      </p:sp>
    </p:spTree>
    <p:extLst>
      <p:ext uri="{BB962C8B-B14F-4D97-AF65-F5344CB8AC3E}">
        <p14:creationId xmlns:p14="http://schemas.microsoft.com/office/powerpoint/2010/main" val="32983599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C2E40-5518-8C30-004C-287B31D05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50F21-B7FC-6D79-95A0-A53BC3D3FD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5DC72-6AD2-9045-94D1-2EB885812B7C}"/>
              </a:ext>
            </a:extLst>
          </p:cNvPr>
          <p:cNvSpPr>
            <a:spLocks noGrp="1"/>
          </p:cNvSpPr>
          <p:nvPr>
            <p:ph type="body" idx="1"/>
          </p:nvPr>
        </p:nvSpPr>
        <p:spPr/>
        <p:txBody>
          <a:bodyPr/>
          <a:lstStyle/>
          <a:p>
            <a:r>
              <a:rPr lang="en-US" dirty="0"/>
              <a:t>We found bit packing provides a good start. It's typically used to compress integers by removing low entropy prefixes. [click] It uses cheap </a:t>
            </a:r>
            <a:r>
              <a:rPr lang="en-US" dirty="0" err="1"/>
              <a:t>bitshift</a:t>
            </a:r>
            <a:r>
              <a:rPr lang="en-US" dirty="0"/>
              <a:t> operations, allowing for high throughput. [click] It does not make use of any dictionaries, meaning metadata use is minimal and [click] data accesses for decompression are sequential.</a:t>
            </a:r>
          </a:p>
        </p:txBody>
      </p:sp>
      <p:sp>
        <p:nvSpPr>
          <p:cNvPr id="4" name="Footer Placeholder 3">
            <a:extLst>
              <a:ext uri="{FF2B5EF4-FFF2-40B4-BE49-F238E27FC236}">
                <a16:creationId xmlns:a16="http://schemas.microsoft.com/office/drawing/2014/main" id="{7FCDFF7C-7498-A6E9-0109-DE4A9E20F7A9}"/>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C9F0FACA-2864-6919-B6CD-4A4D5AB2900E}"/>
              </a:ext>
            </a:extLst>
          </p:cNvPr>
          <p:cNvSpPr>
            <a:spLocks noGrp="1"/>
          </p:cNvSpPr>
          <p:nvPr>
            <p:ph type="sldNum" sz="quarter" idx="5"/>
          </p:nvPr>
        </p:nvSpPr>
        <p:spPr/>
        <p:txBody>
          <a:bodyPr/>
          <a:lstStyle/>
          <a:p>
            <a:fld id="{3E02B9D0-F62D-0644-855F-798369642669}" type="slidenum">
              <a:rPr lang="en-US" smtClean="0"/>
              <a:t>62</a:t>
            </a:fld>
            <a:endParaRPr lang="en-US"/>
          </a:p>
        </p:txBody>
      </p:sp>
    </p:spTree>
    <p:extLst>
      <p:ext uri="{BB962C8B-B14F-4D97-AF65-F5344CB8AC3E}">
        <p14:creationId xmlns:p14="http://schemas.microsoft.com/office/powerpoint/2010/main" val="9778994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B3833-4848-3BE4-FE57-266C18CBD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5F3DDB-1EB9-3D93-88EF-C5F3A685C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7091AB-7952-2D26-EAE6-0F8933EB568B}"/>
              </a:ext>
            </a:extLst>
          </p:cNvPr>
          <p:cNvSpPr>
            <a:spLocks noGrp="1"/>
          </p:cNvSpPr>
          <p:nvPr>
            <p:ph type="body" idx="1"/>
          </p:nvPr>
        </p:nvSpPr>
        <p:spPr/>
        <p:txBody>
          <a:bodyPr/>
          <a:lstStyle/>
          <a:p>
            <a:r>
              <a:rPr lang="en-US" dirty="0"/>
              <a:t>We evaluated bit packing for GNNs, DLRMs, and LLMs, and found that it struggles with compression, since floating points in a tensor don't always have matching prefixes. [click] However, we find that bit values often repeat across most tensors. We use the term invariant bits to represent the bit positions that have the same bit value across a majority of the tensors, using a threshold percentage to decide how many bits need to match.</a:t>
            </a:r>
          </a:p>
        </p:txBody>
      </p:sp>
      <p:sp>
        <p:nvSpPr>
          <p:cNvPr id="4" name="Footer Placeholder 3">
            <a:extLst>
              <a:ext uri="{FF2B5EF4-FFF2-40B4-BE49-F238E27FC236}">
                <a16:creationId xmlns:a16="http://schemas.microsoft.com/office/drawing/2014/main" id="{18B8A926-965E-59C4-151B-0C30C1105625}"/>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2C2B8461-6CE5-3175-9052-9A03EC2CF380}"/>
              </a:ext>
            </a:extLst>
          </p:cNvPr>
          <p:cNvSpPr>
            <a:spLocks noGrp="1"/>
          </p:cNvSpPr>
          <p:nvPr>
            <p:ph type="sldNum" sz="quarter" idx="5"/>
          </p:nvPr>
        </p:nvSpPr>
        <p:spPr/>
        <p:txBody>
          <a:bodyPr/>
          <a:lstStyle/>
          <a:p>
            <a:fld id="{3E02B9D0-F62D-0644-855F-798369642669}" type="slidenum">
              <a:rPr lang="en-US" smtClean="0"/>
              <a:t>63</a:t>
            </a:fld>
            <a:endParaRPr lang="en-US"/>
          </a:p>
        </p:txBody>
      </p:sp>
    </p:spTree>
    <p:extLst>
      <p:ext uri="{BB962C8B-B14F-4D97-AF65-F5344CB8AC3E}">
        <p14:creationId xmlns:p14="http://schemas.microsoft.com/office/powerpoint/2010/main" val="34028902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53BDA-E38A-BA37-1E42-606E8083F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7E3FF-6E86-B46C-8436-C31942A868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64B9B-6488-5384-F9E5-42A2DA272395}"/>
              </a:ext>
            </a:extLst>
          </p:cNvPr>
          <p:cNvSpPr>
            <a:spLocks noGrp="1"/>
          </p:cNvSpPr>
          <p:nvPr>
            <p:ph type="body" idx="1"/>
          </p:nvPr>
        </p:nvSpPr>
        <p:spPr/>
        <p:txBody>
          <a:bodyPr/>
          <a:lstStyle/>
          <a:p>
            <a:r>
              <a:rPr lang="en-US" dirty="0"/>
              <a:t>We introduce a notion of invariant bits. [click] Here, we use a threshold of 80%, so bit positions where 80% of the bits across tensors exhibit the same value are called Invariant bit positions. The bits which match the matching value, marked in red are called invariant bits.</a:t>
            </a:r>
          </a:p>
        </p:txBody>
      </p:sp>
      <p:sp>
        <p:nvSpPr>
          <p:cNvPr id="4" name="Footer Placeholder 3">
            <a:extLst>
              <a:ext uri="{FF2B5EF4-FFF2-40B4-BE49-F238E27FC236}">
                <a16:creationId xmlns:a16="http://schemas.microsoft.com/office/drawing/2014/main" id="{8D6304CA-843D-BE1A-C161-860A5AD79F51}"/>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5F0513D6-3261-3101-3429-173835ACDC2D}"/>
              </a:ext>
            </a:extLst>
          </p:cNvPr>
          <p:cNvSpPr>
            <a:spLocks noGrp="1"/>
          </p:cNvSpPr>
          <p:nvPr>
            <p:ph type="sldNum" sz="quarter" idx="5"/>
          </p:nvPr>
        </p:nvSpPr>
        <p:spPr/>
        <p:txBody>
          <a:bodyPr/>
          <a:lstStyle/>
          <a:p>
            <a:fld id="{3E02B9D0-F62D-0644-855F-798369642669}" type="slidenum">
              <a:rPr lang="en-US" smtClean="0"/>
              <a:t>64</a:t>
            </a:fld>
            <a:endParaRPr lang="en-US"/>
          </a:p>
        </p:txBody>
      </p:sp>
    </p:spTree>
    <p:extLst>
      <p:ext uri="{BB962C8B-B14F-4D97-AF65-F5344CB8AC3E}">
        <p14:creationId xmlns:p14="http://schemas.microsoft.com/office/powerpoint/2010/main" val="33101686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this observation, we present invariant bit packing, a novel way to pack ML tensors for compression and decompression. Our algorithm identifies invariant bits across tensors. It then eliminates them packing the remaining bits into a smaller space. It retains one set of metadata for decompression in GPU memory, typically in the order of KBs. For parallelism, we introduce warp-parallel iterative decompression.</a:t>
            </a:r>
          </a:p>
          <a:p>
            <a:endParaRPr lang="en-US" dirty="0"/>
          </a:p>
          <a:p>
            <a:r>
              <a:rPr lang="en-US" dirty="0"/>
              <a:t>We now look at how we preprocess and compress this data to remove invariant bits.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65</a:t>
            </a:fld>
            <a:endParaRPr lang="en-US"/>
          </a:p>
        </p:txBody>
      </p:sp>
    </p:spTree>
    <p:extLst>
      <p:ext uri="{BB962C8B-B14F-4D97-AF65-F5344CB8AC3E}">
        <p14:creationId xmlns:p14="http://schemas.microsoft.com/office/powerpoint/2010/main" val="17368813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356DA-B80A-80EE-F928-E4CAA692F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03209-B771-A776-1226-EE36094D4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382BD-7CD3-A60A-CA10-35C991094C0B}"/>
              </a:ext>
            </a:extLst>
          </p:cNvPr>
          <p:cNvSpPr>
            <a:spLocks noGrp="1"/>
          </p:cNvSpPr>
          <p:nvPr>
            <p:ph type="body" idx="1"/>
          </p:nvPr>
        </p:nvSpPr>
        <p:spPr/>
        <p:txBody>
          <a:bodyPr/>
          <a:lstStyle/>
          <a:p>
            <a:r>
              <a:rPr lang="en-US" dirty="0"/>
              <a:t>We introduce new metadata shared across all the tensors. The mask contains a 1 when a bit position has an invariant bit, and a 0 when a position does not. </a:t>
            </a:r>
          </a:p>
          <a:p>
            <a:r>
              <a:rPr lang="en-US" dirty="0"/>
              <a:t>[click] The </a:t>
            </a:r>
            <a:r>
              <a:rPr lang="en-US" dirty="0" err="1"/>
              <a:t>bitval</a:t>
            </a:r>
            <a:r>
              <a:rPr lang="en-US" dirty="0"/>
              <a:t> stores the value of invariant bits. This is calculated by counting the bits set in tensors column-wise. We do this for the entire dataset to accurately find the invariant bits. In our paper we show that we can also sample a subset of the tensors and retain good performance.</a:t>
            </a:r>
          </a:p>
        </p:txBody>
      </p:sp>
      <p:sp>
        <p:nvSpPr>
          <p:cNvPr id="4" name="Footer Placeholder 3">
            <a:extLst>
              <a:ext uri="{FF2B5EF4-FFF2-40B4-BE49-F238E27FC236}">
                <a16:creationId xmlns:a16="http://schemas.microsoft.com/office/drawing/2014/main" id="{E9C8C48B-9AA1-086C-E48B-6E8A2C459234}"/>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6B16D25B-E48E-1524-8070-3E5245504A5A}"/>
              </a:ext>
            </a:extLst>
          </p:cNvPr>
          <p:cNvSpPr>
            <a:spLocks noGrp="1"/>
          </p:cNvSpPr>
          <p:nvPr>
            <p:ph type="sldNum" sz="quarter" idx="5"/>
          </p:nvPr>
        </p:nvSpPr>
        <p:spPr/>
        <p:txBody>
          <a:bodyPr/>
          <a:lstStyle/>
          <a:p>
            <a:fld id="{3E02B9D0-F62D-0644-855F-798369642669}" type="slidenum">
              <a:rPr lang="en-US" smtClean="0"/>
              <a:t>66</a:t>
            </a:fld>
            <a:endParaRPr lang="en-US"/>
          </a:p>
        </p:txBody>
      </p:sp>
    </p:spTree>
    <p:extLst>
      <p:ext uri="{BB962C8B-B14F-4D97-AF65-F5344CB8AC3E}">
        <p14:creationId xmlns:p14="http://schemas.microsoft.com/office/powerpoint/2010/main" val="5994718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D0F67-4F54-F837-EE79-1876FC4E5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A537F-DA3D-8E5D-1AA6-B0BE542E6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B071D3-915F-BB32-F442-0D5082588FC6}"/>
              </a:ext>
            </a:extLst>
          </p:cNvPr>
          <p:cNvSpPr>
            <a:spLocks noGrp="1"/>
          </p:cNvSpPr>
          <p:nvPr>
            <p:ph type="body" idx="1"/>
          </p:nvPr>
        </p:nvSpPr>
        <p:spPr/>
        <p:txBody>
          <a:bodyPr/>
          <a:lstStyle/>
          <a:p>
            <a:r>
              <a:rPr lang="en-US" dirty="0"/>
              <a:t>Now that we have constructed the </a:t>
            </a:r>
            <a:r>
              <a:rPr lang="en-US" dirty="0" err="1"/>
              <a:t>bitval</a:t>
            </a:r>
            <a:r>
              <a:rPr lang="en-US" dirty="0"/>
              <a:t> and mask, we look at how we use it to compress a singular tensor. [click] First, we break the tensor into chunks to improve parallelism and compressibility. In the figure this is 6 bits per chunk, in reality, this is typically 4 or 8 bytes.</a:t>
            </a:r>
          </a:p>
          <a:p>
            <a:r>
              <a:rPr lang="en-US" dirty="0"/>
              <a:t>[click] For each chunk we generate a participation bit. This bit is 1 if the chunk completely matches the </a:t>
            </a:r>
            <a:r>
              <a:rPr lang="en-US" dirty="0" err="1"/>
              <a:t>bitval</a:t>
            </a:r>
            <a:r>
              <a:rPr lang="en-US" dirty="0"/>
              <a:t>, or 0 otherwise.</a:t>
            </a:r>
          </a:p>
        </p:txBody>
      </p:sp>
      <p:sp>
        <p:nvSpPr>
          <p:cNvPr id="4" name="Footer Placeholder 3">
            <a:extLst>
              <a:ext uri="{FF2B5EF4-FFF2-40B4-BE49-F238E27FC236}">
                <a16:creationId xmlns:a16="http://schemas.microsoft.com/office/drawing/2014/main" id="{D2B52417-6C75-26A2-3F43-F052F4860502}"/>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623B2C5E-4190-88D9-9849-24C995A50F71}"/>
              </a:ext>
            </a:extLst>
          </p:cNvPr>
          <p:cNvSpPr>
            <a:spLocks noGrp="1"/>
          </p:cNvSpPr>
          <p:nvPr>
            <p:ph type="sldNum" sz="quarter" idx="5"/>
          </p:nvPr>
        </p:nvSpPr>
        <p:spPr/>
        <p:txBody>
          <a:bodyPr/>
          <a:lstStyle/>
          <a:p>
            <a:fld id="{3E02B9D0-F62D-0644-855F-798369642669}" type="slidenum">
              <a:rPr lang="en-US" smtClean="0"/>
              <a:t>67</a:t>
            </a:fld>
            <a:endParaRPr lang="en-US"/>
          </a:p>
        </p:txBody>
      </p:sp>
    </p:spTree>
    <p:extLst>
      <p:ext uri="{BB962C8B-B14F-4D97-AF65-F5344CB8AC3E}">
        <p14:creationId xmlns:p14="http://schemas.microsoft.com/office/powerpoint/2010/main" val="27666556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A65C-2FFF-57F3-A7BC-CC7D964B31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7F959-EF47-4B03-24EC-10555A006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34ECE-7E14-05DC-39B7-2041A733896F}"/>
              </a:ext>
            </a:extLst>
          </p:cNvPr>
          <p:cNvSpPr>
            <a:spLocks noGrp="1"/>
          </p:cNvSpPr>
          <p:nvPr>
            <p:ph type="body" idx="1"/>
          </p:nvPr>
        </p:nvSpPr>
        <p:spPr/>
        <p:txBody>
          <a:bodyPr/>
          <a:lstStyle/>
          <a:p>
            <a:r>
              <a:rPr lang="en-US" dirty="0"/>
              <a:t>Now, we add the remaining bits. [click] If the participation bit is 1, we only add the bits not part of the </a:t>
            </a:r>
            <a:r>
              <a:rPr lang="en-US" dirty="0" err="1"/>
              <a:t>bitval</a:t>
            </a:r>
            <a:r>
              <a:rPr lang="en-US" dirty="0"/>
              <a:t>, which is 0 in the figure. [click] If the participation bit is 0, [click] we add the entire chunk. [click] This becomes our compressed tensor, kept in the CPU, while the </a:t>
            </a:r>
            <a:r>
              <a:rPr lang="en-US" dirty="0" err="1"/>
              <a:t>bitval</a:t>
            </a:r>
            <a:r>
              <a:rPr lang="en-US" dirty="0"/>
              <a:t> and mask are kept in the GPU.</a:t>
            </a:r>
          </a:p>
        </p:txBody>
      </p:sp>
      <p:sp>
        <p:nvSpPr>
          <p:cNvPr id="4" name="Footer Placeholder 3">
            <a:extLst>
              <a:ext uri="{FF2B5EF4-FFF2-40B4-BE49-F238E27FC236}">
                <a16:creationId xmlns:a16="http://schemas.microsoft.com/office/drawing/2014/main" id="{203CE042-3DC9-2AD8-A3A5-2FFB1CA98394}"/>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0AF6ABAB-40AD-C666-67D8-29EC4F2E0BF6}"/>
              </a:ext>
            </a:extLst>
          </p:cNvPr>
          <p:cNvSpPr>
            <a:spLocks noGrp="1"/>
          </p:cNvSpPr>
          <p:nvPr>
            <p:ph type="sldNum" sz="quarter" idx="5"/>
          </p:nvPr>
        </p:nvSpPr>
        <p:spPr/>
        <p:txBody>
          <a:bodyPr/>
          <a:lstStyle/>
          <a:p>
            <a:fld id="{3E02B9D0-F62D-0644-855F-798369642669}" type="slidenum">
              <a:rPr lang="en-US" smtClean="0"/>
              <a:t>68</a:t>
            </a:fld>
            <a:endParaRPr lang="en-US"/>
          </a:p>
        </p:txBody>
      </p:sp>
    </p:spTree>
    <p:extLst>
      <p:ext uri="{BB962C8B-B14F-4D97-AF65-F5344CB8AC3E}">
        <p14:creationId xmlns:p14="http://schemas.microsoft.com/office/powerpoint/2010/main" val="983195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01B2A-4AA3-763D-3855-DE5D79E93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F363E-38D9-00D8-E7A3-414BB9784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7863B2-DF1B-F874-C6DB-06E101D977A9}"/>
              </a:ext>
            </a:extLst>
          </p:cNvPr>
          <p:cNvSpPr>
            <a:spLocks noGrp="1"/>
          </p:cNvSpPr>
          <p:nvPr>
            <p:ph type="body" idx="1"/>
          </p:nvPr>
        </p:nvSpPr>
        <p:spPr/>
        <p:txBody>
          <a:bodyPr/>
          <a:lstStyle/>
          <a:p>
            <a:r>
              <a:rPr lang="en-US" dirty="0"/>
              <a:t>The process done in parallel for all the tensors, yielding the compressed data which is kept within the CPU.</a:t>
            </a:r>
          </a:p>
        </p:txBody>
      </p:sp>
      <p:sp>
        <p:nvSpPr>
          <p:cNvPr id="4" name="Footer Placeholder 3">
            <a:extLst>
              <a:ext uri="{FF2B5EF4-FFF2-40B4-BE49-F238E27FC236}">
                <a16:creationId xmlns:a16="http://schemas.microsoft.com/office/drawing/2014/main" id="{F603771B-E6A6-824D-D878-AB9A8824F0A0}"/>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9E2F2B1C-4919-9ED7-D7F7-5BAF16C70C0A}"/>
              </a:ext>
            </a:extLst>
          </p:cNvPr>
          <p:cNvSpPr>
            <a:spLocks noGrp="1"/>
          </p:cNvSpPr>
          <p:nvPr>
            <p:ph type="sldNum" sz="quarter" idx="5"/>
          </p:nvPr>
        </p:nvSpPr>
        <p:spPr/>
        <p:txBody>
          <a:bodyPr/>
          <a:lstStyle/>
          <a:p>
            <a:fld id="{3E02B9D0-F62D-0644-855F-798369642669}" type="slidenum">
              <a:rPr lang="en-US" smtClean="0"/>
              <a:t>69</a:t>
            </a:fld>
            <a:endParaRPr lang="en-US"/>
          </a:p>
        </p:txBody>
      </p:sp>
    </p:spTree>
    <p:extLst>
      <p:ext uri="{BB962C8B-B14F-4D97-AF65-F5344CB8AC3E}">
        <p14:creationId xmlns:p14="http://schemas.microsoft.com/office/powerpoint/2010/main" val="188000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52A0E-8EC9-A236-00C9-D8D73703B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BE543-A684-F866-34E0-9D0C6B45C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67680-8DCB-7503-AB1B-0E7A38EC260E}"/>
              </a:ext>
            </a:extLst>
          </p:cNvPr>
          <p:cNvSpPr>
            <a:spLocks noGrp="1"/>
          </p:cNvSpPr>
          <p:nvPr>
            <p:ph type="body" idx="1"/>
          </p:nvPr>
        </p:nvSpPr>
        <p:spPr/>
        <p:txBody>
          <a:bodyPr/>
          <a:lstStyle/>
          <a:p>
            <a:r>
              <a:rPr lang="en-US" dirty="0"/>
              <a:t>Due to the throughput chasm, any of these connecting links can become a data movement bottleneck due to performance limitations relative to compute.</a:t>
            </a:r>
          </a:p>
        </p:txBody>
      </p:sp>
      <p:sp>
        <p:nvSpPr>
          <p:cNvPr id="4" name="Footer Placeholder 3">
            <a:extLst>
              <a:ext uri="{FF2B5EF4-FFF2-40B4-BE49-F238E27FC236}">
                <a16:creationId xmlns:a16="http://schemas.microsoft.com/office/drawing/2014/main" id="{181783D0-E64C-9B53-330B-2305672D8F56}"/>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CDCF0E17-9127-54A4-4C96-CDCF44775171}"/>
              </a:ext>
            </a:extLst>
          </p:cNvPr>
          <p:cNvSpPr>
            <a:spLocks noGrp="1"/>
          </p:cNvSpPr>
          <p:nvPr>
            <p:ph type="sldNum" sz="quarter" idx="5"/>
          </p:nvPr>
        </p:nvSpPr>
        <p:spPr/>
        <p:txBody>
          <a:bodyPr/>
          <a:lstStyle/>
          <a:p>
            <a:fld id="{3E02B9D0-F62D-0644-855F-798369642669}" type="slidenum">
              <a:rPr lang="en-US" smtClean="0"/>
              <a:t>7</a:t>
            </a:fld>
            <a:endParaRPr lang="en-US"/>
          </a:p>
        </p:txBody>
      </p:sp>
    </p:spTree>
    <p:extLst>
      <p:ext uri="{BB962C8B-B14F-4D97-AF65-F5344CB8AC3E}">
        <p14:creationId xmlns:p14="http://schemas.microsoft.com/office/powerpoint/2010/main" val="41951440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now go over a few questions we examined in our evaluation, like whether IBP improves over SOTA and what performance it provides to a GNN and LLM framework. In our paper we cover more questions like how IBP can be applied to workloads where data is streamed in, and how different parameters like chunk size and invariant threshold impact IBP’s performance.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70</a:t>
            </a:fld>
            <a:endParaRPr lang="en-US"/>
          </a:p>
        </p:txBody>
      </p:sp>
    </p:spTree>
    <p:extLst>
      <p:ext uri="{BB962C8B-B14F-4D97-AF65-F5344CB8AC3E}">
        <p14:creationId xmlns:p14="http://schemas.microsoft.com/office/powerpoint/2010/main" val="40767260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setup, we have an A100 GPU, 300GB CPU memory, and a PCIe Gen 4 interconnect. In our paper, we looked at different frameworks for GNN training, DLRM inference, and LLM inference. In this talk, I’ll focus on Legion for GNNs and </a:t>
            </a:r>
            <a:r>
              <a:rPr lang="en-US" dirty="0" err="1"/>
              <a:t>FlexGen</a:t>
            </a:r>
            <a:r>
              <a:rPr lang="en-US" dirty="0"/>
              <a:t> for LLMs.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71</a:t>
            </a:fld>
            <a:endParaRPr lang="en-US"/>
          </a:p>
        </p:txBody>
      </p:sp>
    </p:spTree>
    <p:extLst>
      <p:ext uri="{BB962C8B-B14F-4D97-AF65-F5344CB8AC3E}">
        <p14:creationId xmlns:p14="http://schemas.microsoft.com/office/powerpoint/2010/main" val="36338600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67A66-95F6-9601-A496-6DDB608901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59104-274E-2AA2-E8D0-83EC7C0E8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20523-6CF4-3BA0-70AA-69A4960B2418}"/>
              </a:ext>
            </a:extLst>
          </p:cNvPr>
          <p:cNvSpPr>
            <a:spLocks noGrp="1"/>
          </p:cNvSpPr>
          <p:nvPr>
            <p:ph type="body" idx="1"/>
          </p:nvPr>
        </p:nvSpPr>
        <p:spPr/>
        <p:txBody>
          <a:bodyPr/>
          <a:lstStyle/>
          <a:p>
            <a:r>
              <a:rPr lang="en-US" dirty="0"/>
              <a:t>We enhance the Legion GNN training framework with IBP, with the graph showing the normalized speedup. We evaluate across 6 different publicly available datasets, [click] with the first 3 comprising of sparse tensors, [click] and the last 3 using dense floating-point tensors. [click] Legion makes use of a static cache in GPU memory for input data. We compressed this GPU cache using IBP, decompressing when accessing from the cache, shown by the purple bar. We also compressed the CPU memory, transferring and decompressing as needed shown by the middle bar. Finally, the last bar does both. IBP provides consistent speedup across all datasets, with sparse ones performing significantly better. On average, we get 74% faster training.</a:t>
            </a:r>
          </a:p>
        </p:txBody>
      </p:sp>
      <p:sp>
        <p:nvSpPr>
          <p:cNvPr id="4" name="Footer Placeholder 3">
            <a:extLst>
              <a:ext uri="{FF2B5EF4-FFF2-40B4-BE49-F238E27FC236}">
                <a16:creationId xmlns:a16="http://schemas.microsoft.com/office/drawing/2014/main" id="{8D809B9A-0F47-166E-46EC-31BA72D031CC}"/>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0F41F50E-303F-6CE7-47A8-07189F2C38EC}"/>
              </a:ext>
            </a:extLst>
          </p:cNvPr>
          <p:cNvSpPr>
            <a:spLocks noGrp="1"/>
          </p:cNvSpPr>
          <p:nvPr>
            <p:ph type="sldNum" sz="quarter" idx="5"/>
          </p:nvPr>
        </p:nvSpPr>
        <p:spPr/>
        <p:txBody>
          <a:bodyPr/>
          <a:lstStyle/>
          <a:p>
            <a:fld id="{3E02B9D0-F62D-0644-855F-798369642669}" type="slidenum">
              <a:rPr lang="en-US" smtClean="0"/>
              <a:t>72</a:t>
            </a:fld>
            <a:endParaRPr lang="en-US"/>
          </a:p>
        </p:txBody>
      </p:sp>
    </p:spTree>
    <p:extLst>
      <p:ext uri="{BB962C8B-B14F-4D97-AF65-F5344CB8AC3E}">
        <p14:creationId xmlns:p14="http://schemas.microsoft.com/office/powerpoint/2010/main" val="30171279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A7E87-F5B9-1C05-E649-CBB3255A6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CFFA26-B8C9-A439-2C0C-D8C217910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679C5-85BA-8B74-4A0A-56DC311C9F3B}"/>
              </a:ext>
            </a:extLst>
          </p:cNvPr>
          <p:cNvSpPr>
            <a:spLocks noGrp="1"/>
          </p:cNvSpPr>
          <p:nvPr>
            <p:ph type="body" idx="1"/>
          </p:nvPr>
        </p:nvSpPr>
        <p:spPr/>
        <p:txBody>
          <a:bodyPr/>
          <a:lstStyle/>
          <a:p>
            <a:r>
              <a:rPr lang="en-US" dirty="0"/>
              <a:t>We also broke down the time spent on waiting for transfers and training computation, with and without compression, normalized to the time without compression. We see for sparse datasets, IBP almost entirely removes the waiting time. Interestingly, we found that IBP also reduced the training computation time. Both Legion and IBP use GPU processors to transfer data across the PCIe. Since IBP transfers data faster, the processors are occupied for a lesser time, allowing the overlapped training computation to make use of them sooner.</a:t>
            </a:r>
          </a:p>
        </p:txBody>
      </p:sp>
      <p:sp>
        <p:nvSpPr>
          <p:cNvPr id="4" name="Footer Placeholder 3">
            <a:extLst>
              <a:ext uri="{FF2B5EF4-FFF2-40B4-BE49-F238E27FC236}">
                <a16:creationId xmlns:a16="http://schemas.microsoft.com/office/drawing/2014/main" id="{773126A1-8AE8-F287-6114-81B3C78F85D0}"/>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91D7FBF0-FD33-2C52-1AC8-B347962899CE}"/>
              </a:ext>
            </a:extLst>
          </p:cNvPr>
          <p:cNvSpPr>
            <a:spLocks noGrp="1"/>
          </p:cNvSpPr>
          <p:nvPr>
            <p:ph type="sldNum" sz="quarter" idx="5"/>
          </p:nvPr>
        </p:nvSpPr>
        <p:spPr/>
        <p:txBody>
          <a:bodyPr/>
          <a:lstStyle/>
          <a:p>
            <a:fld id="{3E02B9D0-F62D-0644-855F-798369642669}" type="slidenum">
              <a:rPr lang="en-US" smtClean="0"/>
              <a:t>73</a:t>
            </a:fld>
            <a:endParaRPr lang="en-US"/>
          </a:p>
        </p:txBody>
      </p:sp>
    </p:spTree>
    <p:extLst>
      <p:ext uri="{BB962C8B-B14F-4D97-AF65-F5344CB8AC3E}">
        <p14:creationId xmlns:p14="http://schemas.microsoft.com/office/powerpoint/2010/main" val="25020767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compare IBP against 8 SOTA algorithms for transferring and decompressing tensors averaged for the 3 dense GNN datasets. The y-axis shows the throughput normalized to simply transferring the original tensors. The x-axis shows the different algorithms with the last bar representing IBP. The black y-intercept line is at 1x, indicating algorithms below that perform worse than simply transferring the original tensors. We find that IBP is the only algorithm that provided a speedup for every dataset, while consistently providing the highest throughput. Interestingly, it did not have the best compression among all algos. This is because IBP sacrifices some potential compression for practical throughput improvement.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74</a:t>
            </a:fld>
            <a:endParaRPr lang="en-US"/>
          </a:p>
        </p:txBody>
      </p:sp>
    </p:spTree>
    <p:extLst>
      <p:ext uri="{BB962C8B-B14F-4D97-AF65-F5344CB8AC3E}">
        <p14:creationId xmlns:p14="http://schemas.microsoft.com/office/powerpoint/2010/main" val="15087236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79849-51AB-4C43-AA48-ECD666878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A4F61-B166-80F7-EDFE-BD3095FCF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8744C-366F-7AAD-07FC-53D9AF4B338E}"/>
              </a:ext>
            </a:extLst>
          </p:cNvPr>
          <p:cNvSpPr>
            <a:spLocks noGrp="1"/>
          </p:cNvSpPr>
          <p:nvPr>
            <p:ph type="body" idx="1"/>
          </p:nvPr>
        </p:nvSpPr>
        <p:spPr/>
        <p:txBody>
          <a:bodyPr/>
          <a:lstStyle/>
          <a:p>
            <a:r>
              <a:rPr lang="en-US" dirty="0"/>
              <a:t>Since our paper was published, we also ran an experiment enhancing </a:t>
            </a:r>
            <a:r>
              <a:rPr lang="en-US" dirty="0" err="1"/>
              <a:t>FlexGen</a:t>
            </a:r>
            <a:r>
              <a:rPr lang="en-US" dirty="0"/>
              <a:t>, an LLM offloading framework, with IBP.</a:t>
            </a:r>
          </a:p>
          <a:p>
            <a:r>
              <a:rPr lang="en-US" dirty="0" err="1"/>
              <a:t>FlexGen</a:t>
            </a:r>
            <a:r>
              <a:rPr lang="en-US" dirty="0"/>
              <a:t> offloads the model weights to CPU memory, fetching them layer-by-layer as needed, overlapped with ongoing compute. By using IBP’s compression, we were able to make model weight loading time 25% faster which translated to 22% faster end-to-end LLM inference.</a:t>
            </a:r>
          </a:p>
        </p:txBody>
      </p:sp>
      <p:sp>
        <p:nvSpPr>
          <p:cNvPr id="4" name="Footer Placeholder 3">
            <a:extLst>
              <a:ext uri="{FF2B5EF4-FFF2-40B4-BE49-F238E27FC236}">
                <a16:creationId xmlns:a16="http://schemas.microsoft.com/office/drawing/2014/main" id="{722A0BAB-9496-F470-CCA4-7644862A46BF}"/>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2512C9CE-DAE6-43D4-4E89-C01EE867C792}"/>
              </a:ext>
            </a:extLst>
          </p:cNvPr>
          <p:cNvSpPr>
            <a:spLocks noGrp="1"/>
          </p:cNvSpPr>
          <p:nvPr>
            <p:ph type="sldNum" sz="quarter" idx="5"/>
          </p:nvPr>
        </p:nvSpPr>
        <p:spPr/>
        <p:txBody>
          <a:bodyPr/>
          <a:lstStyle/>
          <a:p>
            <a:fld id="{3E02B9D0-F62D-0644-855F-798369642669}" type="slidenum">
              <a:rPr lang="en-US" smtClean="0"/>
              <a:t>75</a:t>
            </a:fld>
            <a:endParaRPr lang="en-US"/>
          </a:p>
        </p:txBody>
      </p:sp>
    </p:spTree>
    <p:extLst>
      <p:ext uri="{BB962C8B-B14F-4D97-AF65-F5344CB8AC3E}">
        <p14:creationId xmlns:p14="http://schemas.microsoft.com/office/powerpoint/2010/main" val="942529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 applications suffer from a GPU memory bottleneck. Offloading moves the bottleneck from the GPU memory capacity to the PCIe bandwidth. IBP relieves this bottleneck through ML data compression. We find invariant bits, pack the data into a smaller space, then keep one set of metadata in the GPU. For parallelism we use warp-parallel iterative decompression. Our code is available on GitHub.</a:t>
            </a:r>
          </a:p>
        </p:txBody>
      </p:sp>
      <p:sp>
        <p:nvSpPr>
          <p:cNvPr id="4" name="Slide Number Placeholder 3"/>
          <p:cNvSpPr>
            <a:spLocks noGrp="1"/>
          </p:cNvSpPr>
          <p:nvPr>
            <p:ph type="sldNum" sz="quarter" idx="5"/>
          </p:nvPr>
        </p:nvSpPr>
        <p:spPr/>
        <p:txBody>
          <a:bodyPr/>
          <a:lstStyle/>
          <a:p>
            <a:fld id="{9CC04799-D10D-A145-8C9A-5358787D84C0}" type="slidenum">
              <a:rPr lang="en-US" smtClean="0"/>
              <a:t>76</a:t>
            </a:fld>
            <a:endParaRPr lang="en-US"/>
          </a:p>
        </p:txBody>
      </p:sp>
    </p:spTree>
    <p:extLst>
      <p:ext uri="{BB962C8B-B14F-4D97-AF65-F5344CB8AC3E}">
        <p14:creationId xmlns:p14="http://schemas.microsoft.com/office/powerpoint/2010/main" val="28002007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EF473-6DD1-EA3A-1CE8-D3401D502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B32B70-44F4-72F7-F6E4-85114ADA2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6E66E1-7192-3CA2-2BD6-3370FC835300}"/>
              </a:ext>
            </a:extLst>
          </p:cNvPr>
          <p:cNvSpPr>
            <a:spLocks noGrp="1"/>
          </p:cNvSpPr>
          <p:nvPr>
            <p:ph type="body" idx="1"/>
          </p:nvPr>
        </p:nvSpPr>
        <p:spPr/>
        <p:txBody>
          <a:bodyPr/>
          <a:lstStyle/>
          <a:p>
            <a:r>
              <a:rPr lang="en-US" dirty="0"/>
              <a:t>Lossless compression has been a largely overlooked aspect of mitigating data movement. I believe there’s still a lot of scope to be explored in this domain. [click] One possible path is to explore tiered compression, where data is more aggressively compressed for limited links, for example disk or network transfers, and as data comes closer to the processor, it’s less and less compressed. Smaller links benefit from high compression, and allow for longer decompression steps that can overlap with the transfer.</a:t>
            </a:r>
          </a:p>
          <a:p>
            <a:r>
              <a:rPr lang="en-US" dirty="0"/>
              <a:t>[click] The KV-cache stores large tensors. Recent work has shown that when the KV-cache exceeds GPU capacity and is streamed in across PCIe, it makes sense to recompute a portion of it, overlapped with ongoing transfers. I believe compression can also be overlapped here, as decompression is largely memory-bound. The three operations, transfers across PCIe, recompute, and decompression can all be overlapped as they all use different GPU resources.</a:t>
            </a:r>
          </a:p>
          <a:p>
            <a:r>
              <a:rPr lang="en-US" dirty="0"/>
              <a:t>[click] In distributed mixture of experts serving, tokens are moved across GPUs, I believe compression can be integrated here to reduce the impact of this inter-GPU movement.</a:t>
            </a:r>
          </a:p>
        </p:txBody>
      </p:sp>
      <p:sp>
        <p:nvSpPr>
          <p:cNvPr id="4" name="Footer Placeholder 3">
            <a:extLst>
              <a:ext uri="{FF2B5EF4-FFF2-40B4-BE49-F238E27FC236}">
                <a16:creationId xmlns:a16="http://schemas.microsoft.com/office/drawing/2014/main" id="{ADE073D5-EE12-3EB3-DF13-45D76724A23A}"/>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1A294001-EDE5-A7BC-489F-83B36B4F3ABC}"/>
              </a:ext>
            </a:extLst>
          </p:cNvPr>
          <p:cNvSpPr>
            <a:spLocks noGrp="1"/>
          </p:cNvSpPr>
          <p:nvPr>
            <p:ph type="sldNum" sz="quarter" idx="5"/>
          </p:nvPr>
        </p:nvSpPr>
        <p:spPr/>
        <p:txBody>
          <a:bodyPr/>
          <a:lstStyle/>
          <a:p>
            <a:fld id="{3E02B9D0-F62D-0644-855F-798369642669}" type="slidenum">
              <a:rPr lang="en-US" smtClean="0"/>
              <a:t>77</a:t>
            </a:fld>
            <a:endParaRPr lang="en-US"/>
          </a:p>
        </p:txBody>
      </p:sp>
    </p:spTree>
    <p:extLst>
      <p:ext uri="{BB962C8B-B14F-4D97-AF65-F5344CB8AC3E}">
        <p14:creationId xmlns:p14="http://schemas.microsoft.com/office/powerpoint/2010/main" val="38232814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FBB8B-2C86-990F-AA4A-64C4725A8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AC9E6-94CB-DEB9-829D-C3E16390C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4CC82-3737-B99F-12A1-8177602680D7}"/>
              </a:ext>
            </a:extLst>
          </p:cNvPr>
          <p:cNvSpPr>
            <a:spLocks noGrp="1"/>
          </p:cNvSpPr>
          <p:nvPr>
            <p:ph type="body" idx="1"/>
          </p:nvPr>
        </p:nvSpPr>
        <p:spPr/>
        <p:txBody>
          <a:bodyPr/>
          <a:lstStyle/>
          <a:p>
            <a:r>
              <a:rPr lang="en-US" dirty="0"/>
              <a:t>To summarize, data movement is a growing issue causing bottlenecks during application execution. I present a taxonomy of three mitigation techniques to counter this and demonstrate them with concrete projects. [click] (MC)^2 avoids data movement through lazy copying at the memory controller, providing up to 78% higher DB throughput. [click] POD-Attention hides data movement by overlapping bandwidth-heavy decode with compute-heavy prefill, providing 59% faster LLM attention. [click] IBP reduces data movement by </a:t>
            </a:r>
            <a:r>
              <a:rPr lang="en-US" dirty="0" err="1"/>
              <a:t>losslessly</a:t>
            </a:r>
            <a:r>
              <a:rPr lang="en-US" dirty="0"/>
              <a:t> compressing ML tensors, providing up to 74% faster GNN training.</a:t>
            </a:r>
          </a:p>
          <a:p>
            <a:r>
              <a:rPr lang="en-US" dirty="0"/>
              <a:t>Together this taxonomy provides a composable framework for analyzing potential data movement mitigations and the application characteristics required to exploit them.</a:t>
            </a:r>
          </a:p>
          <a:p>
            <a:endParaRPr lang="en-US" dirty="0"/>
          </a:p>
          <a:p>
            <a:r>
              <a:rPr lang="en-US" dirty="0"/>
              <a:t>Thank you!</a:t>
            </a:r>
          </a:p>
        </p:txBody>
      </p:sp>
      <p:sp>
        <p:nvSpPr>
          <p:cNvPr id="4" name="Footer Placeholder 3">
            <a:extLst>
              <a:ext uri="{FF2B5EF4-FFF2-40B4-BE49-F238E27FC236}">
                <a16:creationId xmlns:a16="http://schemas.microsoft.com/office/drawing/2014/main" id="{8F6407FE-C039-3573-EFD1-211479AF8967}"/>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C973E400-390F-2547-2A5F-6790778FF797}"/>
              </a:ext>
            </a:extLst>
          </p:cNvPr>
          <p:cNvSpPr>
            <a:spLocks noGrp="1"/>
          </p:cNvSpPr>
          <p:nvPr>
            <p:ph type="sldNum" sz="quarter" idx="5"/>
          </p:nvPr>
        </p:nvSpPr>
        <p:spPr/>
        <p:txBody>
          <a:bodyPr/>
          <a:lstStyle/>
          <a:p>
            <a:fld id="{3E02B9D0-F62D-0644-855F-798369642669}" type="slidenum">
              <a:rPr lang="en-US" smtClean="0"/>
              <a:t>78</a:t>
            </a:fld>
            <a:endParaRPr lang="en-US"/>
          </a:p>
        </p:txBody>
      </p:sp>
    </p:spTree>
    <p:extLst>
      <p:ext uri="{BB962C8B-B14F-4D97-AF65-F5344CB8AC3E}">
        <p14:creationId xmlns:p14="http://schemas.microsoft.com/office/powerpoint/2010/main" val="25311438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FB7C2-0D42-DF7E-DD87-CF21ECD1C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8B3D2-AB89-5B3F-082A-8D197958EE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623EE-4C0D-7AA4-5192-F0320B819328}"/>
              </a:ext>
            </a:extLst>
          </p:cNvPr>
          <p:cNvSpPr>
            <a:spLocks noGrp="1"/>
          </p:cNvSpPr>
          <p:nvPr>
            <p:ph type="body" idx="1"/>
          </p:nvPr>
        </p:nvSpPr>
        <p:spPr/>
        <p:txBody>
          <a:bodyPr/>
          <a:lstStyle/>
          <a:p>
            <a:r>
              <a:rPr lang="en-US" dirty="0"/>
              <a:t>I discuss </a:t>
            </a:r>
            <a:r>
              <a:rPr lang="en-US" sz="1200" b="0" dirty="0"/>
              <a:t>(MC)</a:t>
            </a:r>
            <a:r>
              <a:rPr lang="en-US" sz="1200" b="0" baseline="30000" dirty="0"/>
              <a:t>2</a:t>
            </a:r>
            <a:r>
              <a:rPr lang="en-US" sz="1200" b="0" dirty="0"/>
              <a:t>: Lazy </a:t>
            </a:r>
            <a:r>
              <a:rPr lang="en-US" sz="1200" b="0" dirty="0" err="1"/>
              <a:t>MemCopy</a:t>
            </a:r>
            <a:r>
              <a:rPr lang="en-US" sz="1200" b="0" dirty="0"/>
              <a:t> at the Memory Controller, which makes use of the avoid technique by providing a lazy </a:t>
            </a:r>
            <a:r>
              <a:rPr lang="en-US" sz="1200" b="0" dirty="0" err="1"/>
              <a:t>memcpy</a:t>
            </a:r>
            <a:r>
              <a:rPr lang="en-US" sz="1200" b="0" dirty="0"/>
              <a:t> operation to improve database and IPC performance</a:t>
            </a:r>
            <a:endParaRPr lang="en-US" b="0" dirty="0"/>
          </a:p>
        </p:txBody>
      </p:sp>
      <p:sp>
        <p:nvSpPr>
          <p:cNvPr id="4" name="Footer Placeholder 3">
            <a:extLst>
              <a:ext uri="{FF2B5EF4-FFF2-40B4-BE49-F238E27FC236}">
                <a16:creationId xmlns:a16="http://schemas.microsoft.com/office/drawing/2014/main" id="{8D530983-A2CC-3B15-2A26-4B88B13FAC7E}"/>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D69D92FF-DBFB-13FD-9E91-6F1BA72109EB}"/>
              </a:ext>
            </a:extLst>
          </p:cNvPr>
          <p:cNvSpPr>
            <a:spLocks noGrp="1"/>
          </p:cNvSpPr>
          <p:nvPr>
            <p:ph type="sldNum" sz="quarter" idx="5"/>
          </p:nvPr>
        </p:nvSpPr>
        <p:spPr/>
        <p:txBody>
          <a:bodyPr/>
          <a:lstStyle/>
          <a:p>
            <a:fld id="{3E02B9D0-F62D-0644-855F-798369642669}" type="slidenum">
              <a:rPr lang="en-US" smtClean="0"/>
              <a:t>80</a:t>
            </a:fld>
            <a:endParaRPr lang="en-US"/>
          </a:p>
        </p:txBody>
      </p:sp>
    </p:spTree>
    <p:extLst>
      <p:ext uri="{BB962C8B-B14F-4D97-AF65-F5344CB8AC3E}">
        <p14:creationId xmlns:p14="http://schemas.microsoft.com/office/powerpoint/2010/main" val="84190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7FBBC-108A-C39D-F12A-E3715ED05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3A1AB-21E1-DEF9-B42A-ED2A1C0AB4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218F02-75B7-5C9E-963B-6566B7D546AF}"/>
              </a:ext>
            </a:extLst>
          </p:cNvPr>
          <p:cNvSpPr>
            <a:spLocks noGrp="1"/>
          </p:cNvSpPr>
          <p:nvPr>
            <p:ph type="body" idx="1"/>
          </p:nvPr>
        </p:nvSpPr>
        <p:spPr/>
        <p:txBody>
          <a:bodyPr/>
          <a:lstStyle/>
          <a:p>
            <a:r>
              <a:rPr lang="en-US" dirty="0"/>
              <a:t>In this talk, I focus the attention to three specific bottlenecks: CPU memory, GPU memory, and the PCIe links connecting them.</a:t>
            </a:r>
          </a:p>
        </p:txBody>
      </p:sp>
      <p:sp>
        <p:nvSpPr>
          <p:cNvPr id="4" name="Footer Placeholder 3">
            <a:extLst>
              <a:ext uri="{FF2B5EF4-FFF2-40B4-BE49-F238E27FC236}">
                <a16:creationId xmlns:a16="http://schemas.microsoft.com/office/drawing/2014/main" id="{6281F152-9311-2C99-0ACF-441E534B93CA}"/>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A5CE38B9-5D5E-D5B9-D291-AD6384618EDA}"/>
              </a:ext>
            </a:extLst>
          </p:cNvPr>
          <p:cNvSpPr>
            <a:spLocks noGrp="1"/>
          </p:cNvSpPr>
          <p:nvPr>
            <p:ph type="sldNum" sz="quarter" idx="5"/>
          </p:nvPr>
        </p:nvSpPr>
        <p:spPr/>
        <p:txBody>
          <a:bodyPr/>
          <a:lstStyle/>
          <a:p>
            <a:fld id="{3E02B9D0-F62D-0644-855F-798369642669}" type="slidenum">
              <a:rPr lang="en-US" smtClean="0"/>
              <a:t>8</a:t>
            </a:fld>
            <a:endParaRPr lang="en-US"/>
          </a:p>
        </p:txBody>
      </p:sp>
    </p:spTree>
    <p:extLst>
      <p:ext uri="{BB962C8B-B14F-4D97-AF65-F5344CB8AC3E}">
        <p14:creationId xmlns:p14="http://schemas.microsoft.com/office/powerpoint/2010/main" val="11894975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add a copy tracking table or CTT, which tracks all the prospective copies.</a:t>
            </a:r>
          </a:p>
          <a:p>
            <a:r>
              <a:rPr lang="en-US" dirty="0"/>
              <a:t>Each entry in this table contains a 52-bit destination address, a 52-bit source address, and 21-bit size of executed copies, along with an active bit to check whether the entry is in use. We use 52 bits for addresses since this is typically the size of physical addresses in systems today. The 21-bit size allows each entry to track a prospective copy of up to 2 MB in size or the size of a large page. The entries in the CTT are kept coherent across memory controllers. The CTT is looked up in parallel with memory accesses, hiding its access latency in the critical path.</a:t>
            </a:r>
          </a:p>
          <a:p>
            <a:r>
              <a:rPr lang="en-US" dirty="0"/>
              <a:t>We also maintain a bounce pending queue, that temporarily holds writes to source buffers for consistency. The importance of the BPQ is explained in detail in our paper.</a:t>
            </a:r>
          </a:p>
          <a:p>
            <a:endParaRPr lang="en-US" dirty="0"/>
          </a:p>
          <a:p>
            <a:endParaRPr lang="en-US" dirty="0"/>
          </a:p>
        </p:txBody>
      </p:sp>
      <p:sp>
        <p:nvSpPr>
          <p:cNvPr id="4" name="Slide Number Placeholder 3"/>
          <p:cNvSpPr>
            <a:spLocks noGrp="1"/>
          </p:cNvSpPr>
          <p:nvPr>
            <p:ph type="sldNum" sz="quarter" idx="5"/>
          </p:nvPr>
        </p:nvSpPr>
        <p:spPr/>
        <p:txBody>
          <a:bodyPr/>
          <a:lstStyle/>
          <a:p>
            <a:fld id="{9CC04799-D10D-A145-8C9A-5358787D84C0}" type="slidenum">
              <a:rPr lang="en-US" smtClean="0"/>
              <a:t>81</a:t>
            </a:fld>
            <a:endParaRPr lang="en-US"/>
          </a:p>
        </p:txBody>
      </p:sp>
    </p:spTree>
    <p:extLst>
      <p:ext uri="{BB962C8B-B14F-4D97-AF65-F5344CB8AC3E}">
        <p14:creationId xmlns:p14="http://schemas.microsoft.com/office/powerpoint/2010/main" val="40618561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provide two new instructions to take advantage of </a:t>
            </a:r>
            <a:r>
              <a:rPr lang="en-US" dirty="0" err="1"/>
              <a:t>Mcsquare</a:t>
            </a:r>
            <a:r>
              <a:rPr lang="en-US" dirty="0"/>
              <a:t>. The first is MCLAZY which initiates the lazy </a:t>
            </a:r>
            <a:r>
              <a:rPr lang="en-US" dirty="0" err="1"/>
              <a:t>memcpy</a:t>
            </a:r>
            <a:r>
              <a:rPr lang="en-US" dirty="0"/>
              <a:t> operation. It accepts 3 registers, the destination virtual address, the source virtual address and the copy size. The second instruction is MCFREE which is a hint that informs the system that the address provided is no longer in use and does not need to be tracked anymore.</a:t>
            </a:r>
          </a:p>
          <a:p>
            <a:r>
              <a:rPr lang="en-US" dirty="0" err="1"/>
              <a:t>MCLazy</a:t>
            </a:r>
            <a:r>
              <a:rPr lang="en-US" dirty="0"/>
              <a:t> has a few alignment restrictions to simplify hardware. We provide software wrappers that hide these low-level constraints from the programmer. The first is that the destination buffer address must be </a:t>
            </a:r>
            <a:r>
              <a:rPr lang="en-US" dirty="0" err="1"/>
              <a:t>cacheline</a:t>
            </a:r>
            <a:r>
              <a:rPr lang="en-US" dirty="0"/>
              <a:t>-aligned. This is because memory accesses occur at </a:t>
            </a:r>
            <a:r>
              <a:rPr lang="en-US" dirty="0" err="1"/>
              <a:t>cacheline</a:t>
            </a:r>
            <a:r>
              <a:rPr lang="en-US" dirty="0"/>
              <a:t> granularity, and lazy copies on partial </a:t>
            </a:r>
            <a:r>
              <a:rPr lang="en-US" dirty="0" err="1"/>
              <a:t>cachelines</a:t>
            </a:r>
            <a:r>
              <a:rPr lang="en-US" dirty="0"/>
              <a:t> would make the hardware overly complex.</a:t>
            </a:r>
          </a:p>
          <a:p>
            <a:r>
              <a:rPr lang="en-US" dirty="0"/>
              <a:t>The second restriction is that the copy size must be a multiple of the </a:t>
            </a:r>
            <a:r>
              <a:rPr lang="en-US" dirty="0" err="1"/>
              <a:t>cacheline</a:t>
            </a:r>
            <a:r>
              <a:rPr lang="en-US" dirty="0"/>
              <a:t> size, for the same reason of avoiding partial </a:t>
            </a:r>
            <a:r>
              <a:rPr lang="en-US" dirty="0" err="1"/>
              <a:t>cacheline</a:t>
            </a:r>
            <a:r>
              <a:rPr lang="en-US" dirty="0"/>
              <a:t> copies.</a:t>
            </a:r>
          </a:p>
          <a:p>
            <a:r>
              <a:rPr lang="en-US" dirty="0"/>
              <a:t>The final restriction is that the destination and source buffers must be contiguous in physical memory. For </a:t>
            </a:r>
            <a:r>
              <a:rPr lang="en-US" dirty="0" err="1"/>
              <a:t>userspace</a:t>
            </a:r>
            <a:r>
              <a:rPr lang="en-US" dirty="0"/>
              <a:t> applications this means they must each lie within a single page. For copies spanning multiple pages, MCLAZY should be called on each page.</a:t>
            </a:r>
          </a:p>
          <a:p>
            <a:r>
              <a:rPr lang="en-US" dirty="0"/>
              <a:t>As previously mentioned, we provide a C wrapper around MCLAZY that exposes a lazy </a:t>
            </a:r>
            <a:r>
              <a:rPr lang="en-US" dirty="0" err="1"/>
              <a:t>memcpy</a:t>
            </a:r>
            <a:r>
              <a:rPr lang="en-US" dirty="0"/>
              <a:t> with identical semantics to </a:t>
            </a:r>
            <a:r>
              <a:rPr lang="en-US" dirty="0" err="1"/>
              <a:t>libc</a:t>
            </a:r>
            <a:r>
              <a:rPr lang="en-US" dirty="0"/>
              <a:t> </a:t>
            </a:r>
            <a:r>
              <a:rPr lang="en-US" dirty="0" err="1"/>
              <a:t>memcpy</a:t>
            </a:r>
            <a:r>
              <a:rPr lang="en-US" dirty="0"/>
              <a:t> for programmer convenience. Full details on how this is done are in the paper.</a:t>
            </a:r>
          </a:p>
          <a:p>
            <a:endParaRPr lang="en-US" dirty="0"/>
          </a:p>
        </p:txBody>
      </p:sp>
      <p:sp>
        <p:nvSpPr>
          <p:cNvPr id="4" name="Slide Number Placeholder 3"/>
          <p:cNvSpPr>
            <a:spLocks noGrp="1"/>
          </p:cNvSpPr>
          <p:nvPr>
            <p:ph type="sldNum" sz="quarter" idx="5"/>
          </p:nvPr>
        </p:nvSpPr>
        <p:spPr/>
        <p:txBody>
          <a:bodyPr/>
          <a:lstStyle/>
          <a:p>
            <a:fld id="{9CC04799-D10D-A145-8C9A-5358787D84C0}" type="slidenum">
              <a:rPr lang="en-US" smtClean="0"/>
              <a:t>82</a:t>
            </a:fld>
            <a:endParaRPr lang="en-US"/>
          </a:p>
        </p:txBody>
      </p:sp>
    </p:spTree>
    <p:extLst>
      <p:ext uri="{BB962C8B-B14F-4D97-AF65-F5344CB8AC3E}">
        <p14:creationId xmlns:p14="http://schemas.microsoft.com/office/powerpoint/2010/main" val="13157032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look at how the lazy copy operation is performed, and what happens on memory accesses.</a:t>
            </a:r>
          </a:p>
          <a:p>
            <a:endParaRPr lang="en-US" dirty="0"/>
          </a:p>
          <a:p>
            <a:r>
              <a:rPr lang="en-US" dirty="0"/>
              <a:t>Let’s assume the CPU core executes an MCLAZY operation on a destination and source </a:t>
            </a:r>
            <a:r>
              <a:rPr lang="en-US" dirty="0" err="1"/>
              <a:t>cacheline</a:t>
            </a:r>
            <a:r>
              <a:rPr lang="en-US" dirty="0"/>
              <a:t>. The CPU creates a packet for this operation and sends it towards the caches.</a:t>
            </a:r>
          </a:p>
          <a:p>
            <a:r>
              <a:rPr lang="en-US" dirty="0"/>
              <a:t>At the caches, the operation triggers an effect where the destination </a:t>
            </a:r>
            <a:r>
              <a:rPr lang="en-US" dirty="0" err="1"/>
              <a:t>cacheline</a:t>
            </a:r>
            <a:r>
              <a:rPr lang="en-US" dirty="0"/>
              <a:t> is invalidated, and the source </a:t>
            </a:r>
            <a:r>
              <a:rPr lang="en-US" dirty="0" err="1"/>
              <a:t>cacheline</a:t>
            </a:r>
            <a:r>
              <a:rPr lang="en-US" dirty="0"/>
              <a:t> is written back. This ensures that further accesses to the destination reach the memory and that the memory has the up-to-date values of </a:t>
            </a:r>
            <a:r>
              <a:rPr lang="en-US" dirty="0" err="1"/>
              <a:t>src</a:t>
            </a:r>
            <a:r>
              <a:rPr lang="en-US" dirty="0"/>
              <a:t> that were copied to </a:t>
            </a:r>
            <a:r>
              <a:rPr lang="en-US" dirty="0" err="1"/>
              <a:t>dest</a:t>
            </a:r>
            <a:r>
              <a:rPr lang="en-US" dirty="0"/>
              <a:t>.</a:t>
            </a:r>
          </a:p>
          <a:p>
            <a:r>
              <a:rPr lang="en-US" dirty="0"/>
              <a:t>The packet is then broadcasted to all the memory controllers where the operation is added to the Copy Tracking Table.</a:t>
            </a:r>
          </a:p>
          <a:p>
            <a:r>
              <a:rPr lang="en-US" dirty="0"/>
              <a:t>We’ll now see how reads to the destination buffer are impacted by this operation.</a:t>
            </a:r>
          </a:p>
        </p:txBody>
      </p:sp>
      <p:sp>
        <p:nvSpPr>
          <p:cNvPr id="4" name="Slide Number Placeholder 3"/>
          <p:cNvSpPr>
            <a:spLocks noGrp="1"/>
          </p:cNvSpPr>
          <p:nvPr>
            <p:ph type="sldNum" sz="quarter" idx="5"/>
          </p:nvPr>
        </p:nvSpPr>
        <p:spPr/>
        <p:txBody>
          <a:bodyPr/>
          <a:lstStyle/>
          <a:p>
            <a:fld id="{9CC04799-D10D-A145-8C9A-5358787D84C0}" type="slidenum">
              <a:rPr lang="en-US" smtClean="0"/>
              <a:t>83</a:t>
            </a:fld>
            <a:endParaRPr lang="en-US"/>
          </a:p>
        </p:txBody>
      </p:sp>
    </p:spTree>
    <p:extLst>
      <p:ext uri="{BB962C8B-B14F-4D97-AF65-F5344CB8AC3E}">
        <p14:creationId xmlns:p14="http://schemas.microsoft.com/office/powerpoint/2010/main" val="2285424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CPU reads the destination, we need to obtain the data from the source instead, since the data wasn’t actually copied.</a:t>
            </a:r>
          </a:p>
          <a:p>
            <a:r>
              <a:rPr lang="en-US" dirty="0"/>
              <a:t>The access proceeds as normal initially. </a:t>
            </a:r>
          </a:p>
          <a:p>
            <a:r>
              <a:rPr lang="en-US" dirty="0"/>
              <a:t>At the memory controller, we consult the CTT and realize that this was the destination of a prospective copy. </a:t>
            </a:r>
          </a:p>
          <a:p>
            <a:r>
              <a:rPr lang="en-US" dirty="0"/>
              <a:t>This causes the request to be bounced to the memory controller containing the source </a:t>
            </a:r>
            <a:r>
              <a:rPr lang="en-US" dirty="0" err="1"/>
              <a:t>cacheline</a:t>
            </a:r>
            <a:r>
              <a:rPr lang="en-US" dirty="0"/>
              <a:t>.</a:t>
            </a:r>
          </a:p>
          <a:p>
            <a:r>
              <a:rPr lang="en-US" dirty="0"/>
              <a:t>The source </a:t>
            </a:r>
            <a:r>
              <a:rPr lang="en-US" dirty="0" err="1"/>
              <a:t>cacheline</a:t>
            </a:r>
            <a:r>
              <a:rPr lang="en-US" dirty="0"/>
              <a:t> is read from memory and sent the CPU core as if it was read from the destination memory location. Reads to the destination incur an additional latency due to the CTT lookup and bounce operations. </a:t>
            </a:r>
          </a:p>
          <a:p>
            <a:r>
              <a:rPr lang="en-US" dirty="0"/>
              <a:t>In our paper we also detail out how reads to the source and writes to the source or destination buffer is performed.</a:t>
            </a:r>
          </a:p>
        </p:txBody>
      </p:sp>
      <p:sp>
        <p:nvSpPr>
          <p:cNvPr id="4" name="Slide Number Placeholder 3"/>
          <p:cNvSpPr>
            <a:spLocks noGrp="1"/>
          </p:cNvSpPr>
          <p:nvPr>
            <p:ph type="sldNum" sz="quarter" idx="5"/>
          </p:nvPr>
        </p:nvSpPr>
        <p:spPr/>
        <p:txBody>
          <a:bodyPr/>
          <a:lstStyle/>
          <a:p>
            <a:fld id="{9CC04799-D10D-A145-8C9A-5358787D84C0}" type="slidenum">
              <a:rPr lang="en-US" smtClean="0"/>
              <a:t>84</a:t>
            </a:fld>
            <a:endParaRPr lang="en-US"/>
          </a:p>
        </p:txBody>
      </p:sp>
    </p:spTree>
    <p:extLst>
      <p:ext uri="{BB962C8B-B14F-4D97-AF65-F5344CB8AC3E}">
        <p14:creationId xmlns:p14="http://schemas.microsoft.com/office/powerpoint/2010/main" val="17663882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81561-3BE2-0F21-6D97-E33C16011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97D2F-8DFA-71D7-FD47-9BEAD2E96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C486CB-C289-D6AF-19C8-1CF00734EC94}"/>
              </a:ext>
            </a:extLst>
          </p:cNvPr>
          <p:cNvSpPr>
            <a:spLocks noGrp="1"/>
          </p:cNvSpPr>
          <p:nvPr>
            <p:ph type="body" idx="1"/>
          </p:nvPr>
        </p:nvSpPr>
        <p:spPr/>
        <p:txBody>
          <a:bodyPr/>
          <a:lstStyle/>
          <a:p>
            <a:r>
              <a:rPr lang="en-US" dirty="0"/>
              <a:t>I now discuss </a:t>
            </a:r>
            <a:r>
              <a:rPr lang="en-US" sz="1200" b="0" dirty="0"/>
              <a:t>Invariant bit packing compression, which makes use of the reduce technique by compressing ML tensors before they’re transferred across the PCIe, reducing the volume of data moved.</a:t>
            </a:r>
            <a:endParaRPr lang="en-US" b="0" dirty="0"/>
          </a:p>
        </p:txBody>
      </p:sp>
      <p:sp>
        <p:nvSpPr>
          <p:cNvPr id="4" name="Footer Placeholder 3">
            <a:extLst>
              <a:ext uri="{FF2B5EF4-FFF2-40B4-BE49-F238E27FC236}">
                <a16:creationId xmlns:a16="http://schemas.microsoft.com/office/drawing/2014/main" id="{AF59340D-E74E-1735-1F62-77C55E9F0F51}"/>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F05EEE16-20AF-3CCD-CB4F-DFA3E40650B6}"/>
              </a:ext>
            </a:extLst>
          </p:cNvPr>
          <p:cNvSpPr>
            <a:spLocks noGrp="1"/>
          </p:cNvSpPr>
          <p:nvPr>
            <p:ph type="sldNum" sz="quarter" idx="5"/>
          </p:nvPr>
        </p:nvSpPr>
        <p:spPr/>
        <p:txBody>
          <a:bodyPr/>
          <a:lstStyle/>
          <a:p>
            <a:fld id="{3E02B9D0-F62D-0644-855F-798369642669}" type="slidenum">
              <a:rPr lang="en-US" smtClean="0"/>
              <a:t>85</a:t>
            </a:fld>
            <a:endParaRPr lang="en-US"/>
          </a:p>
        </p:txBody>
      </p:sp>
    </p:spTree>
    <p:extLst>
      <p:ext uri="{BB962C8B-B14F-4D97-AF65-F5344CB8AC3E}">
        <p14:creationId xmlns:p14="http://schemas.microsoft.com/office/powerpoint/2010/main" val="36645230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with this compression, we now have a new problem. Unlike classic bit packing, where every compressed tensor is the same size, we now have tensors with unaligned offsets. Compressed data has to be read sequentially since we don’t know their exact size beforehand. This complicates decompression and makes </a:t>
            </a:r>
            <a:r>
              <a:rPr lang="en-US" dirty="0" err="1"/>
              <a:t>parallelising</a:t>
            </a:r>
            <a:r>
              <a:rPr lang="en-US" dirty="0"/>
              <a:t> operations difficult.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86</a:t>
            </a:fld>
            <a:endParaRPr lang="en-US"/>
          </a:p>
        </p:txBody>
      </p:sp>
    </p:spTree>
    <p:extLst>
      <p:ext uri="{BB962C8B-B14F-4D97-AF65-F5344CB8AC3E}">
        <p14:creationId xmlns:p14="http://schemas.microsoft.com/office/powerpoint/2010/main" val="25813732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we introduce warp-parallel iterative decompression. [click] The compressed tensor is broken into multiple regions, each sized at a factor of the GPU </a:t>
            </a:r>
            <a:r>
              <a:rPr lang="en-US" dirty="0" err="1"/>
              <a:t>cacheline</a:t>
            </a:r>
            <a:r>
              <a:rPr lang="en-US" dirty="0"/>
              <a:t> size of 128 bytes. Since we don’t know the exact size of the compressed tensor, we can read data region-by-region, providing high bandwidth, while avoiding excessive data transfers. [click] The warp collectively reads a region into the GPU, while issuing an asynchronous prefetch to the next region. The async prefetch is an instruction available in  newer which allows the memory access to overlap with compute, providing us pipeline parallelism between the transfers and decompression. [click] Once the data is brought to the GPU we can begin decompression.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E02B9D0-F62D-0644-855F-798369642669}" type="slidenum">
              <a:rPr lang="en-US" smtClean="0"/>
              <a:t>87</a:t>
            </a:fld>
            <a:endParaRPr lang="en-US"/>
          </a:p>
        </p:txBody>
      </p:sp>
    </p:spTree>
    <p:extLst>
      <p:ext uri="{BB962C8B-B14F-4D97-AF65-F5344CB8AC3E}">
        <p14:creationId xmlns:p14="http://schemas.microsoft.com/office/powerpoint/2010/main" val="35115542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B5038-8EAC-C5DE-33ED-1D618D24A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30FF3-40F3-0D9D-5049-A8B57729F3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493466-D512-890F-4769-9D0665C1AE9B}"/>
              </a:ext>
            </a:extLst>
          </p:cNvPr>
          <p:cNvSpPr>
            <a:spLocks noGrp="1"/>
          </p:cNvSpPr>
          <p:nvPr>
            <p:ph type="body" idx="1"/>
          </p:nvPr>
        </p:nvSpPr>
        <p:spPr/>
        <p:txBody>
          <a:bodyPr/>
          <a:lstStyle/>
          <a:p>
            <a:r>
              <a:rPr lang="en-US" dirty="0"/>
              <a:t>For simplicity, we depict 2 threads within the warp, though a warp consists of 32 threads. Each thread in the warp is responsible for decompressing a chunk of the output tensor. [click] Each thread first reads the number of 0 bits in their corresponding mask chunk. This lets the thread know the number of bits it needs to read from the region. A problem is that decompressing a chunk is reliant on the previous chunks as the bit offset to begin reading from the region is unknown, hurting parallelism. [click] To resolve this, these threads communicate with each other, performing a prefix sum operation where they add up the number of bits to add from previous threads. As these threads all belong to the same warp, we make use of warp primitives which are cycle-latency communication instructions. [click] This gives each thread a bit offset, which lets it know where in the region to start reading bits from.</a:t>
            </a:r>
          </a:p>
        </p:txBody>
      </p:sp>
      <p:sp>
        <p:nvSpPr>
          <p:cNvPr id="4" name="Footer Placeholder 3">
            <a:extLst>
              <a:ext uri="{FF2B5EF4-FFF2-40B4-BE49-F238E27FC236}">
                <a16:creationId xmlns:a16="http://schemas.microsoft.com/office/drawing/2014/main" id="{FEC09EAE-1C5C-402A-8E66-8DA499195ACF}"/>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15AFE5CE-2AF8-FE83-374B-19755126EA44}"/>
              </a:ext>
            </a:extLst>
          </p:cNvPr>
          <p:cNvSpPr>
            <a:spLocks noGrp="1"/>
          </p:cNvSpPr>
          <p:nvPr>
            <p:ph type="sldNum" sz="quarter" idx="5"/>
          </p:nvPr>
        </p:nvSpPr>
        <p:spPr/>
        <p:txBody>
          <a:bodyPr/>
          <a:lstStyle/>
          <a:p>
            <a:fld id="{3E02B9D0-F62D-0644-855F-798369642669}" type="slidenum">
              <a:rPr lang="en-US" smtClean="0"/>
              <a:t>88</a:t>
            </a:fld>
            <a:endParaRPr lang="en-US"/>
          </a:p>
        </p:txBody>
      </p:sp>
    </p:spTree>
    <p:extLst>
      <p:ext uri="{BB962C8B-B14F-4D97-AF65-F5344CB8AC3E}">
        <p14:creationId xmlns:p14="http://schemas.microsoft.com/office/powerpoint/2010/main" val="28654849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D72F2-A3CF-90E5-7FCF-BF8C14839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371DF-B5B6-CB60-38E8-73BB593D2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BC00E-4725-13A4-B616-599A2313F708}"/>
              </a:ext>
            </a:extLst>
          </p:cNvPr>
          <p:cNvSpPr>
            <a:spLocks noGrp="1"/>
          </p:cNvSpPr>
          <p:nvPr>
            <p:ph type="body" idx="1"/>
          </p:nvPr>
        </p:nvSpPr>
        <p:spPr/>
        <p:txBody>
          <a:bodyPr/>
          <a:lstStyle/>
          <a:p>
            <a:r>
              <a:rPr lang="en-US" dirty="0"/>
              <a:t>They now begin reading the bits from the region. [click] and write to the decompressed tensor location. When this is finished, the process is repeated for the next set of chunks in the tensor, [click] issuing another async read for the next region. Each tensor required is decompressed by a separate warp. In this way we extract parallelism from a sequential process.</a:t>
            </a:r>
          </a:p>
        </p:txBody>
      </p:sp>
      <p:sp>
        <p:nvSpPr>
          <p:cNvPr id="4" name="Footer Placeholder 3">
            <a:extLst>
              <a:ext uri="{FF2B5EF4-FFF2-40B4-BE49-F238E27FC236}">
                <a16:creationId xmlns:a16="http://schemas.microsoft.com/office/drawing/2014/main" id="{F4A96675-A879-E0E9-38A3-E2B5D905F0C6}"/>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21A25FE0-D465-07E9-A3F4-F2D3BC2B1C5A}"/>
              </a:ext>
            </a:extLst>
          </p:cNvPr>
          <p:cNvSpPr>
            <a:spLocks noGrp="1"/>
          </p:cNvSpPr>
          <p:nvPr>
            <p:ph type="sldNum" sz="quarter" idx="5"/>
          </p:nvPr>
        </p:nvSpPr>
        <p:spPr/>
        <p:txBody>
          <a:bodyPr/>
          <a:lstStyle/>
          <a:p>
            <a:fld id="{3E02B9D0-F62D-0644-855F-798369642669}" type="slidenum">
              <a:rPr lang="en-US" smtClean="0"/>
              <a:t>89</a:t>
            </a:fld>
            <a:endParaRPr lang="en-US"/>
          </a:p>
        </p:txBody>
      </p:sp>
    </p:spTree>
    <p:extLst>
      <p:ext uri="{BB962C8B-B14F-4D97-AF65-F5344CB8AC3E}">
        <p14:creationId xmlns:p14="http://schemas.microsoft.com/office/powerpoint/2010/main" val="84610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5B3A4-AA5B-A048-553D-F5EC58C7E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ADC3A-CC4A-7D1D-0D8D-F4BAD8104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916882-4CFC-DB6B-6D2E-8794FBEF2549}"/>
              </a:ext>
            </a:extLst>
          </p:cNvPr>
          <p:cNvSpPr>
            <a:spLocks noGrp="1"/>
          </p:cNvSpPr>
          <p:nvPr>
            <p:ph type="body" idx="1"/>
          </p:nvPr>
        </p:nvSpPr>
        <p:spPr/>
        <p:txBody>
          <a:bodyPr/>
          <a:lstStyle/>
          <a:p>
            <a:r>
              <a:rPr lang="en-US" dirty="0"/>
              <a:t>To manage this issue, we need mitigations that take advantage of application characteristics that support them.</a:t>
            </a:r>
          </a:p>
          <a:p>
            <a:endParaRPr lang="en-US" dirty="0"/>
          </a:p>
          <a:p>
            <a:r>
              <a:rPr lang="en-US" dirty="0"/>
              <a:t>We prescribe three complementary techniques that can address bottlenecks across the hierarchy, namely avoiding, hiding, and reducing data movement. This taxonomy allows us to both identify application properties that enable mitigations, as well as give us an idea of how to take advantage of them for performance improvement.</a:t>
            </a:r>
          </a:p>
        </p:txBody>
      </p:sp>
      <p:sp>
        <p:nvSpPr>
          <p:cNvPr id="4" name="Footer Placeholder 3">
            <a:extLst>
              <a:ext uri="{FF2B5EF4-FFF2-40B4-BE49-F238E27FC236}">
                <a16:creationId xmlns:a16="http://schemas.microsoft.com/office/drawing/2014/main" id="{E745090A-D215-756C-0BF8-2CC0BAF474B0}"/>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E4E952BE-59B0-6CB5-C9BE-287E302F7A4F}"/>
              </a:ext>
            </a:extLst>
          </p:cNvPr>
          <p:cNvSpPr>
            <a:spLocks noGrp="1"/>
          </p:cNvSpPr>
          <p:nvPr>
            <p:ph type="sldNum" sz="quarter" idx="5"/>
          </p:nvPr>
        </p:nvSpPr>
        <p:spPr/>
        <p:txBody>
          <a:bodyPr/>
          <a:lstStyle/>
          <a:p>
            <a:fld id="{3E02B9D0-F62D-0644-855F-798369642669}" type="slidenum">
              <a:rPr lang="en-US" smtClean="0"/>
              <a:t>9</a:t>
            </a:fld>
            <a:endParaRPr lang="en-US"/>
          </a:p>
        </p:txBody>
      </p:sp>
    </p:spTree>
    <p:extLst>
      <p:ext uri="{BB962C8B-B14F-4D97-AF65-F5344CB8AC3E}">
        <p14:creationId xmlns:p14="http://schemas.microsoft.com/office/powerpoint/2010/main" val="3117393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pic>
        <p:nvPicPr>
          <p:cNvPr id="2" name="Picture 1"/>
          <p:cNvPicPr>
            <a:picLocks noChangeAspect="1"/>
          </p:cNvPicPr>
          <p:nvPr/>
        </p:nvPicPr>
        <p:blipFill>
          <a:blip r:embed="rId3"/>
          <a:stretch>
            <a:fillRect/>
          </a:stretch>
        </p:blipFill>
        <p:spPr>
          <a:xfrm>
            <a:off x="757442" y="6131476"/>
            <a:ext cx="3221697" cy="284648"/>
          </a:xfrm>
          <a:prstGeom prst="rect">
            <a:avLst/>
          </a:prstGeom>
        </p:spPr>
      </p:pic>
      <p:pic>
        <p:nvPicPr>
          <p:cNvPr id="8" name="Picture 7"/>
          <p:cNvPicPr>
            <a:picLocks noChangeAspect="1"/>
          </p:cNvPicPr>
          <p:nvPr/>
        </p:nvPicPr>
        <p:blipFill>
          <a:blip r:embed="rId4"/>
          <a:stretch>
            <a:fillRect/>
          </a:stretch>
        </p:blipFill>
        <p:spPr>
          <a:xfrm>
            <a:off x="757441" y="4568599"/>
            <a:ext cx="2133600" cy="186267"/>
          </a:xfrm>
          <a:prstGeom prst="rect">
            <a:avLst/>
          </a:prstGeom>
        </p:spPr>
      </p:pic>
      <p:sp>
        <p:nvSpPr>
          <p:cNvPr id="3" name="Title 2"/>
          <p:cNvSpPr>
            <a:spLocks noGrp="1"/>
          </p:cNvSpPr>
          <p:nvPr>
            <p:ph type="title" hasCustomPrompt="1"/>
          </p:nvPr>
        </p:nvSpPr>
        <p:spPr>
          <a:xfrm>
            <a:off x="613833" y="859991"/>
            <a:ext cx="9296400" cy="3522341"/>
          </a:xfrm>
          <a:prstGeom prst="rect">
            <a:avLst/>
          </a:prstGeom>
        </p:spPr>
        <p:txBody>
          <a:bodyPr anchor="b"/>
          <a:lstStyle>
            <a:lvl1pPr algn="l">
              <a:defRPr sz="6667" b="1" i="0" baseline="0">
                <a:solidFill>
                  <a:schemeClr val="tx2"/>
                </a:solidFill>
                <a:latin typeface="Encode Sans Normal Black" charset="0"/>
                <a:ea typeface="Encode Sans Normal Black" charset="0"/>
                <a:cs typeface="Encode Sans Normal Black" charset="0"/>
              </a:defRPr>
            </a:lvl1pPr>
          </a:lstStyle>
          <a:p>
            <a:r>
              <a:rPr lang="en-US" dirty="0"/>
              <a:t>TITLE HERE</a:t>
            </a:r>
            <a:br>
              <a:rPr lang="en-US" dirty="0"/>
            </a:br>
            <a:r>
              <a:rPr lang="en-US" dirty="0"/>
              <a:t>ENCODE NORMAL</a:t>
            </a:r>
            <a:br>
              <a:rPr lang="en-US" dirty="0"/>
            </a:br>
            <a:r>
              <a:rPr lang="en-US" dirty="0"/>
              <a:t>BLACK, 50 PT.</a:t>
            </a:r>
          </a:p>
        </p:txBody>
      </p:sp>
    </p:spTree>
    <p:extLst>
      <p:ext uri="{BB962C8B-B14F-4D97-AF65-F5344CB8AC3E}">
        <p14:creationId xmlns:p14="http://schemas.microsoft.com/office/powerpoint/2010/main" val="11652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97231" y="2307557"/>
            <a:ext cx="10929485" cy="3154535"/>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166" y="1818011"/>
            <a:ext cx="1453460" cy="128483"/>
          </a:xfrm>
          <a:prstGeom prst="rect">
            <a:avLst/>
          </a:prstGeom>
        </p:spPr>
      </p:pic>
      <p:sp>
        <p:nvSpPr>
          <p:cNvPr id="2" name="Title 1"/>
          <p:cNvSpPr>
            <a:spLocks noGrp="1"/>
          </p:cNvSpPr>
          <p:nvPr>
            <p:ph type="title" hasCustomPrompt="1"/>
          </p:nvPr>
        </p:nvSpPr>
        <p:spPr>
          <a:xfrm>
            <a:off x="613833" y="492978"/>
            <a:ext cx="10912883"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96950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166" y="1818011"/>
            <a:ext cx="1453460" cy="128483"/>
          </a:xfrm>
          <a:prstGeom prst="rect">
            <a:avLst/>
          </a:prstGeom>
        </p:spPr>
      </p:pic>
      <p:sp>
        <p:nvSpPr>
          <p:cNvPr id="8" name="Chart Placeholder 11"/>
          <p:cNvSpPr>
            <a:spLocks noGrp="1"/>
          </p:cNvSpPr>
          <p:nvPr>
            <p:ph type="chart" sz="quarter" idx="12" hasCustomPrompt="1"/>
          </p:nvPr>
        </p:nvSpPr>
        <p:spPr>
          <a:xfrm>
            <a:off x="597230" y="2299970"/>
            <a:ext cx="10912883" cy="3948217"/>
          </a:xfrm>
          <a:prstGeom prst="rect">
            <a:avLst/>
          </a:prstGeom>
        </p:spPr>
        <p:txBody>
          <a:bodyPr>
            <a:normAutofit/>
          </a:bodyPr>
          <a:lstStyle>
            <a:lvl1pPr marL="0" indent="0">
              <a:buNone/>
              <a:defRPr sz="32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0055" y="6234041"/>
            <a:ext cx="3386655" cy="229748"/>
          </a:xfrm>
          <a:prstGeom prst="rect">
            <a:avLst/>
          </a:prstGeom>
        </p:spPr>
      </p:pic>
      <p:sp>
        <p:nvSpPr>
          <p:cNvPr id="2" name="Title 1"/>
          <p:cNvSpPr>
            <a:spLocks noGrp="1"/>
          </p:cNvSpPr>
          <p:nvPr>
            <p:ph type="title" hasCustomPrompt="1"/>
          </p:nvPr>
        </p:nvSpPr>
        <p:spPr>
          <a:xfrm>
            <a:off x="613833" y="508811"/>
            <a:ext cx="10896280"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864986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833" y="859991"/>
            <a:ext cx="9364720" cy="3522341"/>
          </a:xfrm>
          <a:prstGeom prst="rect">
            <a:avLst/>
          </a:prstGeom>
        </p:spPr>
        <p:txBody>
          <a:bodyPr anchor="b"/>
          <a:lstStyle>
            <a:lvl1pPr algn="l">
              <a:defRPr sz="6667"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50 PT.</a:t>
            </a:r>
          </a:p>
        </p:txBody>
      </p:sp>
    </p:spTree>
    <p:extLst>
      <p:ext uri="{BB962C8B-B14F-4D97-AF65-F5344CB8AC3E}">
        <p14:creationId xmlns:p14="http://schemas.microsoft.com/office/powerpoint/2010/main" val="1473425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757441" y="4568599"/>
            <a:ext cx="2133600" cy="186267"/>
          </a:xfrm>
          <a:prstGeom prst="rect">
            <a:avLst/>
          </a:prstGeom>
        </p:spPr>
      </p:pic>
      <p:pic>
        <p:nvPicPr>
          <p:cNvPr id="13" name="Picture 12"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sp>
        <p:nvSpPr>
          <p:cNvPr id="3" name="Title 2"/>
          <p:cNvSpPr>
            <a:spLocks noGrp="1"/>
          </p:cNvSpPr>
          <p:nvPr>
            <p:ph type="title" hasCustomPrompt="1"/>
          </p:nvPr>
        </p:nvSpPr>
        <p:spPr>
          <a:xfrm>
            <a:off x="613833" y="859991"/>
            <a:ext cx="9364720" cy="3522341"/>
          </a:xfrm>
          <a:prstGeom prst="rect">
            <a:avLst/>
          </a:prstGeom>
        </p:spPr>
        <p:txBody>
          <a:bodyPr anchor="b"/>
          <a:lstStyle>
            <a:lvl1pPr algn="l">
              <a:defRPr sz="6667"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79592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740509" y="1819205"/>
            <a:ext cx="1471708" cy="128481"/>
          </a:xfrm>
          <a:prstGeom prst="rect">
            <a:avLst/>
          </a:prstGeom>
        </p:spPr>
      </p:pic>
      <p:pic>
        <p:nvPicPr>
          <p:cNvPr id="12" name="Picture 11"/>
          <p:cNvPicPr>
            <a:picLocks noChangeAspect="1"/>
          </p:cNvPicPr>
          <p:nvPr userDrawn="1"/>
        </p:nvPicPr>
        <p:blipFill>
          <a:blip r:embed="rId3"/>
          <a:stretch>
            <a:fillRect/>
          </a:stretch>
        </p:blipFill>
        <p:spPr>
          <a:xfrm>
            <a:off x="732044" y="1520327"/>
            <a:ext cx="1471708" cy="128483"/>
          </a:xfrm>
          <a:prstGeom prst="rect">
            <a:avLst/>
          </a:prstGeom>
        </p:spPr>
      </p:pic>
      <p:sp>
        <p:nvSpPr>
          <p:cNvPr id="24" name="Text Placeholder 9"/>
          <p:cNvSpPr>
            <a:spLocks noGrp="1"/>
          </p:cNvSpPr>
          <p:nvPr>
            <p:ph type="body" sz="quarter" idx="11" hasCustomPrompt="1"/>
          </p:nvPr>
        </p:nvSpPr>
        <p:spPr>
          <a:xfrm>
            <a:off x="597226" y="1819205"/>
            <a:ext cx="10929485" cy="3389985"/>
          </a:xfrm>
          <a:prstGeom prst="rect">
            <a:avLst/>
          </a:prstGeom>
        </p:spPr>
        <p:txBody>
          <a:bodyPr/>
          <a:lstStyle>
            <a:lvl1pPr marL="457189" indent="-457189">
              <a:lnSpc>
                <a:spcPct val="150000"/>
              </a:lnSpc>
              <a:buFont typeface="Arial" panose="020B0604020202020204" pitchFamily="34" charset="0"/>
              <a:buChar char="•"/>
              <a:defRPr sz="2400" b="1" i="0" baseline="0">
                <a:solidFill>
                  <a:schemeClr val="tx2"/>
                </a:solidFill>
                <a:latin typeface="Open Sans" charset="0"/>
                <a:ea typeface="Open Sans" charset="0"/>
                <a:cs typeface="Open Sans" charset="0"/>
              </a:defRPr>
            </a:lvl1pPr>
            <a:lvl2pPr>
              <a:lnSpc>
                <a:spcPct val="150000"/>
              </a:lnSpc>
              <a:defRPr sz="2000" b="1" i="0" baseline="0">
                <a:solidFill>
                  <a:schemeClr val="tx2"/>
                </a:solidFill>
                <a:latin typeface="Open Sans" charset="0"/>
                <a:ea typeface="Open Sans" charset="0"/>
                <a:cs typeface="Open Sans" charset="0"/>
              </a:defRPr>
            </a:lvl2pPr>
            <a:lvl3pPr marL="1523962" indent="-304792">
              <a:lnSpc>
                <a:spcPct val="150000"/>
              </a:lnSpc>
              <a:buSzPct val="100000"/>
              <a:buFont typeface="Courier New" panose="02070309020205020404" pitchFamily="49" charset="0"/>
              <a:buChar char="o"/>
              <a:defRPr sz="1800" b="1" i="0" baseline="0">
                <a:solidFill>
                  <a:schemeClr val="tx2"/>
                </a:solidFill>
                <a:latin typeface="Open Sans" charset="0"/>
                <a:ea typeface="Open Sans" charset="0"/>
                <a:cs typeface="Open Sans" charset="0"/>
              </a:defRPr>
            </a:lvl3pPr>
            <a:lvl4pPr>
              <a:lnSpc>
                <a:spcPct val="150000"/>
              </a:lnSpc>
              <a:defRPr sz="1800" b="1" i="0" baseline="0">
                <a:solidFill>
                  <a:schemeClr val="tx2"/>
                </a:solidFill>
                <a:latin typeface="Open Sans" charset="0"/>
                <a:ea typeface="Open Sans" charset="0"/>
                <a:cs typeface="Open Sans" charset="0"/>
              </a:defRPr>
            </a:lvl4pPr>
            <a:lvl5pPr marL="2743131" indent="-304792">
              <a:lnSpc>
                <a:spcPct val="150000"/>
              </a:lnSpc>
              <a:buFont typeface="Lucida Grande"/>
              <a:buChar char="&gt;"/>
              <a:defRPr sz="18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5" name="Text Placeholder 5"/>
          <p:cNvSpPr>
            <a:spLocks noGrp="1"/>
          </p:cNvSpPr>
          <p:nvPr>
            <p:ph type="body" sz="quarter" idx="12" hasCustomPrompt="1"/>
          </p:nvPr>
        </p:nvSpPr>
        <p:spPr>
          <a:xfrm>
            <a:off x="593273" y="5817391"/>
            <a:ext cx="10912883" cy="548228"/>
          </a:xfrm>
          <a:prstGeom prst="rect">
            <a:avLst/>
          </a:prstGeom>
        </p:spPr>
        <p:txBody>
          <a:bodyPr>
            <a:noAutofit/>
          </a:bodyPr>
          <a:lstStyle>
            <a:lvl1pPr marL="0" indent="0" algn="ctr">
              <a:lnSpc>
                <a:spcPct val="90000"/>
              </a:lnSpc>
              <a:buNone/>
              <a:defRPr sz="2400" b="0" i="0"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2" name="Title 1"/>
          <p:cNvSpPr>
            <a:spLocks noGrp="1"/>
          </p:cNvSpPr>
          <p:nvPr>
            <p:ph type="title" hasCustomPrompt="1"/>
          </p:nvPr>
        </p:nvSpPr>
        <p:spPr>
          <a:xfrm>
            <a:off x="597232" y="194697"/>
            <a:ext cx="10929479"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3" name="Footer Placeholder 2">
            <a:extLst>
              <a:ext uri="{FF2B5EF4-FFF2-40B4-BE49-F238E27FC236}">
                <a16:creationId xmlns:a16="http://schemas.microsoft.com/office/drawing/2014/main" id="{977F69F4-2041-7B56-BB28-E4AD6F09092B}"/>
              </a:ext>
            </a:extLst>
          </p:cNvPr>
          <p:cNvSpPr>
            <a:spLocks noGrp="1"/>
          </p:cNvSpPr>
          <p:nvPr>
            <p:ph type="ftr" sz="quarter" idx="13"/>
          </p:nvPr>
        </p:nvSpPr>
        <p:spPr/>
        <p:txBody>
          <a:bodyPr/>
          <a:lstStyle/>
          <a:p>
            <a:endParaRPr lang="en-US"/>
          </a:p>
        </p:txBody>
      </p:sp>
      <p:sp>
        <p:nvSpPr>
          <p:cNvPr id="4" name="Slide Number Placeholder 3">
            <a:extLst>
              <a:ext uri="{FF2B5EF4-FFF2-40B4-BE49-F238E27FC236}">
                <a16:creationId xmlns:a16="http://schemas.microsoft.com/office/drawing/2014/main" id="{022A7518-2D97-AE21-62A0-28908C73A73A}"/>
              </a:ext>
            </a:extLst>
          </p:cNvPr>
          <p:cNvSpPr>
            <a:spLocks noGrp="1"/>
          </p:cNvSpPr>
          <p:nvPr>
            <p:ph type="sldNum" sz="quarter" idx="14"/>
          </p:nvPr>
        </p:nvSpPr>
        <p:spPr/>
        <p:txBody>
          <a:bodyPr/>
          <a:lstStyle/>
          <a:p>
            <a:fld id="{04AED599-1D0F-3E40-81CA-01C30F87847C}" type="slidenum">
              <a:rPr lang="en-US" smtClean="0"/>
              <a:t>‹#›</a:t>
            </a:fld>
            <a:endParaRPr lang="en-US"/>
          </a:p>
        </p:txBody>
      </p:sp>
    </p:spTree>
    <p:extLst>
      <p:ext uri="{BB962C8B-B14F-4D97-AF65-F5344CB8AC3E}">
        <p14:creationId xmlns:p14="http://schemas.microsoft.com/office/powerpoint/2010/main" val="340805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732042" y="1509800"/>
            <a:ext cx="1471708" cy="128483"/>
          </a:xfrm>
          <a:prstGeom prst="rect">
            <a:avLst/>
          </a:prstGeom>
        </p:spPr>
      </p:pic>
      <p:sp>
        <p:nvSpPr>
          <p:cNvPr id="8" name="Text Placeholder 9"/>
          <p:cNvSpPr>
            <a:spLocks noGrp="1"/>
          </p:cNvSpPr>
          <p:nvPr>
            <p:ph type="body" sz="quarter" idx="11" hasCustomPrompt="1"/>
          </p:nvPr>
        </p:nvSpPr>
        <p:spPr>
          <a:xfrm>
            <a:off x="597231" y="1804086"/>
            <a:ext cx="10929485" cy="3658006"/>
          </a:xfrm>
          <a:prstGeom prst="rect">
            <a:avLst/>
          </a:prstGeom>
        </p:spPr>
        <p:txBody>
          <a:bodyPr/>
          <a:lstStyle>
            <a:lvl1pPr marL="457189" indent="-457189">
              <a:lnSpc>
                <a:spcPct val="150000"/>
              </a:lnSpc>
              <a:buFont typeface="Arial" panose="020B0604020202020204" pitchFamily="34" charset="0"/>
              <a:buChar char="•"/>
              <a:defRPr sz="2400" b="1" i="0" baseline="0">
                <a:solidFill>
                  <a:schemeClr val="tx2"/>
                </a:solidFill>
                <a:latin typeface="Open Sans" charset="0"/>
                <a:ea typeface="Open Sans" charset="0"/>
                <a:cs typeface="Open Sans" charset="0"/>
              </a:defRPr>
            </a:lvl1pPr>
            <a:lvl2pPr>
              <a:lnSpc>
                <a:spcPct val="150000"/>
              </a:lnSpc>
              <a:defRPr sz="2000" b="1" i="0" baseline="0">
                <a:solidFill>
                  <a:schemeClr val="tx2"/>
                </a:solidFill>
                <a:latin typeface="Open Sans" charset="0"/>
                <a:ea typeface="Open Sans" charset="0"/>
                <a:cs typeface="Open Sans" charset="0"/>
              </a:defRPr>
            </a:lvl2pPr>
            <a:lvl3pPr marL="1523962" indent="-304792">
              <a:lnSpc>
                <a:spcPct val="150000"/>
              </a:lnSpc>
              <a:buSzPct val="100000"/>
              <a:buFont typeface="Courier New" panose="02070309020205020404" pitchFamily="49" charset="0"/>
              <a:buChar char="o"/>
              <a:defRPr sz="1800" b="1" i="0" baseline="0">
                <a:solidFill>
                  <a:schemeClr val="tx2"/>
                </a:solidFill>
                <a:latin typeface="Open Sans" charset="0"/>
                <a:ea typeface="Open Sans" charset="0"/>
                <a:cs typeface="Open Sans" charset="0"/>
              </a:defRPr>
            </a:lvl3pPr>
            <a:lvl4pPr>
              <a:lnSpc>
                <a:spcPct val="150000"/>
              </a:lnSpc>
              <a:defRPr sz="1800" b="1" i="0" baseline="0">
                <a:solidFill>
                  <a:schemeClr val="tx2"/>
                </a:solidFill>
                <a:latin typeface="Open Sans" charset="0"/>
                <a:ea typeface="Open Sans" charset="0"/>
                <a:cs typeface="Open Sans" charset="0"/>
              </a:defRPr>
            </a:lvl4pPr>
            <a:lvl5pPr marL="2743131" indent="-304792">
              <a:lnSpc>
                <a:spcPct val="150000"/>
              </a:lnSpc>
              <a:buFont typeface="Lucida Grande"/>
              <a:buChar char="&gt;"/>
              <a:defRPr sz="18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 name="Title 1"/>
          <p:cNvSpPr>
            <a:spLocks noGrp="1"/>
          </p:cNvSpPr>
          <p:nvPr>
            <p:ph type="title" hasCustomPrompt="1"/>
          </p:nvPr>
        </p:nvSpPr>
        <p:spPr>
          <a:xfrm>
            <a:off x="613833" y="173596"/>
            <a:ext cx="10912883"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3" name="Footer Placeholder 2">
            <a:extLst>
              <a:ext uri="{FF2B5EF4-FFF2-40B4-BE49-F238E27FC236}">
                <a16:creationId xmlns:a16="http://schemas.microsoft.com/office/drawing/2014/main" id="{86726D14-A202-0C3E-3582-1D6917DEB67A}"/>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B5CF7D69-F449-5079-6870-5E759F6230A6}"/>
              </a:ext>
            </a:extLst>
          </p:cNvPr>
          <p:cNvSpPr>
            <a:spLocks noGrp="1"/>
          </p:cNvSpPr>
          <p:nvPr>
            <p:ph type="sldNum" sz="quarter" idx="13"/>
          </p:nvPr>
        </p:nvSpPr>
        <p:spPr/>
        <p:txBody>
          <a:bodyPr/>
          <a:lstStyle/>
          <a:p>
            <a:fld id="{04AED599-1D0F-3E40-81CA-01C30F87847C}" type="slidenum">
              <a:rPr lang="en-US" smtClean="0"/>
              <a:pPr/>
              <a:t>‹#›</a:t>
            </a:fld>
            <a:endParaRPr lang="en-US"/>
          </a:p>
        </p:txBody>
      </p:sp>
    </p:spTree>
    <p:extLst>
      <p:ext uri="{BB962C8B-B14F-4D97-AF65-F5344CB8AC3E}">
        <p14:creationId xmlns:p14="http://schemas.microsoft.com/office/powerpoint/2010/main" val="4087499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32042" y="1519131"/>
            <a:ext cx="1471708" cy="128483"/>
          </a:xfrm>
          <a:prstGeom prst="rect">
            <a:avLst/>
          </a:prstGeom>
        </p:spPr>
      </p:pic>
      <p:sp>
        <p:nvSpPr>
          <p:cNvPr id="10" name="Chart Placeholder 11"/>
          <p:cNvSpPr>
            <a:spLocks noGrp="1"/>
          </p:cNvSpPr>
          <p:nvPr>
            <p:ph type="chart" sz="quarter" idx="12" hasCustomPrompt="1"/>
          </p:nvPr>
        </p:nvSpPr>
        <p:spPr>
          <a:xfrm>
            <a:off x="597230" y="1791730"/>
            <a:ext cx="10912883" cy="4456458"/>
          </a:xfrm>
          <a:prstGeom prst="rect">
            <a:avLst/>
          </a:prstGeom>
        </p:spPr>
        <p:txBody>
          <a:bodyPr>
            <a:normAutofit/>
          </a:bodyPr>
          <a:lstStyle>
            <a:lvl1pPr marL="0" indent="0">
              <a:buNone/>
              <a:defRPr sz="32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2" name="Title 1"/>
          <p:cNvSpPr>
            <a:spLocks noGrp="1"/>
          </p:cNvSpPr>
          <p:nvPr>
            <p:ph type="title" hasCustomPrompt="1"/>
          </p:nvPr>
        </p:nvSpPr>
        <p:spPr>
          <a:xfrm>
            <a:off x="613833" y="194098"/>
            <a:ext cx="10896280"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3" name="Footer Placeholder 2">
            <a:extLst>
              <a:ext uri="{FF2B5EF4-FFF2-40B4-BE49-F238E27FC236}">
                <a16:creationId xmlns:a16="http://schemas.microsoft.com/office/drawing/2014/main" id="{6BEFC647-51C5-E736-E0CC-02C9BC958174}"/>
              </a:ext>
            </a:extLst>
          </p:cNvPr>
          <p:cNvSpPr>
            <a:spLocks noGrp="1"/>
          </p:cNvSpPr>
          <p:nvPr>
            <p:ph type="ftr" sz="quarter" idx="13"/>
          </p:nvPr>
        </p:nvSpPr>
        <p:spPr/>
        <p:txBody>
          <a:bodyPr/>
          <a:lstStyle/>
          <a:p>
            <a:endParaRPr lang="en-US"/>
          </a:p>
        </p:txBody>
      </p:sp>
      <p:sp>
        <p:nvSpPr>
          <p:cNvPr id="4" name="Slide Number Placeholder 3">
            <a:extLst>
              <a:ext uri="{FF2B5EF4-FFF2-40B4-BE49-F238E27FC236}">
                <a16:creationId xmlns:a16="http://schemas.microsoft.com/office/drawing/2014/main" id="{0FB03142-C342-4314-E5F6-C7D604720DFF}"/>
              </a:ext>
            </a:extLst>
          </p:cNvPr>
          <p:cNvSpPr>
            <a:spLocks noGrp="1"/>
          </p:cNvSpPr>
          <p:nvPr>
            <p:ph type="sldNum" sz="quarter" idx="14"/>
          </p:nvPr>
        </p:nvSpPr>
        <p:spPr/>
        <p:txBody>
          <a:bodyPr/>
          <a:lstStyle/>
          <a:p>
            <a:fld id="{04AED599-1D0F-3E40-81CA-01C30F87847C}" type="slidenum">
              <a:rPr lang="en-US" smtClean="0"/>
              <a:pPr/>
              <a:t>‹#›</a:t>
            </a:fld>
            <a:endParaRPr lang="en-US"/>
          </a:p>
        </p:txBody>
      </p:sp>
    </p:spTree>
    <p:extLst>
      <p:ext uri="{BB962C8B-B14F-4D97-AF65-F5344CB8AC3E}">
        <p14:creationId xmlns:p14="http://schemas.microsoft.com/office/powerpoint/2010/main" val="136748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41" y="6234041"/>
            <a:ext cx="3386667" cy="229748"/>
          </a:xfrm>
          <a:prstGeom prst="rect">
            <a:avLst/>
          </a:prstGeom>
        </p:spPr>
      </p:pic>
      <p:pic>
        <p:nvPicPr>
          <p:cNvPr id="9" name="Picture 8"/>
          <p:cNvPicPr>
            <a:picLocks noChangeAspect="1"/>
          </p:cNvPicPr>
          <p:nvPr/>
        </p:nvPicPr>
        <p:blipFill>
          <a:blip r:embed="rId4"/>
          <a:stretch>
            <a:fillRect/>
          </a:stretch>
        </p:blipFill>
        <p:spPr>
          <a:xfrm>
            <a:off x="757441" y="4568599"/>
            <a:ext cx="2133600" cy="186267"/>
          </a:xfrm>
          <a:prstGeom prst="rect">
            <a:avLst/>
          </a:prstGeom>
        </p:spPr>
      </p:pic>
      <p:sp>
        <p:nvSpPr>
          <p:cNvPr id="2" name="Title 1"/>
          <p:cNvSpPr>
            <a:spLocks noGrp="1"/>
          </p:cNvSpPr>
          <p:nvPr>
            <p:ph type="title" hasCustomPrompt="1"/>
          </p:nvPr>
        </p:nvSpPr>
        <p:spPr>
          <a:xfrm>
            <a:off x="613833" y="859991"/>
            <a:ext cx="9364720" cy="3522341"/>
          </a:xfrm>
          <a:prstGeom prst="rect">
            <a:avLst/>
          </a:prstGeom>
        </p:spPr>
        <p:txBody>
          <a:bodyPr anchor="b"/>
          <a:lstStyle>
            <a:lvl1pPr algn="l">
              <a:defRPr sz="6667"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50 PT.</a:t>
            </a:r>
          </a:p>
        </p:txBody>
      </p:sp>
    </p:spTree>
    <p:extLst>
      <p:ext uri="{BB962C8B-B14F-4D97-AF65-F5344CB8AC3E}">
        <p14:creationId xmlns:p14="http://schemas.microsoft.com/office/powerpoint/2010/main" val="410090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597231" y="3093653"/>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0" name="Text Placeholder 5"/>
          <p:cNvSpPr>
            <a:spLocks noGrp="1"/>
          </p:cNvSpPr>
          <p:nvPr>
            <p:ph type="body" sz="quarter" idx="12" hasCustomPrompt="1"/>
          </p:nvPr>
        </p:nvSpPr>
        <p:spPr>
          <a:xfrm>
            <a:off x="613833" y="2307557"/>
            <a:ext cx="10912883" cy="548228"/>
          </a:xfrm>
          <a:prstGeom prst="rect">
            <a:avLst/>
          </a:prstGeom>
        </p:spPr>
        <p:txBody>
          <a:bodyPr>
            <a:noAutofit/>
          </a:bodyPr>
          <a:lstStyle>
            <a:lvl1pPr marL="0" indent="0">
              <a:lnSpc>
                <a:spcPct val="90000"/>
              </a:lnSpc>
              <a:buNone/>
              <a:defRPr sz="3200" b="0" i="0"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1" name="Picture 10"/>
          <p:cNvPicPr>
            <a:picLocks noChangeAspect="1"/>
          </p:cNvPicPr>
          <p:nvPr/>
        </p:nvPicPr>
        <p:blipFill>
          <a:blip r:embed="rId2"/>
          <a:stretch>
            <a:fillRect/>
          </a:stretch>
        </p:blipFill>
        <p:spPr>
          <a:xfrm>
            <a:off x="732042" y="1818011"/>
            <a:ext cx="1471708" cy="128483"/>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0049" y="6234041"/>
            <a:ext cx="3386667" cy="229748"/>
          </a:xfrm>
          <a:prstGeom prst="rect">
            <a:avLst/>
          </a:prstGeom>
        </p:spPr>
      </p:pic>
      <p:sp>
        <p:nvSpPr>
          <p:cNvPr id="2" name="Title 1"/>
          <p:cNvSpPr>
            <a:spLocks noGrp="1"/>
          </p:cNvSpPr>
          <p:nvPr>
            <p:ph type="title" hasCustomPrompt="1"/>
          </p:nvPr>
        </p:nvSpPr>
        <p:spPr>
          <a:xfrm>
            <a:off x="597231" y="495348"/>
            <a:ext cx="10929485" cy="1325033"/>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61767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97231" y="2307557"/>
            <a:ext cx="10929485" cy="3154535"/>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p:cNvPicPr>
            <a:picLocks noChangeAspect="1"/>
          </p:cNvPicPr>
          <p:nvPr/>
        </p:nvPicPr>
        <p:blipFill>
          <a:blip r:embed="rId2"/>
          <a:stretch>
            <a:fillRect/>
          </a:stretch>
        </p:blipFill>
        <p:spPr>
          <a:xfrm>
            <a:off x="732042" y="1818011"/>
            <a:ext cx="1471708" cy="128483"/>
          </a:xfrm>
          <a:prstGeom prst="rect">
            <a:avLst/>
          </a:prstGeom>
        </p:spPr>
      </p:pic>
      <p:pic>
        <p:nvPicPr>
          <p:cNvPr id="13" name="Picture 12" descr="UW_W Logo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sp>
        <p:nvSpPr>
          <p:cNvPr id="2" name="Title 1"/>
          <p:cNvSpPr>
            <a:spLocks noGrp="1"/>
          </p:cNvSpPr>
          <p:nvPr>
            <p:ph type="title" hasCustomPrompt="1"/>
          </p:nvPr>
        </p:nvSpPr>
        <p:spPr>
          <a:xfrm>
            <a:off x="597231" y="492978"/>
            <a:ext cx="10929485" cy="1325033"/>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13039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 Graphic">
    <p:bg>
      <p:bgPr>
        <a:solidFill>
          <a:schemeClr val="bg1"/>
        </a:solidFill>
        <a:effectLst/>
      </p:bgPr>
    </p:bg>
    <p:spTree>
      <p:nvGrpSpPr>
        <p:cNvPr id="1" name=""/>
        <p:cNvGrpSpPr/>
        <p:nvPr/>
      </p:nvGrpSpPr>
      <p:grpSpPr>
        <a:xfrm>
          <a:off x="0" y="0"/>
          <a:ext cx="0" cy="0"/>
          <a:chOff x="0" y="0"/>
          <a:chExt cx="0" cy="0"/>
        </a:xfrm>
      </p:grpSpPr>
      <p:sp>
        <p:nvSpPr>
          <p:cNvPr id="6" name="Chart Placeholder 11"/>
          <p:cNvSpPr>
            <a:spLocks noGrp="1"/>
          </p:cNvSpPr>
          <p:nvPr>
            <p:ph type="chart" sz="quarter" idx="12" hasCustomPrompt="1"/>
          </p:nvPr>
        </p:nvSpPr>
        <p:spPr>
          <a:xfrm>
            <a:off x="597230" y="2299970"/>
            <a:ext cx="10912883" cy="3770892"/>
          </a:xfrm>
          <a:prstGeom prst="rect">
            <a:avLst/>
          </a:prstGeom>
        </p:spPr>
        <p:txBody>
          <a:bodyPr>
            <a:normAutofit/>
          </a:bodyPr>
          <a:lstStyle>
            <a:lvl1pPr marL="0" indent="0">
              <a:buNone/>
              <a:defRPr sz="32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3" name="Picture 12"/>
          <p:cNvPicPr>
            <a:picLocks noChangeAspect="1"/>
          </p:cNvPicPr>
          <p:nvPr/>
        </p:nvPicPr>
        <p:blipFill>
          <a:blip r:embed="rId2"/>
          <a:stretch>
            <a:fillRect/>
          </a:stretch>
        </p:blipFill>
        <p:spPr>
          <a:xfrm>
            <a:off x="732042" y="1818011"/>
            <a:ext cx="1471708" cy="128483"/>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0049" y="6234041"/>
            <a:ext cx="3386667" cy="229748"/>
          </a:xfrm>
          <a:prstGeom prst="rect">
            <a:avLst/>
          </a:prstGeom>
        </p:spPr>
      </p:pic>
      <p:sp>
        <p:nvSpPr>
          <p:cNvPr id="2" name="Title 1"/>
          <p:cNvSpPr>
            <a:spLocks noGrp="1"/>
          </p:cNvSpPr>
          <p:nvPr>
            <p:ph type="title" hasCustomPrompt="1"/>
          </p:nvPr>
        </p:nvSpPr>
        <p:spPr>
          <a:xfrm>
            <a:off x="613833" y="494164"/>
            <a:ext cx="10912883" cy="1325033"/>
          </a:xfrm>
          <a:prstGeom prst="rect">
            <a:avLst/>
          </a:prstGeom>
        </p:spPr>
        <p:txBody>
          <a:bodyPr anchor="b"/>
          <a:lstStyle>
            <a:lvl1pPr algn="l">
              <a:defRPr sz="4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36276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28DAC-2BC5-ECFF-F918-51F58784D780}"/>
              </a:ext>
            </a:extLst>
          </p:cNvPr>
          <p:cNvSpPr>
            <a:spLocks noGrp="1"/>
          </p:cNvSpPr>
          <p:nvPr>
            <p:ph type="ctrTitle"/>
          </p:nvPr>
        </p:nvSpPr>
        <p:spPr>
          <a:xfrm>
            <a:off x="1524000" y="1122536"/>
            <a:ext cx="9144000" cy="2387575"/>
          </a:xfrm>
        </p:spPr>
        <p:txBody>
          <a:bodyPr anchor="b"/>
          <a:lstStyle>
            <a:lvl1pPr algn="ctr">
              <a:defRPr sz="1406"/>
            </a:lvl1pPr>
          </a:lstStyle>
          <a:p>
            <a:r>
              <a:rPr lang="en-US"/>
              <a:t>Click to edit Master title style</a:t>
            </a:r>
          </a:p>
        </p:txBody>
      </p:sp>
      <p:sp>
        <p:nvSpPr>
          <p:cNvPr id="3" name="Subtitle 2">
            <a:extLst>
              <a:ext uri="{FF2B5EF4-FFF2-40B4-BE49-F238E27FC236}">
                <a16:creationId xmlns:a16="http://schemas.microsoft.com/office/drawing/2014/main" id="{8DA1439E-61A8-F5CB-E20A-699A065A5F9E}"/>
              </a:ext>
            </a:extLst>
          </p:cNvPr>
          <p:cNvSpPr>
            <a:spLocks noGrp="1"/>
          </p:cNvSpPr>
          <p:nvPr>
            <p:ph type="subTitle" idx="1"/>
          </p:nvPr>
        </p:nvSpPr>
        <p:spPr>
          <a:xfrm>
            <a:off x="1524000" y="3602013"/>
            <a:ext cx="9144000" cy="1655713"/>
          </a:xfrm>
        </p:spPr>
        <p:txBody>
          <a:bodyPr/>
          <a:lstStyle>
            <a:lvl1pPr marL="0" indent="0" algn="ctr">
              <a:buNone/>
              <a:defRPr sz="563"/>
            </a:lvl1pPr>
            <a:lvl2pPr marL="107168" indent="0" algn="ctr">
              <a:buNone/>
              <a:defRPr sz="469"/>
            </a:lvl2pPr>
            <a:lvl3pPr marL="214335" indent="0" algn="ctr">
              <a:buNone/>
              <a:defRPr sz="422"/>
            </a:lvl3pPr>
            <a:lvl4pPr marL="321503" indent="0" algn="ctr">
              <a:buNone/>
              <a:defRPr sz="375"/>
            </a:lvl4pPr>
            <a:lvl5pPr marL="428671" indent="0" algn="ctr">
              <a:buNone/>
              <a:defRPr sz="375"/>
            </a:lvl5pPr>
            <a:lvl6pPr marL="535838" indent="0" algn="ctr">
              <a:buNone/>
              <a:defRPr sz="375"/>
            </a:lvl6pPr>
            <a:lvl7pPr marL="643006" indent="0" algn="ctr">
              <a:buNone/>
              <a:defRPr sz="375"/>
            </a:lvl7pPr>
            <a:lvl8pPr marL="750174" indent="0" algn="ctr">
              <a:buNone/>
              <a:defRPr sz="375"/>
            </a:lvl8pPr>
            <a:lvl9pPr marL="857341" indent="0" algn="ctr">
              <a:buNone/>
              <a:defRPr sz="375"/>
            </a:lvl9pPr>
          </a:lstStyle>
          <a:p>
            <a:r>
              <a:rPr lang="en-US"/>
              <a:t>Click to edit Master subtitle style</a:t>
            </a:r>
          </a:p>
        </p:txBody>
      </p:sp>
      <p:sp>
        <p:nvSpPr>
          <p:cNvPr id="4" name="Date Placeholder 3">
            <a:extLst>
              <a:ext uri="{FF2B5EF4-FFF2-40B4-BE49-F238E27FC236}">
                <a16:creationId xmlns:a16="http://schemas.microsoft.com/office/drawing/2014/main" id="{D6B58BD8-F885-ED88-BB06-F03E5E074200}"/>
              </a:ext>
            </a:extLst>
          </p:cNvPr>
          <p:cNvSpPr>
            <a:spLocks noGrp="1"/>
          </p:cNvSpPr>
          <p:nvPr>
            <p:ph type="dt" sz="half" idx="10"/>
          </p:nvPr>
        </p:nvSpPr>
        <p:spPr/>
        <p:txBody>
          <a:bodyPr/>
          <a:lstStyle>
            <a:lvl1pPr>
              <a:defRPr/>
            </a:lvl1pPr>
          </a:lstStyle>
          <a:p>
            <a:endParaRPr lang="en-US"/>
          </a:p>
        </p:txBody>
      </p:sp>
      <p:sp>
        <p:nvSpPr>
          <p:cNvPr id="5" name="Footer Placeholder 4">
            <a:extLst>
              <a:ext uri="{FF2B5EF4-FFF2-40B4-BE49-F238E27FC236}">
                <a16:creationId xmlns:a16="http://schemas.microsoft.com/office/drawing/2014/main" id="{344B4817-3029-ADA9-C8C5-4FCA1BA53C58}"/>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D62E25A2-1351-7059-832B-230E7682EF20}"/>
              </a:ext>
            </a:extLst>
          </p:cNvPr>
          <p:cNvSpPr>
            <a:spLocks noGrp="1"/>
          </p:cNvSpPr>
          <p:nvPr>
            <p:ph type="sldNum" sz="quarter" idx="12"/>
          </p:nvPr>
        </p:nvSpPr>
        <p:spPr/>
        <p:txBody>
          <a:bodyPr/>
          <a:lstStyle>
            <a:lvl1pPr>
              <a:defRPr/>
            </a:lvl1pPr>
          </a:lstStyle>
          <a:p>
            <a:fld id="{90307671-A12E-5844-B1B3-F87678F8EFA5}" type="slidenum">
              <a:rPr lang="en-US" smtClean="0"/>
              <a:t>‹#›</a:t>
            </a:fld>
            <a:endParaRPr lang="en-US"/>
          </a:p>
        </p:txBody>
      </p:sp>
    </p:spTree>
    <p:extLst>
      <p:ext uri="{BB962C8B-B14F-4D97-AF65-F5344CB8AC3E}">
        <p14:creationId xmlns:p14="http://schemas.microsoft.com/office/powerpoint/2010/main" val="423984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282" y="4568599"/>
            <a:ext cx="2129919" cy="18626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442" y="6132143"/>
            <a:ext cx="3221697" cy="283315"/>
          </a:xfrm>
          <a:prstGeom prst="rect">
            <a:avLst/>
          </a:prstGeom>
        </p:spPr>
      </p:pic>
      <p:pic>
        <p:nvPicPr>
          <p:cNvPr id="10" name="Picture 9"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sp>
        <p:nvSpPr>
          <p:cNvPr id="2" name="Title 1"/>
          <p:cNvSpPr>
            <a:spLocks noGrp="1"/>
          </p:cNvSpPr>
          <p:nvPr>
            <p:ph type="title" hasCustomPrompt="1"/>
          </p:nvPr>
        </p:nvSpPr>
        <p:spPr>
          <a:xfrm>
            <a:off x="613833" y="859991"/>
            <a:ext cx="9364720" cy="3522341"/>
          </a:xfrm>
          <a:prstGeom prst="rect">
            <a:avLst/>
          </a:prstGeom>
        </p:spPr>
        <p:txBody>
          <a:bodyPr anchor="b"/>
          <a:lstStyle>
            <a:lvl1pPr algn="l">
              <a:defRPr sz="6667"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358191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8553" y="5626608"/>
            <a:ext cx="1828800" cy="123139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282" y="4568599"/>
            <a:ext cx="2129919" cy="186267"/>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7447" y="6234041"/>
            <a:ext cx="3386655" cy="229748"/>
          </a:xfrm>
          <a:prstGeom prst="rect">
            <a:avLst/>
          </a:prstGeom>
        </p:spPr>
      </p:pic>
      <p:sp>
        <p:nvSpPr>
          <p:cNvPr id="2" name="Title 1"/>
          <p:cNvSpPr>
            <a:spLocks noGrp="1"/>
          </p:cNvSpPr>
          <p:nvPr>
            <p:ph type="title" hasCustomPrompt="1"/>
          </p:nvPr>
        </p:nvSpPr>
        <p:spPr>
          <a:xfrm>
            <a:off x="613833" y="859991"/>
            <a:ext cx="9296400" cy="3522341"/>
          </a:xfrm>
          <a:prstGeom prst="rect">
            <a:avLst/>
          </a:prstGeom>
        </p:spPr>
        <p:txBody>
          <a:bodyPr anchor="b"/>
          <a:lstStyle>
            <a:lvl1pPr algn="l">
              <a:defRPr sz="6667"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07265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97231" y="3093653"/>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613833" y="2307557"/>
            <a:ext cx="10912883" cy="548228"/>
          </a:xfrm>
          <a:prstGeom prst="rect">
            <a:avLst/>
          </a:prstGeom>
        </p:spPr>
        <p:txBody>
          <a:bodyPr>
            <a:noAutofit/>
          </a:bodyPr>
          <a:lstStyle>
            <a:lvl1pPr marL="0" indent="0">
              <a:lnSpc>
                <a:spcPct val="90000"/>
              </a:lnSpc>
              <a:buNone/>
              <a:defRPr sz="3200" b="0" i="0"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166" y="1818011"/>
            <a:ext cx="1453460" cy="128483"/>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0055" y="6234041"/>
            <a:ext cx="3386655" cy="229748"/>
          </a:xfrm>
          <a:prstGeom prst="rect">
            <a:avLst/>
          </a:prstGeom>
        </p:spPr>
      </p:pic>
      <p:sp>
        <p:nvSpPr>
          <p:cNvPr id="2" name="Title 1"/>
          <p:cNvSpPr>
            <a:spLocks noGrp="1"/>
          </p:cNvSpPr>
          <p:nvPr>
            <p:ph type="title" hasCustomPrompt="1"/>
          </p:nvPr>
        </p:nvSpPr>
        <p:spPr>
          <a:xfrm>
            <a:off x="613833" y="492978"/>
            <a:ext cx="10912876"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993702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28860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CA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04533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91" r:id="rId6"/>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9A0489-9218-14CB-664B-E15D17DD42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82000"/>
                  </a:schemeClr>
                </a:solidFill>
              </a:defRPr>
            </a:lvl1pPr>
          </a:lstStyle>
          <a:p>
            <a:endParaRPr lang="en-US"/>
          </a:p>
        </p:txBody>
      </p:sp>
      <p:sp>
        <p:nvSpPr>
          <p:cNvPr id="3" name="Slide Number Placeholder 2">
            <a:extLst>
              <a:ext uri="{FF2B5EF4-FFF2-40B4-BE49-F238E27FC236}">
                <a16:creationId xmlns:a16="http://schemas.microsoft.com/office/drawing/2014/main" id="{2671F718-5817-9E22-F54E-0106A6F58216}"/>
              </a:ext>
            </a:extLst>
          </p:cNvPr>
          <p:cNvSpPr>
            <a:spLocks noGrp="1"/>
          </p:cNvSpPr>
          <p:nvPr>
            <p:ph type="sldNum" sz="quarter" idx="4"/>
          </p:nvPr>
        </p:nvSpPr>
        <p:spPr>
          <a:xfrm>
            <a:off x="593273" y="6356349"/>
            <a:ext cx="2743200" cy="365125"/>
          </a:xfrm>
          <a:prstGeom prst="rect">
            <a:avLst/>
          </a:prstGeom>
        </p:spPr>
        <p:txBody>
          <a:bodyPr vert="horz" lIns="91440" tIns="45720" rIns="91440" bIns="45720" rtlCol="0" anchor="ctr"/>
          <a:lstStyle>
            <a:lvl1pPr algn="l">
              <a:defRPr sz="1600">
                <a:solidFill>
                  <a:schemeClr val="tx1">
                    <a:tint val="82000"/>
                  </a:schemeClr>
                </a:solidFill>
              </a:defRPr>
            </a:lvl1pPr>
          </a:lstStyle>
          <a:p>
            <a:fld id="{04AED599-1D0F-3E40-81CA-01C30F87847C}" type="slidenum">
              <a:rPr lang="en-US" smtClean="0"/>
              <a:pPr/>
              <a:t>‹#›</a:t>
            </a:fld>
            <a:endParaRPr lang="en-US"/>
          </a:p>
        </p:txBody>
      </p:sp>
    </p:spTree>
    <p:extLst>
      <p:ext uri="{BB962C8B-B14F-4D97-AF65-F5344CB8AC3E}">
        <p14:creationId xmlns:p14="http://schemas.microsoft.com/office/powerpoint/2010/main" val="3625794172"/>
      </p:ext>
    </p:extLst>
  </p:cSld>
  <p:clrMap bg1="lt1" tx1="dk1" bg2="lt2" tx2="dk2" accent1="accent1" accent2="accent2" accent3="accent3" accent4="accent4" accent5="accent5" accent6="accent6" hlink="hlink" folHlink="folHlink"/>
  <p:sldLayoutIdLst>
    <p:sldLayoutId id="2147483686" r:id="rId1"/>
    <p:sldLayoutId id="2147483708" r:id="rId2"/>
    <p:sldLayoutId id="2147483689" r:id="rId3"/>
    <p:sldLayoutId id="2147483690" r:id="rId4"/>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github.com/AKKamath/MCSquare-ISCA24"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chart" Target="../charts/char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1.xml"/><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chart" Target="../charts/chart6.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8.xml"/><Relationship Id="rId1" Type="http://schemas.openxmlformats.org/officeDocument/2006/relationships/slideLayout" Target="../slideLayouts/slideLayout16.xml"/><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hyperlink" Target="https://github.com/AKKamath/InvariantBitPacking" TargetMode="External"/><Relationship Id="rId2" Type="http://schemas.openxmlformats.org/officeDocument/2006/relationships/notesSlide" Target="../notesSlides/notesSlide76.xml"/><Relationship Id="rId1" Type="http://schemas.openxmlformats.org/officeDocument/2006/relationships/slideLayout" Target="../slideLayouts/slideLayout15.xml"/><Relationship Id="rId4" Type="http://schemas.openxmlformats.org/officeDocument/2006/relationships/image" Target="../media/image33.sv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78.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8DF89B-3485-AAC0-EDBC-24F7CE06998C}"/>
              </a:ext>
            </a:extLst>
          </p:cNvPr>
          <p:cNvSpPr>
            <a:spLocks noGrp="1"/>
          </p:cNvSpPr>
          <p:nvPr>
            <p:ph type="title"/>
          </p:nvPr>
        </p:nvSpPr>
        <p:spPr/>
        <p:txBody>
          <a:bodyPr anchor="b">
            <a:normAutofit fontScale="90000"/>
          </a:bodyPr>
          <a:lstStyle/>
          <a:p>
            <a:r>
              <a:rPr lang="en-US" sz="6200" dirty="0"/>
              <a:t>Mitigating the Impact of </a:t>
            </a:r>
            <a:br>
              <a:rPr lang="en-US" sz="6200" dirty="0"/>
            </a:br>
            <a:r>
              <a:rPr lang="en-US" sz="6200" dirty="0"/>
              <a:t>Data Movement in </a:t>
            </a:r>
            <a:br>
              <a:rPr lang="en-US" sz="6200" dirty="0"/>
            </a:br>
            <a:r>
              <a:rPr lang="en-US" sz="6200" dirty="0"/>
              <a:t>Memory-Intensive Applications</a:t>
            </a:r>
          </a:p>
        </p:txBody>
      </p:sp>
      <p:sp>
        <p:nvSpPr>
          <p:cNvPr id="6" name="TextBox 5">
            <a:extLst>
              <a:ext uri="{FF2B5EF4-FFF2-40B4-BE49-F238E27FC236}">
                <a16:creationId xmlns:a16="http://schemas.microsoft.com/office/drawing/2014/main" id="{B9710FCE-5C7F-5CF7-CC11-C33C8B1FD2EA}"/>
              </a:ext>
            </a:extLst>
          </p:cNvPr>
          <p:cNvSpPr txBox="1"/>
          <p:nvPr/>
        </p:nvSpPr>
        <p:spPr>
          <a:xfrm>
            <a:off x="731399" y="4911634"/>
            <a:ext cx="2540375" cy="646331"/>
          </a:xfrm>
          <a:prstGeom prst="rect">
            <a:avLst/>
          </a:prstGeom>
          <a:noFill/>
        </p:spPr>
        <p:txBody>
          <a:bodyPr wrap="none" rtlCol="0">
            <a:spAutoFit/>
          </a:bodyPr>
          <a:lstStyle/>
          <a:p>
            <a:r>
              <a:rPr lang="en-US" dirty="0"/>
              <a:t>Aditya K Kamath</a:t>
            </a:r>
          </a:p>
          <a:p>
            <a:r>
              <a:rPr lang="en-US" dirty="0"/>
              <a:t>University of Washington</a:t>
            </a:r>
          </a:p>
        </p:txBody>
      </p:sp>
    </p:spTree>
    <p:extLst>
      <p:ext uri="{BB962C8B-B14F-4D97-AF65-F5344CB8AC3E}">
        <p14:creationId xmlns:p14="http://schemas.microsoft.com/office/powerpoint/2010/main" val="1603593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18B95-19F1-1198-F0F7-E633C8F4FC87}"/>
            </a:ext>
          </a:extLst>
        </p:cNvPr>
        <p:cNvGrpSpPr/>
        <p:nvPr/>
      </p:nvGrpSpPr>
      <p:grpSpPr>
        <a:xfrm>
          <a:off x="0" y="0"/>
          <a:ext cx="0" cy="0"/>
          <a:chOff x="0" y="0"/>
          <a:chExt cx="0" cy="0"/>
        </a:xfrm>
      </p:grpSpPr>
      <p:sp>
        <p:nvSpPr>
          <p:cNvPr id="25" name="Text Placeholder 24">
            <a:extLst>
              <a:ext uri="{FF2B5EF4-FFF2-40B4-BE49-F238E27FC236}">
                <a16:creationId xmlns:a16="http://schemas.microsoft.com/office/drawing/2014/main" id="{FDA0BB51-A858-2652-E9BE-2612DD70E75B}"/>
              </a:ext>
            </a:extLst>
          </p:cNvPr>
          <p:cNvSpPr>
            <a:spLocks noGrp="1"/>
          </p:cNvSpPr>
          <p:nvPr>
            <p:ph type="body" sz="quarter" idx="12"/>
          </p:nvPr>
        </p:nvSpPr>
        <p:spPr/>
        <p:txBody>
          <a:bodyPr/>
          <a:lstStyle/>
          <a:p>
            <a:r>
              <a:rPr lang="en-US" dirty="0"/>
              <a:t>Examples: zero-copy frameworks, caching, copy-on-write</a:t>
            </a:r>
          </a:p>
        </p:txBody>
      </p:sp>
      <p:sp>
        <p:nvSpPr>
          <p:cNvPr id="3" name="Title 2">
            <a:extLst>
              <a:ext uri="{FF2B5EF4-FFF2-40B4-BE49-F238E27FC236}">
                <a16:creationId xmlns:a16="http://schemas.microsoft.com/office/drawing/2014/main" id="{DFB5CD15-43E4-6467-1510-3FA463616C7A}"/>
              </a:ext>
            </a:extLst>
          </p:cNvPr>
          <p:cNvSpPr>
            <a:spLocks noGrp="1"/>
          </p:cNvSpPr>
          <p:nvPr>
            <p:ph type="title"/>
          </p:nvPr>
        </p:nvSpPr>
        <p:spPr/>
        <p:txBody>
          <a:bodyPr/>
          <a:lstStyle/>
          <a:p>
            <a:r>
              <a:rPr lang="en-US" dirty="0"/>
              <a:t>Avoiding data movement</a:t>
            </a:r>
          </a:p>
        </p:txBody>
      </p:sp>
      <p:sp>
        <p:nvSpPr>
          <p:cNvPr id="4" name="Slide Number Placeholder 3">
            <a:extLst>
              <a:ext uri="{FF2B5EF4-FFF2-40B4-BE49-F238E27FC236}">
                <a16:creationId xmlns:a16="http://schemas.microsoft.com/office/drawing/2014/main" id="{D9153B69-0A77-43F9-3688-5EDE021B9429}"/>
              </a:ext>
            </a:extLst>
          </p:cNvPr>
          <p:cNvSpPr>
            <a:spLocks noGrp="1"/>
          </p:cNvSpPr>
          <p:nvPr>
            <p:ph type="sldNum" sz="quarter" idx="14"/>
          </p:nvPr>
        </p:nvSpPr>
        <p:spPr/>
        <p:txBody>
          <a:bodyPr/>
          <a:lstStyle/>
          <a:p>
            <a:fld id="{04AED599-1D0F-3E40-81CA-01C30F87847C}" type="slidenum">
              <a:rPr lang="en-US" smtClean="0"/>
              <a:pPr/>
              <a:t>10</a:t>
            </a:fld>
            <a:endParaRPr lang="en-US"/>
          </a:p>
        </p:txBody>
      </p:sp>
      <p:grpSp>
        <p:nvGrpSpPr>
          <p:cNvPr id="33" name="Group 32">
            <a:extLst>
              <a:ext uri="{FF2B5EF4-FFF2-40B4-BE49-F238E27FC236}">
                <a16:creationId xmlns:a16="http://schemas.microsoft.com/office/drawing/2014/main" id="{45BCFE3D-AA92-4E68-92A9-52A2F9B7F8DD}"/>
              </a:ext>
            </a:extLst>
          </p:cNvPr>
          <p:cNvGrpSpPr/>
          <p:nvPr/>
        </p:nvGrpSpPr>
        <p:grpSpPr>
          <a:xfrm>
            <a:off x="3759108" y="2913803"/>
            <a:ext cx="4673784" cy="1726096"/>
            <a:chOff x="3849417" y="3857931"/>
            <a:chExt cx="3218793" cy="1095375"/>
          </a:xfrm>
        </p:grpSpPr>
        <p:grpSp>
          <p:nvGrpSpPr>
            <p:cNvPr id="34" name="Group 33">
              <a:extLst>
                <a:ext uri="{FF2B5EF4-FFF2-40B4-BE49-F238E27FC236}">
                  <a16:creationId xmlns:a16="http://schemas.microsoft.com/office/drawing/2014/main" id="{6804FD03-7CBA-0610-C586-4C9F3D3F2199}"/>
                </a:ext>
              </a:extLst>
            </p:cNvPr>
            <p:cNvGrpSpPr/>
            <p:nvPr/>
          </p:nvGrpSpPr>
          <p:grpSpPr>
            <a:xfrm>
              <a:off x="3849417" y="3857931"/>
              <a:ext cx="1215342" cy="1095375"/>
              <a:chOff x="3849417" y="3857931"/>
              <a:chExt cx="1215342" cy="1095375"/>
            </a:xfrm>
          </p:grpSpPr>
          <p:sp>
            <p:nvSpPr>
              <p:cNvPr id="36" name="Oval 35">
                <a:extLst>
                  <a:ext uri="{FF2B5EF4-FFF2-40B4-BE49-F238E27FC236}">
                    <a16:creationId xmlns:a16="http://schemas.microsoft.com/office/drawing/2014/main" id="{0AE93B16-60F3-29EF-6B22-91FF44BB1B6C}"/>
                  </a:ext>
                </a:extLst>
              </p:cNvPr>
              <p:cNvSpPr/>
              <p:nvPr/>
            </p:nvSpPr>
            <p:spPr>
              <a:xfrm>
                <a:off x="3849417" y="4228145"/>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7" name="Oval 36">
                <a:extLst>
                  <a:ext uri="{FF2B5EF4-FFF2-40B4-BE49-F238E27FC236}">
                    <a16:creationId xmlns:a16="http://schemas.microsoft.com/office/drawing/2014/main" id="{08803F0B-E318-0B57-15D0-FFA58030B157}"/>
                  </a:ext>
                </a:extLst>
              </p:cNvPr>
              <p:cNvSpPr/>
              <p:nvPr/>
            </p:nvSpPr>
            <p:spPr>
              <a:xfrm>
                <a:off x="4250790" y="385793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8" name="Oval 37">
                <a:extLst>
                  <a:ext uri="{FF2B5EF4-FFF2-40B4-BE49-F238E27FC236}">
                    <a16:creationId xmlns:a16="http://schemas.microsoft.com/office/drawing/2014/main" id="{A0E2B6A4-EC5D-1536-AC38-3903BF2BC1C6}"/>
                  </a:ext>
                </a:extLst>
              </p:cNvPr>
              <p:cNvSpPr/>
              <p:nvPr/>
            </p:nvSpPr>
            <p:spPr>
              <a:xfrm>
                <a:off x="4254531" y="458818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9" name="Oval 38">
                <a:extLst>
                  <a:ext uri="{FF2B5EF4-FFF2-40B4-BE49-F238E27FC236}">
                    <a16:creationId xmlns:a16="http://schemas.microsoft.com/office/drawing/2014/main" id="{0E52D8CE-D6E8-D1E6-E3C5-A3E4B7178A81}"/>
                  </a:ext>
                </a:extLst>
              </p:cNvPr>
              <p:cNvSpPr/>
              <p:nvPr/>
            </p:nvSpPr>
            <p:spPr>
              <a:xfrm>
                <a:off x="4659645" y="4223056"/>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35" name="Right Arrow 34">
              <a:extLst>
                <a:ext uri="{FF2B5EF4-FFF2-40B4-BE49-F238E27FC236}">
                  <a16:creationId xmlns:a16="http://schemas.microsoft.com/office/drawing/2014/main" id="{FF01CA46-5FF8-D603-9BEC-79661E08311B}"/>
                </a:ext>
              </a:extLst>
            </p:cNvPr>
            <p:cNvSpPr/>
            <p:nvPr/>
          </p:nvSpPr>
          <p:spPr>
            <a:xfrm>
              <a:off x="5297284" y="4194314"/>
              <a:ext cx="1770926" cy="399281"/>
            </a:xfrm>
            <a:prstGeom prst="rightArrow">
              <a:avLst/>
            </a:prstGeom>
            <a:solidFill>
              <a:srgbClr val="5A62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40" name="&quot;No&quot; Symbol 39">
            <a:extLst>
              <a:ext uri="{FF2B5EF4-FFF2-40B4-BE49-F238E27FC236}">
                <a16:creationId xmlns:a16="http://schemas.microsoft.com/office/drawing/2014/main" id="{40167012-C642-E9B2-BDAB-80DA2DA996B4}"/>
              </a:ext>
            </a:extLst>
          </p:cNvPr>
          <p:cNvSpPr/>
          <p:nvPr/>
        </p:nvSpPr>
        <p:spPr>
          <a:xfrm>
            <a:off x="6272279" y="3006293"/>
            <a:ext cx="1531300" cy="1541114"/>
          </a:xfrm>
          <a:prstGeom prst="noSmoking">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943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70D3D-0F24-73BD-652F-710A632AAAD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D7696FE-E239-5B64-BE66-B4A749AB31C7}"/>
              </a:ext>
            </a:extLst>
          </p:cNvPr>
          <p:cNvSpPr>
            <a:spLocks noGrp="1"/>
          </p:cNvSpPr>
          <p:nvPr>
            <p:ph type="body" sz="quarter" idx="12"/>
          </p:nvPr>
        </p:nvSpPr>
        <p:spPr/>
        <p:txBody>
          <a:bodyPr/>
          <a:lstStyle/>
          <a:p>
            <a:r>
              <a:rPr lang="en-US" dirty="0"/>
              <a:t>Examples: prefetching, </a:t>
            </a:r>
            <a:r>
              <a:rPr lang="en-US" dirty="0" err="1"/>
              <a:t>OoO</a:t>
            </a:r>
            <a:r>
              <a:rPr lang="en-US" dirty="0"/>
              <a:t> execution, compute-communication overlap</a:t>
            </a:r>
          </a:p>
        </p:txBody>
      </p:sp>
      <p:sp>
        <p:nvSpPr>
          <p:cNvPr id="3" name="Title 2">
            <a:extLst>
              <a:ext uri="{FF2B5EF4-FFF2-40B4-BE49-F238E27FC236}">
                <a16:creationId xmlns:a16="http://schemas.microsoft.com/office/drawing/2014/main" id="{F499AFD1-1E97-3A0F-75DD-F3D287158041}"/>
              </a:ext>
            </a:extLst>
          </p:cNvPr>
          <p:cNvSpPr>
            <a:spLocks noGrp="1"/>
          </p:cNvSpPr>
          <p:nvPr>
            <p:ph type="title"/>
          </p:nvPr>
        </p:nvSpPr>
        <p:spPr/>
        <p:txBody>
          <a:bodyPr/>
          <a:lstStyle/>
          <a:p>
            <a:r>
              <a:rPr lang="en-US" dirty="0"/>
              <a:t>Hiding data movement</a:t>
            </a:r>
          </a:p>
        </p:txBody>
      </p:sp>
      <p:sp>
        <p:nvSpPr>
          <p:cNvPr id="4" name="Slide Number Placeholder 3">
            <a:extLst>
              <a:ext uri="{FF2B5EF4-FFF2-40B4-BE49-F238E27FC236}">
                <a16:creationId xmlns:a16="http://schemas.microsoft.com/office/drawing/2014/main" id="{39F61C6A-3719-0262-22BB-9B3609925442}"/>
              </a:ext>
            </a:extLst>
          </p:cNvPr>
          <p:cNvSpPr>
            <a:spLocks noGrp="1"/>
          </p:cNvSpPr>
          <p:nvPr>
            <p:ph type="sldNum" sz="quarter" idx="14"/>
          </p:nvPr>
        </p:nvSpPr>
        <p:spPr/>
        <p:txBody>
          <a:bodyPr/>
          <a:lstStyle/>
          <a:p>
            <a:fld id="{04AED599-1D0F-3E40-81CA-01C30F87847C}" type="slidenum">
              <a:rPr lang="en-US" smtClean="0"/>
              <a:pPr/>
              <a:t>11</a:t>
            </a:fld>
            <a:endParaRPr lang="en-US"/>
          </a:p>
        </p:txBody>
      </p:sp>
      <p:grpSp>
        <p:nvGrpSpPr>
          <p:cNvPr id="30" name="Group 29">
            <a:extLst>
              <a:ext uri="{FF2B5EF4-FFF2-40B4-BE49-F238E27FC236}">
                <a16:creationId xmlns:a16="http://schemas.microsoft.com/office/drawing/2014/main" id="{3EA47E8E-3F4C-1320-1F60-F2244F6B005C}"/>
              </a:ext>
            </a:extLst>
          </p:cNvPr>
          <p:cNvGrpSpPr/>
          <p:nvPr/>
        </p:nvGrpSpPr>
        <p:grpSpPr>
          <a:xfrm>
            <a:off x="3759108" y="2913803"/>
            <a:ext cx="4673784" cy="1726096"/>
            <a:chOff x="3849417" y="3857931"/>
            <a:chExt cx="3218793" cy="1095375"/>
          </a:xfrm>
        </p:grpSpPr>
        <p:grpSp>
          <p:nvGrpSpPr>
            <p:cNvPr id="31" name="Group 30">
              <a:extLst>
                <a:ext uri="{FF2B5EF4-FFF2-40B4-BE49-F238E27FC236}">
                  <a16:creationId xmlns:a16="http://schemas.microsoft.com/office/drawing/2014/main" id="{954BDB11-55DA-308B-2768-36DE5FA4347B}"/>
                </a:ext>
              </a:extLst>
            </p:cNvPr>
            <p:cNvGrpSpPr/>
            <p:nvPr/>
          </p:nvGrpSpPr>
          <p:grpSpPr>
            <a:xfrm>
              <a:off x="3849417" y="3857931"/>
              <a:ext cx="1215342" cy="1095375"/>
              <a:chOff x="3849417" y="3857931"/>
              <a:chExt cx="1215342" cy="1095375"/>
            </a:xfrm>
          </p:grpSpPr>
          <p:sp>
            <p:nvSpPr>
              <p:cNvPr id="33" name="Oval 32">
                <a:extLst>
                  <a:ext uri="{FF2B5EF4-FFF2-40B4-BE49-F238E27FC236}">
                    <a16:creationId xmlns:a16="http://schemas.microsoft.com/office/drawing/2014/main" id="{D1D5848B-A271-6003-F160-8083EDF49695}"/>
                  </a:ext>
                </a:extLst>
              </p:cNvPr>
              <p:cNvSpPr/>
              <p:nvPr/>
            </p:nvSpPr>
            <p:spPr>
              <a:xfrm>
                <a:off x="3849417" y="4228145"/>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4" name="Oval 33">
                <a:extLst>
                  <a:ext uri="{FF2B5EF4-FFF2-40B4-BE49-F238E27FC236}">
                    <a16:creationId xmlns:a16="http://schemas.microsoft.com/office/drawing/2014/main" id="{CA6E31C2-070D-D9CD-9DAD-C97AD1B1AC56}"/>
                  </a:ext>
                </a:extLst>
              </p:cNvPr>
              <p:cNvSpPr/>
              <p:nvPr/>
            </p:nvSpPr>
            <p:spPr>
              <a:xfrm>
                <a:off x="4250790" y="385793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5" name="Oval 34">
                <a:extLst>
                  <a:ext uri="{FF2B5EF4-FFF2-40B4-BE49-F238E27FC236}">
                    <a16:creationId xmlns:a16="http://schemas.microsoft.com/office/drawing/2014/main" id="{E86FC930-0D56-68D1-7DEC-BAFA1538322E}"/>
                  </a:ext>
                </a:extLst>
              </p:cNvPr>
              <p:cNvSpPr/>
              <p:nvPr/>
            </p:nvSpPr>
            <p:spPr>
              <a:xfrm>
                <a:off x="4254531" y="458818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6" name="Oval 35">
                <a:extLst>
                  <a:ext uri="{FF2B5EF4-FFF2-40B4-BE49-F238E27FC236}">
                    <a16:creationId xmlns:a16="http://schemas.microsoft.com/office/drawing/2014/main" id="{75099E2C-E822-88D1-1653-6984336FC79F}"/>
                  </a:ext>
                </a:extLst>
              </p:cNvPr>
              <p:cNvSpPr/>
              <p:nvPr/>
            </p:nvSpPr>
            <p:spPr>
              <a:xfrm>
                <a:off x="4659645" y="4223056"/>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32" name="Right Arrow 31">
              <a:extLst>
                <a:ext uri="{FF2B5EF4-FFF2-40B4-BE49-F238E27FC236}">
                  <a16:creationId xmlns:a16="http://schemas.microsoft.com/office/drawing/2014/main" id="{CFE16B76-8529-E1F6-B5F8-23ADA8EA51A9}"/>
                </a:ext>
              </a:extLst>
            </p:cNvPr>
            <p:cNvSpPr/>
            <p:nvPr/>
          </p:nvSpPr>
          <p:spPr>
            <a:xfrm>
              <a:off x="5297284" y="4194314"/>
              <a:ext cx="1770926" cy="399281"/>
            </a:xfrm>
            <a:prstGeom prst="rightArrow">
              <a:avLst/>
            </a:prstGeom>
            <a:solidFill>
              <a:srgbClr val="5A62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27" name="Rectangle 26">
            <a:extLst>
              <a:ext uri="{FF2B5EF4-FFF2-40B4-BE49-F238E27FC236}">
                <a16:creationId xmlns:a16="http://schemas.microsoft.com/office/drawing/2014/main" id="{D03AC030-E9D9-354E-7395-A0B573C9959F}"/>
              </a:ext>
            </a:extLst>
          </p:cNvPr>
          <p:cNvSpPr/>
          <p:nvPr/>
        </p:nvSpPr>
        <p:spPr>
          <a:xfrm>
            <a:off x="6011965" y="3203914"/>
            <a:ext cx="1991968" cy="1132099"/>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Processor with solid fill">
            <a:extLst>
              <a:ext uri="{FF2B5EF4-FFF2-40B4-BE49-F238E27FC236}">
                <a16:creationId xmlns:a16="http://schemas.microsoft.com/office/drawing/2014/main" id="{3ED64380-985F-582C-F151-F654091B859D}"/>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6441899" y="3225226"/>
            <a:ext cx="1132099" cy="1132099"/>
          </a:xfrm>
          <a:prstGeom prst="rect">
            <a:avLst/>
          </a:prstGeom>
        </p:spPr>
      </p:pic>
    </p:spTree>
    <p:extLst>
      <p:ext uri="{BB962C8B-B14F-4D97-AF65-F5344CB8AC3E}">
        <p14:creationId xmlns:p14="http://schemas.microsoft.com/office/powerpoint/2010/main" val="171361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0D91A-BF63-BD4B-58C4-642A384DAA8B}"/>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8B83D915-5FEE-63E1-0CB7-A3C5D9386E27}"/>
              </a:ext>
            </a:extLst>
          </p:cNvPr>
          <p:cNvSpPr>
            <a:spLocks noGrp="1"/>
          </p:cNvSpPr>
          <p:nvPr>
            <p:ph type="body" sz="quarter" idx="12"/>
          </p:nvPr>
        </p:nvSpPr>
        <p:spPr/>
        <p:txBody>
          <a:bodyPr/>
          <a:lstStyle/>
          <a:p>
            <a:r>
              <a:rPr lang="en-US" dirty="0"/>
              <a:t>Examples: quantization, model </a:t>
            </a:r>
            <a:r>
              <a:rPr lang="en-US" dirty="0" err="1"/>
              <a:t>sparsification</a:t>
            </a:r>
            <a:r>
              <a:rPr lang="en-US" dirty="0"/>
              <a:t>, data compression</a:t>
            </a:r>
          </a:p>
        </p:txBody>
      </p:sp>
      <p:sp>
        <p:nvSpPr>
          <p:cNvPr id="3" name="Title 2">
            <a:extLst>
              <a:ext uri="{FF2B5EF4-FFF2-40B4-BE49-F238E27FC236}">
                <a16:creationId xmlns:a16="http://schemas.microsoft.com/office/drawing/2014/main" id="{5FB998D8-57B5-64EC-EC69-0185CC09D312}"/>
              </a:ext>
            </a:extLst>
          </p:cNvPr>
          <p:cNvSpPr>
            <a:spLocks noGrp="1"/>
          </p:cNvSpPr>
          <p:nvPr>
            <p:ph type="title"/>
          </p:nvPr>
        </p:nvSpPr>
        <p:spPr/>
        <p:txBody>
          <a:bodyPr/>
          <a:lstStyle/>
          <a:p>
            <a:pPr marL="6350"/>
            <a:r>
              <a:rPr lang="en-US" dirty="0"/>
              <a:t>Reducing data movement</a:t>
            </a:r>
          </a:p>
        </p:txBody>
      </p:sp>
      <p:sp>
        <p:nvSpPr>
          <p:cNvPr id="4" name="Slide Number Placeholder 3">
            <a:extLst>
              <a:ext uri="{FF2B5EF4-FFF2-40B4-BE49-F238E27FC236}">
                <a16:creationId xmlns:a16="http://schemas.microsoft.com/office/drawing/2014/main" id="{91F01D64-B23B-62DA-4976-6993F012FAE8}"/>
              </a:ext>
            </a:extLst>
          </p:cNvPr>
          <p:cNvSpPr>
            <a:spLocks noGrp="1"/>
          </p:cNvSpPr>
          <p:nvPr>
            <p:ph type="sldNum" sz="quarter" idx="14"/>
          </p:nvPr>
        </p:nvSpPr>
        <p:spPr/>
        <p:txBody>
          <a:bodyPr/>
          <a:lstStyle/>
          <a:p>
            <a:fld id="{04AED599-1D0F-3E40-81CA-01C30F87847C}" type="slidenum">
              <a:rPr lang="en-US" smtClean="0"/>
              <a:pPr/>
              <a:t>12</a:t>
            </a:fld>
            <a:endParaRPr lang="en-US"/>
          </a:p>
        </p:txBody>
      </p:sp>
      <p:grpSp>
        <p:nvGrpSpPr>
          <p:cNvPr id="2" name="Group 1">
            <a:extLst>
              <a:ext uri="{FF2B5EF4-FFF2-40B4-BE49-F238E27FC236}">
                <a16:creationId xmlns:a16="http://schemas.microsoft.com/office/drawing/2014/main" id="{571A5AE7-82E2-9A96-2146-0219822DE7FC}"/>
              </a:ext>
            </a:extLst>
          </p:cNvPr>
          <p:cNvGrpSpPr/>
          <p:nvPr/>
        </p:nvGrpSpPr>
        <p:grpSpPr>
          <a:xfrm>
            <a:off x="3759108" y="2911798"/>
            <a:ext cx="4673784" cy="1726096"/>
            <a:chOff x="3849417" y="3857931"/>
            <a:chExt cx="3218793" cy="1095375"/>
          </a:xfrm>
        </p:grpSpPr>
        <p:grpSp>
          <p:nvGrpSpPr>
            <p:cNvPr id="5" name="Group 4">
              <a:extLst>
                <a:ext uri="{FF2B5EF4-FFF2-40B4-BE49-F238E27FC236}">
                  <a16:creationId xmlns:a16="http://schemas.microsoft.com/office/drawing/2014/main" id="{7D3F5245-3224-BABE-34DA-4FE8F9C68A5B}"/>
                </a:ext>
              </a:extLst>
            </p:cNvPr>
            <p:cNvGrpSpPr/>
            <p:nvPr/>
          </p:nvGrpSpPr>
          <p:grpSpPr>
            <a:xfrm>
              <a:off x="3849417" y="3857931"/>
              <a:ext cx="1215342" cy="1095375"/>
              <a:chOff x="3849417" y="3857931"/>
              <a:chExt cx="1215342" cy="1095375"/>
            </a:xfrm>
          </p:grpSpPr>
          <p:sp>
            <p:nvSpPr>
              <p:cNvPr id="7" name="Oval 6">
                <a:extLst>
                  <a:ext uri="{FF2B5EF4-FFF2-40B4-BE49-F238E27FC236}">
                    <a16:creationId xmlns:a16="http://schemas.microsoft.com/office/drawing/2014/main" id="{73B0BC13-C646-CCBD-29B3-8651249DD93B}"/>
                  </a:ext>
                </a:extLst>
              </p:cNvPr>
              <p:cNvSpPr/>
              <p:nvPr/>
            </p:nvSpPr>
            <p:spPr>
              <a:xfrm>
                <a:off x="3849417" y="4228145"/>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 name="Oval 7">
                <a:extLst>
                  <a:ext uri="{FF2B5EF4-FFF2-40B4-BE49-F238E27FC236}">
                    <a16:creationId xmlns:a16="http://schemas.microsoft.com/office/drawing/2014/main" id="{C5FF233C-9EFA-B841-10BD-C5AF33665303}"/>
                  </a:ext>
                </a:extLst>
              </p:cNvPr>
              <p:cNvSpPr/>
              <p:nvPr/>
            </p:nvSpPr>
            <p:spPr>
              <a:xfrm>
                <a:off x="4250790" y="385793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9" name="Oval 8">
                <a:extLst>
                  <a:ext uri="{FF2B5EF4-FFF2-40B4-BE49-F238E27FC236}">
                    <a16:creationId xmlns:a16="http://schemas.microsoft.com/office/drawing/2014/main" id="{B91DCB3A-2600-7191-2B1F-14FF19863A6E}"/>
                  </a:ext>
                </a:extLst>
              </p:cNvPr>
              <p:cNvSpPr/>
              <p:nvPr/>
            </p:nvSpPr>
            <p:spPr>
              <a:xfrm>
                <a:off x="4254531" y="458818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0" name="Oval 9">
                <a:extLst>
                  <a:ext uri="{FF2B5EF4-FFF2-40B4-BE49-F238E27FC236}">
                    <a16:creationId xmlns:a16="http://schemas.microsoft.com/office/drawing/2014/main" id="{BB556E0C-4DF0-266C-B110-1C41D4C8A86B}"/>
                  </a:ext>
                </a:extLst>
              </p:cNvPr>
              <p:cNvSpPr/>
              <p:nvPr/>
            </p:nvSpPr>
            <p:spPr>
              <a:xfrm>
                <a:off x="4659645" y="4223056"/>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6" name="Right Arrow 5">
              <a:extLst>
                <a:ext uri="{FF2B5EF4-FFF2-40B4-BE49-F238E27FC236}">
                  <a16:creationId xmlns:a16="http://schemas.microsoft.com/office/drawing/2014/main" id="{943E4D3D-16DE-B184-8A35-F85FD7D4D5DB}"/>
                </a:ext>
              </a:extLst>
            </p:cNvPr>
            <p:cNvSpPr/>
            <p:nvPr/>
          </p:nvSpPr>
          <p:spPr>
            <a:xfrm>
              <a:off x="5297284" y="4194314"/>
              <a:ext cx="1770926" cy="399281"/>
            </a:xfrm>
            <a:prstGeom prst="rightArrow">
              <a:avLst/>
            </a:prstGeom>
            <a:solidFill>
              <a:srgbClr val="5A62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11" name="Multiply 10">
            <a:extLst>
              <a:ext uri="{FF2B5EF4-FFF2-40B4-BE49-F238E27FC236}">
                <a16:creationId xmlns:a16="http://schemas.microsoft.com/office/drawing/2014/main" id="{3D3BA82F-4683-C448-F510-E637AFC94884}"/>
              </a:ext>
            </a:extLst>
          </p:cNvPr>
          <p:cNvSpPr/>
          <p:nvPr/>
        </p:nvSpPr>
        <p:spPr>
          <a:xfrm>
            <a:off x="4298934" y="2814231"/>
            <a:ext cx="666103" cy="748959"/>
          </a:xfrm>
          <a:prstGeom prst="mathMultiply">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Multiply 12">
            <a:extLst>
              <a:ext uri="{FF2B5EF4-FFF2-40B4-BE49-F238E27FC236}">
                <a16:creationId xmlns:a16="http://schemas.microsoft.com/office/drawing/2014/main" id="{090D7FF0-BE3E-5B32-8234-21D2CDAADF6D}"/>
              </a:ext>
            </a:extLst>
          </p:cNvPr>
          <p:cNvSpPr/>
          <p:nvPr/>
        </p:nvSpPr>
        <p:spPr>
          <a:xfrm>
            <a:off x="4303767" y="3972569"/>
            <a:ext cx="666103" cy="748959"/>
          </a:xfrm>
          <a:prstGeom prst="mathMultiply">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6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00F42-1CFC-D873-9691-D362DB231D6C}"/>
            </a:ext>
          </a:extLst>
        </p:cNvPr>
        <p:cNvGrpSpPr/>
        <p:nvPr/>
      </p:nvGrpSpPr>
      <p:grpSpPr>
        <a:xfrm>
          <a:off x="0" y="0"/>
          <a:ext cx="0" cy="0"/>
          <a:chOff x="0" y="0"/>
          <a:chExt cx="0" cy="0"/>
        </a:xfrm>
      </p:grpSpPr>
      <p:sp>
        <p:nvSpPr>
          <p:cNvPr id="36" name="Oval 35">
            <a:extLst>
              <a:ext uri="{FF2B5EF4-FFF2-40B4-BE49-F238E27FC236}">
                <a16:creationId xmlns:a16="http://schemas.microsoft.com/office/drawing/2014/main" id="{B25C3FBA-5DE6-01D6-0D36-545FE2876329}"/>
              </a:ext>
            </a:extLst>
          </p:cNvPr>
          <p:cNvSpPr/>
          <p:nvPr/>
        </p:nvSpPr>
        <p:spPr>
          <a:xfrm>
            <a:off x="3543587" y="3573134"/>
            <a:ext cx="5104827" cy="2788443"/>
          </a:xfrm>
          <a:prstGeom prst="ellipse">
            <a:avLst/>
          </a:prstGeom>
          <a:solidFill>
            <a:srgbClr val="FFC69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444433E-29C8-4968-05CE-A1CFFC4A0E83}"/>
              </a:ext>
            </a:extLst>
          </p:cNvPr>
          <p:cNvSpPr/>
          <p:nvPr/>
        </p:nvSpPr>
        <p:spPr>
          <a:xfrm>
            <a:off x="5717997" y="1724613"/>
            <a:ext cx="5104827" cy="2788443"/>
          </a:xfrm>
          <a:prstGeom prst="ellipse">
            <a:avLst/>
          </a:prstGeom>
          <a:solidFill>
            <a:srgbClr val="A8D5A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F76F1BB-5A89-267A-84C5-7DEE5E251C2A}"/>
              </a:ext>
            </a:extLst>
          </p:cNvPr>
          <p:cNvSpPr/>
          <p:nvPr/>
        </p:nvSpPr>
        <p:spPr>
          <a:xfrm>
            <a:off x="1314703" y="1716967"/>
            <a:ext cx="5104827" cy="2788443"/>
          </a:xfrm>
          <a:prstGeom prst="ellipse">
            <a:avLst/>
          </a:prstGeom>
          <a:solidFill>
            <a:srgbClr val="D9CEEE">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F477661-03A3-D369-2FF9-0E16D4CCE17A}"/>
              </a:ext>
            </a:extLst>
          </p:cNvPr>
          <p:cNvSpPr>
            <a:spLocks noGrp="1"/>
          </p:cNvSpPr>
          <p:nvPr>
            <p:ph type="title"/>
          </p:nvPr>
        </p:nvSpPr>
        <p:spPr/>
        <p:txBody>
          <a:bodyPr/>
          <a:lstStyle/>
          <a:p>
            <a:r>
              <a:rPr lang="en-US" dirty="0"/>
              <a:t>Taxonomy of mitigation techniques</a:t>
            </a:r>
          </a:p>
        </p:txBody>
      </p:sp>
      <p:sp>
        <p:nvSpPr>
          <p:cNvPr id="6" name="Slide Number Placeholder 5">
            <a:extLst>
              <a:ext uri="{FF2B5EF4-FFF2-40B4-BE49-F238E27FC236}">
                <a16:creationId xmlns:a16="http://schemas.microsoft.com/office/drawing/2014/main" id="{312CAC40-A7FD-6762-9EA8-F2E2841EB9DC}"/>
              </a:ext>
            </a:extLst>
          </p:cNvPr>
          <p:cNvSpPr>
            <a:spLocks noGrp="1"/>
          </p:cNvSpPr>
          <p:nvPr>
            <p:ph type="sldNum" sz="quarter" idx="14"/>
          </p:nvPr>
        </p:nvSpPr>
        <p:spPr/>
        <p:txBody>
          <a:bodyPr/>
          <a:lstStyle/>
          <a:p>
            <a:fld id="{04AED599-1D0F-3E40-81CA-01C30F87847C}" type="slidenum">
              <a:rPr lang="en-US" smtClean="0"/>
              <a:pPr/>
              <a:t>13</a:t>
            </a:fld>
            <a:endParaRPr lang="en-US"/>
          </a:p>
        </p:txBody>
      </p:sp>
      <p:grpSp>
        <p:nvGrpSpPr>
          <p:cNvPr id="17" name="Group 16">
            <a:extLst>
              <a:ext uri="{FF2B5EF4-FFF2-40B4-BE49-F238E27FC236}">
                <a16:creationId xmlns:a16="http://schemas.microsoft.com/office/drawing/2014/main" id="{DEA68ACB-11CB-9E0E-0207-2AAD46140043}"/>
              </a:ext>
            </a:extLst>
          </p:cNvPr>
          <p:cNvGrpSpPr/>
          <p:nvPr/>
        </p:nvGrpSpPr>
        <p:grpSpPr>
          <a:xfrm>
            <a:off x="1918138" y="2183704"/>
            <a:ext cx="3218793" cy="1610567"/>
            <a:chOff x="1918138" y="4539295"/>
            <a:chExt cx="3218793" cy="1610567"/>
          </a:xfrm>
        </p:grpSpPr>
        <p:grpSp>
          <p:nvGrpSpPr>
            <p:cNvPr id="4" name="Group 3">
              <a:extLst>
                <a:ext uri="{FF2B5EF4-FFF2-40B4-BE49-F238E27FC236}">
                  <a16:creationId xmlns:a16="http://schemas.microsoft.com/office/drawing/2014/main" id="{2C6DD89E-D016-13F6-D71D-093E3E4D69BB}"/>
                </a:ext>
              </a:extLst>
            </p:cNvPr>
            <p:cNvGrpSpPr/>
            <p:nvPr/>
          </p:nvGrpSpPr>
          <p:grpSpPr>
            <a:xfrm>
              <a:off x="1918138" y="4539295"/>
              <a:ext cx="3218793" cy="1188720"/>
              <a:chOff x="3849417" y="3857931"/>
              <a:chExt cx="3218793" cy="1095375"/>
            </a:xfrm>
          </p:grpSpPr>
          <p:grpSp>
            <p:nvGrpSpPr>
              <p:cNvPr id="2" name="Group 1">
                <a:extLst>
                  <a:ext uri="{FF2B5EF4-FFF2-40B4-BE49-F238E27FC236}">
                    <a16:creationId xmlns:a16="http://schemas.microsoft.com/office/drawing/2014/main" id="{3C6756E1-847E-F90D-1B0B-E6022E01D94D}"/>
                  </a:ext>
                </a:extLst>
              </p:cNvPr>
              <p:cNvGrpSpPr/>
              <p:nvPr/>
            </p:nvGrpSpPr>
            <p:grpSpPr>
              <a:xfrm>
                <a:off x="3849417" y="3857931"/>
                <a:ext cx="1215342" cy="1095375"/>
                <a:chOff x="3849417" y="3857931"/>
                <a:chExt cx="1215342" cy="1095375"/>
              </a:xfrm>
            </p:grpSpPr>
            <p:sp>
              <p:nvSpPr>
                <p:cNvPr id="7" name="Oval 6">
                  <a:extLst>
                    <a:ext uri="{FF2B5EF4-FFF2-40B4-BE49-F238E27FC236}">
                      <a16:creationId xmlns:a16="http://schemas.microsoft.com/office/drawing/2014/main" id="{376B9D99-B37D-261E-6867-875196B78312}"/>
                    </a:ext>
                  </a:extLst>
                </p:cNvPr>
                <p:cNvSpPr/>
                <p:nvPr/>
              </p:nvSpPr>
              <p:spPr>
                <a:xfrm>
                  <a:off x="3849417" y="4228145"/>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9" name="Oval 8">
                  <a:extLst>
                    <a:ext uri="{FF2B5EF4-FFF2-40B4-BE49-F238E27FC236}">
                      <a16:creationId xmlns:a16="http://schemas.microsoft.com/office/drawing/2014/main" id="{988D6CE1-3AC1-79F7-CCCC-24A1ECF380F2}"/>
                    </a:ext>
                  </a:extLst>
                </p:cNvPr>
                <p:cNvSpPr/>
                <p:nvPr/>
              </p:nvSpPr>
              <p:spPr>
                <a:xfrm>
                  <a:off x="4250790" y="385793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0" name="Oval 9">
                  <a:extLst>
                    <a:ext uri="{FF2B5EF4-FFF2-40B4-BE49-F238E27FC236}">
                      <a16:creationId xmlns:a16="http://schemas.microsoft.com/office/drawing/2014/main" id="{2E0D8565-C5F9-1F6E-9A84-87C5FC38B979}"/>
                    </a:ext>
                  </a:extLst>
                </p:cNvPr>
                <p:cNvSpPr/>
                <p:nvPr/>
              </p:nvSpPr>
              <p:spPr>
                <a:xfrm>
                  <a:off x="4254531" y="458818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1" name="Oval 10">
                  <a:extLst>
                    <a:ext uri="{FF2B5EF4-FFF2-40B4-BE49-F238E27FC236}">
                      <a16:creationId xmlns:a16="http://schemas.microsoft.com/office/drawing/2014/main" id="{D6AB294A-753C-CED3-A7C0-C18BD20C4AD9}"/>
                    </a:ext>
                  </a:extLst>
                </p:cNvPr>
                <p:cNvSpPr/>
                <p:nvPr/>
              </p:nvSpPr>
              <p:spPr>
                <a:xfrm>
                  <a:off x="4659645" y="4223056"/>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12" name="Right Arrow 11">
                <a:extLst>
                  <a:ext uri="{FF2B5EF4-FFF2-40B4-BE49-F238E27FC236}">
                    <a16:creationId xmlns:a16="http://schemas.microsoft.com/office/drawing/2014/main" id="{71EE70AE-4FD8-9D11-013A-4F6D6A1EBA52}"/>
                  </a:ext>
                </a:extLst>
              </p:cNvPr>
              <p:cNvSpPr/>
              <p:nvPr/>
            </p:nvSpPr>
            <p:spPr>
              <a:xfrm>
                <a:off x="5297284" y="4194314"/>
                <a:ext cx="1770926" cy="399281"/>
              </a:xfrm>
              <a:prstGeom prst="rightArrow">
                <a:avLst/>
              </a:prstGeom>
              <a:solidFill>
                <a:srgbClr val="5A62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31" name="&quot;No&quot; Symbol 30">
              <a:extLst>
                <a:ext uri="{FF2B5EF4-FFF2-40B4-BE49-F238E27FC236}">
                  <a16:creationId xmlns:a16="http://schemas.microsoft.com/office/drawing/2014/main" id="{38C29038-12A1-967D-9D6D-68AC9D486F3A}"/>
                </a:ext>
              </a:extLst>
            </p:cNvPr>
            <p:cNvSpPr/>
            <p:nvPr/>
          </p:nvSpPr>
          <p:spPr>
            <a:xfrm>
              <a:off x="3748515" y="4615169"/>
              <a:ext cx="963976" cy="977986"/>
            </a:xfrm>
            <a:prstGeom prst="noSmoking">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B3E1EDE3-F898-C2B6-D2B6-2BE36FA6C57D}"/>
                </a:ext>
              </a:extLst>
            </p:cNvPr>
            <p:cNvSpPr txBox="1"/>
            <p:nvPr/>
          </p:nvSpPr>
          <p:spPr>
            <a:xfrm>
              <a:off x="2911404" y="5688197"/>
              <a:ext cx="1232261" cy="461665"/>
            </a:xfrm>
            <a:prstGeom prst="rect">
              <a:avLst/>
            </a:prstGeom>
            <a:noFill/>
          </p:spPr>
          <p:txBody>
            <a:bodyPr wrap="none" rtlCol="0">
              <a:spAutoFit/>
            </a:bodyPr>
            <a:lstStyle/>
            <a:p>
              <a:pPr algn="ctr"/>
              <a:r>
                <a:rPr lang="en-US" sz="2400" b="1" dirty="0"/>
                <a:t>1) Avoid</a:t>
              </a:r>
            </a:p>
          </p:txBody>
        </p:sp>
      </p:grpSp>
      <p:grpSp>
        <p:nvGrpSpPr>
          <p:cNvPr id="14" name="Group 13">
            <a:extLst>
              <a:ext uri="{FF2B5EF4-FFF2-40B4-BE49-F238E27FC236}">
                <a16:creationId xmlns:a16="http://schemas.microsoft.com/office/drawing/2014/main" id="{AED9D4E6-1E87-9824-22BC-1CAF18D5FD3D}"/>
              </a:ext>
            </a:extLst>
          </p:cNvPr>
          <p:cNvGrpSpPr/>
          <p:nvPr/>
        </p:nvGrpSpPr>
        <p:grpSpPr>
          <a:xfrm>
            <a:off x="7055069" y="2183704"/>
            <a:ext cx="3218793" cy="1609806"/>
            <a:chOff x="1918138" y="2188464"/>
            <a:chExt cx="3218793" cy="1609806"/>
          </a:xfrm>
        </p:grpSpPr>
        <p:grpSp>
          <p:nvGrpSpPr>
            <p:cNvPr id="5" name="Group 4">
              <a:extLst>
                <a:ext uri="{FF2B5EF4-FFF2-40B4-BE49-F238E27FC236}">
                  <a16:creationId xmlns:a16="http://schemas.microsoft.com/office/drawing/2014/main" id="{D2022971-4A9B-608F-F141-06A9E786B80A}"/>
                </a:ext>
              </a:extLst>
            </p:cNvPr>
            <p:cNvGrpSpPr/>
            <p:nvPr/>
          </p:nvGrpSpPr>
          <p:grpSpPr>
            <a:xfrm>
              <a:off x="1918138" y="2188464"/>
              <a:ext cx="3218793" cy="1188720"/>
              <a:chOff x="3849417" y="3857931"/>
              <a:chExt cx="3218793" cy="1095375"/>
            </a:xfrm>
          </p:grpSpPr>
          <p:grpSp>
            <p:nvGrpSpPr>
              <p:cNvPr id="8" name="Group 7">
                <a:extLst>
                  <a:ext uri="{FF2B5EF4-FFF2-40B4-BE49-F238E27FC236}">
                    <a16:creationId xmlns:a16="http://schemas.microsoft.com/office/drawing/2014/main" id="{DD1FBEAB-3F20-0C3B-A82A-D9A211CCC37E}"/>
                  </a:ext>
                </a:extLst>
              </p:cNvPr>
              <p:cNvGrpSpPr/>
              <p:nvPr/>
            </p:nvGrpSpPr>
            <p:grpSpPr>
              <a:xfrm>
                <a:off x="3849417" y="3857931"/>
                <a:ext cx="1215342" cy="1095375"/>
                <a:chOff x="3849417" y="3857931"/>
                <a:chExt cx="1215342" cy="1095375"/>
              </a:xfrm>
            </p:grpSpPr>
            <p:sp>
              <p:nvSpPr>
                <p:cNvPr id="15" name="Oval 14">
                  <a:extLst>
                    <a:ext uri="{FF2B5EF4-FFF2-40B4-BE49-F238E27FC236}">
                      <a16:creationId xmlns:a16="http://schemas.microsoft.com/office/drawing/2014/main" id="{941042DF-221D-3583-CBF0-3E32FD8030DE}"/>
                    </a:ext>
                  </a:extLst>
                </p:cNvPr>
                <p:cNvSpPr/>
                <p:nvPr/>
              </p:nvSpPr>
              <p:spPr>
                <a:xfrm>
                  <a:off x="3849417" y="4228145"/>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6" name="Oval 15">
                  <a:extLst>
                    <a:ext uri="{FF2B5EF4-FFF2-40B4-BE49-F238E27FC236}">
                      <a16:creationId xmlns:a16="http://schemas.microsoft.com/office/drawing/2014/main" id="{4B898E4C-AE0A-7C82-EF75-372F8D076ACC}"/>
                    </a:ext>
                  </a:extLst>
                </p:cNvPr>
                <p:cNvSpPr/>
                <p:nvPr/>
              </p:nvSpPr>
              <p:spPr>
                <a:xfrm>
                  <a:off x="4250790" y="385793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2" name="Oval 21">
                  <a:extLst>
                    <a:ext uri="{FF2B5EF4-FFF2-40B4-BE49-F238E27FC236}">
                      <a16:creationId xmlns:a16="http://schemas.microsoft.com/office/drawing/2014/main" id="{5E1ACDC6-7311-FC68-9D44-C89E8166E242}"/>
                    </a:ext>
                  </a:extLst>
                </p:cNvPr>
                <p:cNvSpPr/>
                <p:nvPr/>
              </p:nvSpPr>
              <p:spPr>
                <a:xfrm>
                  <a:off x="4254531" y="458818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3" name="Oval 22">
                  <a:extLst>
                    <a:ext uri="{FF2B5EF4-FFF2-40B4-BE49-F238E27FC236}">
                      <a16:creationId xmlns:a16="http://schemas.microsoft.com/office/drawing/2014/main" id="{39712AC7-085C-5D38-B167-74416D911234}"/>
                    </a:ext>
                  </a:extLst>
                </p:cNvPr>
                <p:cNvSpPr/>
                <p:nvPr/>
              </p:nvSpPr>
              <p:spPr>
                <a:xfrm>
                  <a:off x="4659645" y="4223056"/>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13" name="Right Arrow 12">
                <a:extLst>
                  <a:ext uri="{FF2B5EF4-FFF2-40B4-BE49-F238E27FC236}">
                    <a16:creationId xmlns:a16="http://schemas.microsoft.com/office/drawing/2014/main" id="{63E1EC0F-555D-98CE-C962-DC36367758D4}"/>
                  </a:ext>
                </a:extLst>
              </p:cNvPr>
              <p:cNvSpPr/>
              <p:nvPr/>
            </p:nvSpPr>
            <p:spPr>
              <a:xfrm>
                <a:off x="5297284" y="4194314"/>
                <a:ext cx="1770926" cy="399281"/>
              </a:xfrm>
              <a:prstGeom prst="rightArrow">
                <a:avLst/>
              </a:prstGeom>
              <a:solidFill>
                <a:srgbClr val="5A62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33" name="TextBox 32">
              <a:extLst>
                <a:ext uri="{FF2B5EF4-FFF2-40B4-BE49-F238E27FC236}">
                  <a16:creationId xmlns:a16="http://schemas.microsoft.com/office/drawing/2014/main" id="{4F3EFB86-EE29-545B-8993-F9AC32B71720}"/>
                </a:ext>
              </a:extLst>
            </p:cNvPr>
            <p:cNvSpPr txBox="1"/>
            <p:nvPr/>
          </p:nvSpPr>
          <p:spPr>
            <a:xfrm>
              <a:off x="2979948" y="3336605"/>
              <a:ext cx="1095172" cy="461665"/>
            </a:xfrm>
            <a:prstGeom prst="rect">
              <a:avLst/>
            </a:prstGeom>
            <a:noFill/>
          </p:spPr>
          <p:txBody>
            <a:bodyPr wrap="none" rtlCol="0">
              <a:spAutoFit/>
            </a:bodyPr>
            <a:lstStyle/>
            <a:p>
              <a:pPr algn="ctr"/>
              <a:r>
                <a:rPr lang="en-US" sz="2400" b="1" dirty="0"/>
                <a:t>2) Hide</a:t>
              </a:r>
            </a:p>
          </p:txBody>
        </p:sp>
        <p:sp>
          <p:nvSpPr>
            <p:cNvPr id="35" name="Rectangle 34">
              <a:extLst>
                <a:ext uri="{FF2B5EF4-FFF2-40B4-BE49-F238E27FC236}">
                  <a16:creationId xmlns:a16="http://schemas.microsoft.com/office/drawing/2014/main" id="{95EB3414-8DD5-E491-4EB2-DA2FB803480D}"/>
                </a:ext>
              </a:extLst>
            </p:cNvPr>
            <p:cNvSpPr/>
            <p:nvPr/>
          </p:nvSpPr>
          <p:spPr>
            <a:xfrm>
              <a:off x="3569782" y="2400856"/>
              <a:ext cx="1178557" cy="700622"/>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7" name="Graphic 36" descr="Processor with solid fill">
              <a:extLst>
                <a:ext uri="{FF2B5EF4-FFF2-40B4-BE49-F238E27FC236}">
                  <a16:creationId xmlns:a16="http://schemas.microsoft.com/office/drawing/2014/main" id="{7957D742-3E07-BB51-252A-3C7793E2E229}"/>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3805283" y="2390836"/>
              <a:ext cx="707554" cy="707554"/>
            </a:xfrm>
            <a:prstGeom prst="rect">
              <a:avLst/>
            </a:prstGeom>
          </p:spPr>
        </p:pic>
      </p:grpSp>
      <p:grpSp>
        <p:nvGrpSpPr>
          <p:cNvPr id="18" name="Group 17">
            <a:extLst>
              <a:ext uri="{FF2B5EF4-FFF2-40B4-BE49-F238E27FC236}">
                <a16:creationId xmlns:a16="http://schemas.microsoft.com/office/drawing/2014/main" id="{0A48182F-11E6-71F4-075D-77A56617BF32}"/>
              </a:ext>
            </a:extLst>
          </p:cNvPr>
          <p:cNvGrpSpPr/>
          <p:nvPr/>
        </p:nvGrpSpPr>
        <p:grpSpPr>
          <a:xfrm>
            <a:off x="4486603" y="4412734"/>
            <a:ext cx="3218793" cy="1628135"/>
            <a:chOff x="7055069" y="2157477"/>
            <a:chExt cx="3218793" cy="1628135"/>
          </a:xfrm>
        </p:grpSpPr>
        <p:grpSp>
          <p:nvGrpSpPr>
            <p:cNvPr id="24" name="Group 23">
              <a:extLst>
                <a:ext uri="{FF2B5EF4-FFF2-40B4-BE49-F238E27FC236}">
                  <a16:creationId xmlns:a16="http://schemas.microsoft.com/office/drawing/2014/main" id="{33973B37-082A-3DDA-C713-F845707B0CE1}"/>
                </a:ext>
              </a:extLst>
            </p:cNvPr>
            <p:cNvGrpSpPr/>
            <p:nvPr/>
          </p:nvGrpSpPr>
          <p:grpSpPr>
            <a:xfrm>
              <a:off x="7055069" y="2188464"/>
              <a:ext cx="3218793" cy="1188720"/>
              <a:chOff x="3849417" y="3857931"/>
              <a:chExt cx="3218793" cy="1095375"/>
            </a:xfrm>
          </p:grpSpPr>
          <p:grpSp>
            <p:nvGrpSpPr>
              <p:cNvPr id="25" name="Group 24">
                <a:extLst>
                  <a:ext uri="{FF2B5EF4-FFF2-40B4-BE49-F238E27FC236}">
                    <a16:creationId xmlns:a16="http://schemas.microsoft.com/office/drawing/2014/main" id="{BA3F37BC-2147-1280-3562-43A01A76B0B3}"/>
                  </a:ext>
                </a:extLst>
              </p:cNvPr>
              <p:cNvGrpSpPr/>
              <p:nvPr/>
            </p:nvGrpSpPr>
            <p:grpSpPr>
              <a:xfrm>
                <a:off x="3849417" y="3857931"/>
                <a:ext cx="1215342" cy="1095375"/>
                <a:chOff x="3849417" y="3857931"/>
                <a:chExt cx="1215342" cy="1095375"/>
              </a:xfrm>
            </p:grpSpPr>
            <p:sp>
              <p:nvSpPr>
                <p:cNvPr id="27" name="Oval 26">
                  <a:extLst>
                    <a:ext uri="{FF2B5EF4-FFF2-40B4-BE49-F238E27FC236}">
                      <a16:creationId xmlns:a16="http://schemas.microsoft.com/office/drawing/2014/main" id="{6BDFEC61-863C-D499-7DC1-FA4695A2FA2E}"/>
                    </a:ext>
                  </a:extLst>
                </p:cNvPr>
                <p:cNvSpPr/>
                <p:nvPr/>
              </p:nvSpPr>
              <p:spPr>
                <a:xfrm>
                  <a:off x="3849417" y="4228145"/>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8" name="Oval 27">
                  <a:extLst>
                    <a:ext uri="{FF2B5EF4-FFF2-40B4-BE49-F238E27FC236}">
                      <a16:creationId xmlns:a16="http://schemas.microsoft.com/office/drawing/2014/main" id="{35C46571-2077-4323-BB45-0EA93B894974}"/>
                    </a:ext>
                  </a:extLst>
                </p:cNvPr>
                <p:cNvSpPr/>
                <p:nvPr/>
              </p:nvSpPr>
              <p:spPr>
                <a:xfrm>
                  <a:off x="4250790" y="385793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9" name="Oval 28">
                  <a:extLst>
                    <a:ext uri="{FF2B5EF4-FFF2-40B4-BE49-F238E27FC236}">
                      <a16:creationId xmlns:a16="http://schemas.microsoft.com/office/drawing/2014/main" id="{7070AA8B-E4D6-315B-FBD0-3CDC055DDA28}"/>
                    </a:ext>
                  </a:extLst>
                </p:cNvPr>
                <p:cNvSpPr/>
                <p:nvPr/>
              </p:nvSpPr>
              <p:spPr>
                <a:xfrm>
                  <a:off x="4254531" y="458818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0" name="Oval 29">
                  <a:extLst>
                    <a:ext uri="{FF2B5EF4-FFF2-40B4-BE49-F238E27FC236}">
                      <a16:creationId xmlns:a16="http://schemas.microsoft.com/office/drawing/2014/main" id="{7A5043CE-7393-92FD-9EEC-51F3F2939A77}"/>
                    </a:ext>
                  </a:extLst>
                </p:cNvPr>
                <p:cNvSpPr/>
                <p:nvPr/>
              </p:nvSpPr>
              <p:spPr>
                <a:xfrm>
                  <a:off x="4659645" y="4223056"/>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26" name="Right Arrow 25">
                <a:extLst>
                  <a:ext uri="{FF2B5EF4-FFF2-40B4-BE49-F238E27FC236}">
                    <a16:creationId xmlns:a16="http://schemas.microsoft.com/office/drawing/2014/main" id="{0E480E52-1710-4B74-D737-B2759A69407E}"/>
                  </a:ext>
                </a:extLst>
              </p:cNvPr>
              <p:cNvSpPr/>
              <p:nvPr/>
            </p:nvSpPr>
            <p:spPr>
              <a:xfrm>
                <a:off x="5297284" y="4194314"/>
                <a:ext cx="1770926" cy="399281"/>
              </a:xfrm>
              <a:prstGeom prst="rightArrow">
                <a:avLst/>
              </a:prstGeom>
              <a:solidFill>
                <a:srgbClr val="5A62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sp>
          <p:nvSpPr>
            <p:cNvPr id="34" name="TextBox 33">
              <a:extLst>
                <a:ext uri="{FF2B5EF4-FFF2-40B4-BE49-F238E27FC236}">
                  <a16:creationId xmlns:a16="http://schemas.microsoft.com/office/drawing/2014/main" id="{456F4A40-0956-C2F5-27DA-BEF0E88D51E3}"/>
                </a:ext>
              </a:extLst>
            </p:cNvPr>
            <p:cNvSpPr txBox="1"/>
            <p:nvPr/>
          </p:nvSpPr>
          <p:spPr>
            <a:xfrm>
              <a:off x="7942793" y="3323947"/>
              <a:ext cx="1443345" cy="461665"/>
            </a:xfrm>
            <a:prstGeom prst="rect">
              <a:avLst/>
            </a:prstGeom>
            <a:noFill/>
          </p:spPr>
          <p:txBody>
            <a:bodyPr wrap="none" rtlCol="0">
              <a:spAutoFit/>
            </a:bodyPr>
            <a:lstStyle/>
            <a:p>
              <a:r>
                <a:rPr lang="en-US" sz="2400" b="1" dirty="0"/>
                <a:t>3) Reduce</a:t>
              </a:r>
            </a:p>
          </p:txBody>
        </p:sp>
        <p:sp>
          <p:nvSpPr>
            <p:cNvPr id="38" name="Multiply 37">
              <a:extLst>
                <a:ext uri="{FF2B5EF4-FFF2-40B4-BE49-F238E27FC236}">
                  <a16:creationId xmlns:a16="http://schemas.microsoft.com/office/drawing/2014/main" id="{6FFBB752-C2C6-D851-E52E-E46FEF75DFAE}"/>
                </a:ext>
              </a:extLst>
            </p:cNvPr>
            <p:cNvSpPr/>
            <p:nvPr/>
          </p:nvSpPr>
          <p:spPr>
            <a:xfrm>
              <a:off x="7461953" y="2157477"/>
              <a:ext cx="401373" cy="458929"/>
            </a:xfrm>
            <a:prstGeom prst="mathMultiply">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Multiply 38">
              <a:extLst>
                <a:ext uri="{FF2B5EF4-FFF2-40B4-BE49-F238E27FC236}">
                  <a16:creationId xmlns:a16="http://schemas.microsoft.com/office/drawing/2014/main" id="{8B7A5DE4-3098-D3E7-A9FE-4C703EDFDB5D}"/>
                </a:ext>
              </a:extLst>
            </p:cNvPr>
            <p:cNvSpPr/>
            <p:nvPr/>
          </p:nvSpPr>
          <p:spPr>
            <a:xfrm>
              <a:off x="7466843" y="2956480"/>
              <a:ext cx="401373" cy="458929"/>
            </a:xfrm>
            <a:prstGeom prst="mathMultiply">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652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C0EE7-C823-B14E-2E5C-B5BF15E2BCC8}"/>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2608863C-4E3D-CDE6-6938-0198CC39ACDC}"/>
              </a:ext>
            </a:extLst>
          </p:cNvPr>
          <p:cNvSpPr>
            <a:spLocks noGrp="1"/>
          </p:cNvSpPr>
          <p:nvPr>
            <p:ph type="body" sz="quarter" idx="12"/>
          </p:nvPr>
        </p:nvSpPr>
        <p:spPr/>
        <p:txBody>
          <a:bodyPr/>
          <a:lstStyle/>
          <a:p>
            <a:r>
              <a:rPr lang="en-US" dirty="0"/>
              <a:t>CPU DRAM’s limited BW and high latency causes stalls when copying data</a:t>
            </a:r>
          </a:p>
        </p:txBody>
      </p:sp>
      <p:sp>
        <p:nvSpPr>
          <p:cNvPr id="4" name="Title 3">
            <a:extLst>
              <a:ext uri="{FF2B5EF4-FFF2-40B4-BE49-F238E27FC236}">
                <a16:creationId xmlns:a16="http://schemas.microsoft.com/office/drawing/2014/main" id="{947FF223-488E-9914-09A5-E5BEC7A68FCF}"/>
              </a:ext>
            </a:extLst>
          </p:cNvPr>
          <p:cNvSpPr>
            <a:spLocks noGrp="1"/>
          </p:cNvSpPr>
          <p:nvPr>
            <p:ph type="title"/>
          </p:nvPr>
        </p:nvSpPr>
        <p:spPr/>
        <p:txBody>
          <a:bodyPr/>
          <a:lstStyle/>
          <a:p>
            <a:r>
              <a:rPr lang="en-US" dirty="0"/>
              <a:t>CPU memory bottleneck</a:t>
            </a:r>
          </a:p>
        </p:txBody>
      </p:sp>
      <p:sp>
        <p:nvSpPr>
          <p:cNvPr id="5" name="Slide Number Placeholder 4">
            <a:extLst>
              <a:ext uri="{FF2B5EF4-FFF2-40B4-BE49-F238E27FC236}">
                <a16:creationId xmlns:a16="http://schemas.microsoft.com/office/drawing/2014/main" id="{4A9A4C8B-E456-0A70-2BBD-3E4EB272A412}"/>
              </a:ext>
            </a:extLst>
          </p:cNvPr>
          <p:cNvSpPr>
            <a:spLocks noGrp="1"/>
          </p:cNvSpPr>
          <p:nvPr>
            <p:ph type="sldNum" sz="quarter" idx="14"/>
          </p:nvPr>
        </p:nvSpPr>
        <p:spPr/>
        <p:txBody>
          <a:bodyPr/>
          <a:lstStyle/>
          <a:p>
            <a:fld id="{04AED599-1D0F-3E40-81CA-01C30F87847C}" type="slidenum">
              <a:rPr lang="en-US" smtClean="0"/>
              <a:t>14</a:t>
            </a:fld>
            <a:endParaRPr lang="en-US"/>
          </a:p>
        </p:txBody>
      </p:sp>
      <p:grpSp>
        <p:nvGrpSpPr>
          <p:cNvPr id="39" name="Group 38">
            <a:extLst>
              <a:ext uri="{FF2B5EF4-FFF2-40B4-BE49-F238E27FC236}">
                <a16:creationId xmlns:a16="http://schemas.microsoft.com/office/drawing/2014/main" id="{7C3B3CC8-AA84-1063-4C76-3160E22C1329}"/>
              </a:ext>
            </a:extLst>
          </p:cNvPr>
          <p:cNvGrpSpPr/>
          <p:nvPr/>
        </p:nvGrpSpPr>
        <p:grpSpPr>
          <a:xfrm>
            <a:off x="2292184" y="2317965"/>
            <a:ext cx="7607633" cy="2802242"/>
            <a:chOff x="1918179" y="2317965"/>
            <a:chExt cx="7607633" cy="2802242"/>
          </a:xfrm>
        </p:grpSpPr>
        <p:sp>
          <p:nvSpPr>
            <p:cNvPr id="7" name="Rectangle: Rounded Corners 7">
              <a:extLst>
                <a:ext uri="{FF2B5EF4-FFF2-40B4-BE49-F238E27FC236}">
                  <a16:creationId xmlns:a16="http://schemas.microsoft.com/office/drawing/2014/main" id="{363A1EFD-F1B7-9AD8-653B-C5820BFE65E7}"/>
                </a:ext>
              </a:extLst>
            </p:cNvPr>
            <p:cNvSpPr/>
            <p:nvPr/>
          </p:nvSpPr>
          <p:spPr>
            <a:xfrm>
              <a:off x="6501679" y="2317965"/>
              <a:ext cx="3024133" cy="1325035"/>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GPU</a:t>
              </a:r>
            </a:p>
          </p:txBody>
        </p:sp>
        <p:sp>
          <p:nvSpPr>
            <p:cNvPr id="8" name="Rectangle 7">
              <a:extLst>
                <a:ext uri="{FF2B5EF4-FFF2-40B4-BE49-F238E27FC236}">
                  <a16:creationId xmlns:a16="http://schemas.microsoft.com/office/drawing/2014/main" id="{1667A1C7-2715-12E5-77CC-7B6DA9950431}"/>
                </a:ext>
              </a:extLst>
            </p:cNvPr>
            <p:cNvSpPr/>
            <p:nvPr/>
          </p:nvSpPr>
          <p:spPr>
            <a:xfrm>
              <a:off x="6982954" y="3898754"/>
              <a:ext cx="2057400" cy="755065"/>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sp>
          <p:nvSpPr>
            <p:cNvPr id="10" name="Rectangle: Rounded Corners 7">
              <a:extLst>
                <a:ext uri="{FF2B5EF4-FFF2-40B4-BE49-F238E27FC236}">
                  <a16:creationId xmlns:a16="http://schemas.microsoft.com/office/drawing/2014/main" id="{F780DD52-E0E8-85BA-44E1-BBED17AA8C40}"/>
                </a:ext>
              </a:extLst>
            </p:cNvPr>
            <p:cNvSpPr/>
            <p:nvPr/>
          </p:nvSpPr>
          <p:spPr>
            <a:xfrm>
              <a:off x="1918179" y="2317967"/>
              <a:ext cx="3024133" cy="1325034"/>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CPU</a:t>
              </a:r>
            </a:p>
          </p:txBody>
        </p:sp>
        <p:sp>
          <p:nvSpPr>
            <p:cNvPr id="11" name="Rectangle 10">
              <a:extLst>
                <a:ext uri="{FF2B5EF4-FFF2-40B4-BE49-F238E27FC236}">
                  <a16:creationId xmlns:a16="http://schemas.microsoft.com/office/drawing/2014/main" id="{4980933A-38E6-67D0-AE1E-3D1776000731}"/>
                </a:ext>
              </a:extLst>
            </p:cNvPr>
            <p:cNvSpPr/>
            <p:nvPr/>
          </p:nvSpPr>
          <p:spPr>
            <a:xfrm>
              <a:off x="2117303" y="3898754"/>
              <a:ext cx="2625883" cy="1221453"/>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cxnSp>
          <p:nvCxnSpPr>
            <p:cNvPr id="12" name="Straight Connector 11">
              <a:extLst>
                <a:ext uri="{FF2B5EF4-FFF2-40B4-BE49-F238E27FC236}">
                  <a16:creationId xmlns:a16="http://schemas.microsoft.com/office/drawing/2014/main" id="{5B0ED79D-20D8-312B-758F-F5BB54B9DF66}"/>
                </a:ext>
              </a:extLst>
            </p:cNvPr>
            <p:cNvCxnSpPr>
              <a:cxnSpLocks/>
            </p:cNvCxnSpPr>
            <p:nvPr/>
          </p:nvCxnSpPr>
          <p:spPr>
            <a:xfrm>
              <a:off x="4743186" y="4140105"/>
              <a:ext cx="223976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A5D1E0B-AF53-F0C6-29A2-1625C24493BA}"/>
                </a:ext>
              </a:extLst>
            </p:cNvPr>
            <p:cNvCxnSpPr>
              <a:cxnSpLocks/>
            </p:cNvCxnSpPr>
            <p:nvPr/>
          </p:nvCxnSpPr>
          <p:spPr>
            <a:xfrm>
              <a:off x="4743186" y="4466167"/>
              <a:ext cx="223219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CF3DB63-23B3-692F-EA86-AD62C5EB54C7}"/>
                </a:ext>
              </a:extLst>
            </p:cNvPr>
            <p:cNvSpPr txBox="1"/>
            <p:nvPr/>
          </p:nvSpPr>
          <p:spPr>
            <a:xfrm>
              <a:off x="5556157" y="4126579"/>
              <a:ext cx="606256" cy="369332"/>
            </a:xfrm>
            <a:prstGeom prst="rect">
              <a:avLst/>
            </a:prstGeom>
            <a:noFill/>
          </p:spPr>
          <p:txBody>
            <a:bodyPr wrap="square" rtlCol="0">
              <a:spAutoFit/>
            </a:bodyPr>
            <a:lstStyle/>
            <a:p>
              <a:pPr algn="ctr"/>
              <a:r>
                <a:rPr lang="en-US" b="1" dirty="0"/>
                <a:t>PCIe</a:t>
              </a:r>
            </a:p>
          </p:txBody>
        </p:sp>
        <p:cxnSp>
          <p:nvCxnSpPr>
            <p:cNvPr id="19" name="Straight Connector 18">
              <a:extLst>
                <a:ext uri="{FF2B5EF4-FFF2-40B4-BE49-F238E27FC236}">
                  <a16:creationId xmlns:a16="http://schemas.microsoft.com/office/drawing/2014/main" id="{786F066B-BF57-6D46-90EB-DBCEAC483934}"/>
                </a:ext>
              </a:extLst>
            </p:cNvPr>
            <p:cNvCxnSpPr/>
            <p:nvPr/>
          </p:nvCxnSpPr>
          <p:spPr>
            <a:xfrm>
              <a:off x="2550267"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2A84487-AFE1-193E-4429-3767CBDEE11E}"/>
                </a:ext>
              </a:extLst>
            </p:cNvPr>
            <p:cNvCxnSpPr/>
            <p:nvPr/>
          </p:nvCxnSpPr>
          <p:spPr>
            <a:xfrm>
              <a:off x="3425745"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13A53E4-93E6-A2EA-9415-D1DA93BEF6DC}"/>
                </a:ext>
              </a:extLst>
            </p:cNvPr>
            <p:cNvCxnSpPr/>
            <p:nvPr/>
          </p:nvCxnSpPr>
          <p:spPr>
            <a:xfrm>
              <a:off x="4301222"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BBF9023-4292-F8F4-7F92-42C1910DC596}"/>
                </a:ext>
              </a:extLst>
            </p:cNvPr>
            <p:cNvCxnSpPr/>
            <p:nvPr/>
          </p:nvCxnSpPr>
          <p:spPr>
            <a:xfrm>
              <a:off x="7143210"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DB213B6-C628-AB87-DED8-13A403D25724}"/>
                </a:ext>
              </a:extLst>
            </p:cNvPr>
            <p:cNvCxnSpPr/>
            <p:nvPr/>
          </p:nvCxnSpPr>
          <p:spPr>
            <a:xfrm>
              <a:off x="8018688"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FDFC0AB-5441-A802-A3C7-C332F8A61A5F}"/>
                </a:ext>
              </a:extLst>
            </p:cNvPr>
            <p:cNvCxnSpPr/>
            <p:nvPr/>
          </p:nvCxnSpPr>
          <p:spPr>
            <a:xfrm>
              <a:off x="8894165"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55E4DA1-608C-B6F7-56A4-4113BBD6E357}"/>
                </a:ext>
              </a:extLst>
            </p:cNvPr>
            <p:cNvCxnSpPr/>
            <p:nvPr/>
          </p:nvCxnSpPr>
          <p:spPr>
            <a:xfrm>
              <a:off x="7584794"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6355469-237F-0D5A-6593-C722E55D2E7C}"/>
                </a:ext>
              </a:extLst>
            </p:cNvPr>
            <p:cNvCxnSpPr/>
            <p:nvPr/>
          </p:nvCxnSpPr>
          <p:spPr>
            <a:xfrm>
              <a:off x="8450092"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 name="Explosion 1 2">
            <a:extLst>
              <a:ext uri="{FF2B5EF4-FFF2-40B4-BE49-F238E27FC236}">
                <a16:creationId xmlns:a16="http://schemas.microsoft.com/office/drawing/2014/main" id="{0E41F783-C70C-1A40-7606-9A48463BB542}"/>
              </a:ext>
            </a:extLst>
          </p:cNvPr>
          <p:cNvSpPr/>
          <p:nvPr/>
        </p:nvSpPr>
        <p:spPr>
          <a:xfrm>
            <a:off x="2478651" y="3310407"/>
            <a:ext cx="2717512" cy="872384"/>
          </a:xfrm>
          <a:prstGeom prst="irregularSeal1">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802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16DB6A-FBAC-E43E-5222-66824633C9E6}"/>
              </a:ext>
            </a:extLst>
          </p:cNvPr>
          <p:cNvSpPr>
            <a:spLocks noGrp="1"/>
          </p:cNvSpPr>
          <p:nvPr>
            <p:ph type="title"/>
          </p:nvPr>
        </p:nvSpPr>
        <p:spPr/>
        <p:txBody>
          <a:bodyPr/>
          <a:lstStyle/>
          <a:p>
            <a:r>
              <a:rPr lang="en-US" dirty="0"/>
              <a:t>Avoid: Lazy </a:t>
            </a:r>
            <a:r>
              <a:rPr lang="en-US" dirty="0" err="1"/>
              <a:t>MemCopy</a:t>
            </a:r>
            <a:r>
              <a:rPr lang="en-US" dirty="0"/>
              <a:t> for Databases and IPC</a:t>
            </a:r>
          </a:p>
        </p:txBody>
      </p:sp>
      <p:sp>
        <p:nvSpPr>
          <p:cNvPr id="4" name="Slide Number Placeholder 3">
            <a:extLst>
              <a:ext uri="{FF2B5EF4-FFF2-40B4-BE49-F238E27FC236}">
                <a16:creationId xmlns:a16="http://schemas.microsoft.com/office/drawing/2014/main" id="{FC4E5216-F534-59F4-B0B4-1D43EC9DC44F}"/>
              </a:ext>
            </a:extLst>
          </p:cNvPr>
          <p:cNvSpPr>
            <a:spLocks noGrp="1"/>
          </p:cNvSpPr>
          <p:nvPr>
            <p:ph type="sldNum" sz="quarter" idx="14"/>
          </p:nvPr>
        </p:nvSpPr>
        <p:spPr/>
        <p:txBody>
          <a:bodyPr/>
          <a:lstStyle/>
          <a:p>
            <a:fld id="{04AED599-1D0F-3E40-81CA-01C30F87847C}" type="slidenum">
              <a:rPr lang="en-US" smtClean="0"/>
              <a:pPr/>
              <a:t>15</a:t>
            </a:fld>
            <a:endParaRPr lang="en-US"/>
          </a:p>
        </p:txBody>
      </p:sp>
      <p:grpSp>
        <p:nvGrpSpPr>
          <p:cNvPr id="14" name="Group 13">
            <a:extLst>
              <a:ext uri="{FF2B5EF4-FFF2-40B4-BE49-F238E27FC236}">
                <a16:creationId xmlns:a16="http://schemas.microsoft.com/office/drawing/2014/main" id="{741E76CA-8789-4CE4-5DFE-95711239958D}"/>
              </a:ext>
            </a:extLst>
          </p:cNvPr>
          <p:cNvGrpSpPr/>
          <p:nvPr/>
        </p:nvGrpSpPr>
        <p:grpSpPr>
          <a:xfrm>
            <a:off x="3759108" y="2913803"/>
            <a:ext cx="4673784" cy="1726096"/>
            <a:chOff x="3849417" y="3857931"/>
            <a:chExt cx="3218793" cy="1095375"/>
          </a:xfrm>
        </p:grpSpPr>
        <p:grpSp>
          <p:nvGrpSpPr>
            <p:cNvPr id="15" name="Group 14">
              <a:extLst>
                <a:ext uri="{FF2B5EF4-FFF2-40B4-BE49-F238E27FC236}">
                  <a16:creationId xmlns:a16="http://schemas.microsoft.com/office/drawing/2014/main" id="{54120D03-D247-017A-93AC-86806C7E5B08}"/>
                </a:ext>
              </a:extLst>
            </p:cNvPr>
            <p:cNvGrpSpPr/>
            <p:nvPr/>
          </p:nvGrpSpPr>
          <p:grpSpPr>
            <a:xfrm>
              <a:off x="3849417" y="3857931"/>
              <a:ext cx="1215342" cy="1095375"/>
              <a:chOff x="3849417" y="3857931"/>
              <a:chExt cx="1215342" cy="1095375"/>
            </a:xfrm>
          </p:grpSpPr>
          <p:sp>
            <p:nvSpPr>
              <p:cNvPr id="17" name="Oval 16">
                <a:extLst>
                  <a:ext uri="{FF2B5EF4-FFF2-40B4-BE49-F238E27FC236}">
                    <a16:creationId xmlns:a16="http://schemas.microsoft.com/office/drawing/2014/main" id="{E9ED68C2-EC81-A114-1B7A-9594D6D82713}"/>
                  </a:ext>
                </a:extLst>
              </p:cNvPr>
              <p:cNvSpPr/>
              <p:nvPr/>
            </p:nvSpPr>
            <p:spPr>
              <a:xfrm>
                <a:off x="3849417" y="4228145"/>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8" name="Oval 17">
                <a:extLst>
                  <a:ext uri="{FF2B5EF4-FFF2-40B4-BE49-F238E27FC236}">
                    <a16:creationId xmlns:a16="http://schemas.microsoft.com/office/drawing/2014/main" id="{357CD7F1-1B87-4379-F4D0-70855759634E}"/>
                  </a:ext>
                </a:extLst>
              </p:cNvPr>
              <p:cNvSpPr/>
              <p:nvPr/>
            </p:nvSpPr>
            <p:spPr>
              <a:xfrm>
                <a:off x="4250790" y="385793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9" name="Oval 18">
                <a:extLst>
                  <a:ext uri="{FF2B5EF4-FFF2-40B4-BE49-F238E27FC236}">
                    <a16:creationId xmlns:a16="http://schemas.microsoft.com/office/drawing/2014/main" id="{FE94F033-B68C-38EB-DDB9-103C64A93120}"/>
                  </a:ext>
                </a:extLst>
              </p:cNvPr>
              <p:cNvSpPr/>
              <p:nvPr/>
            </p:nvSpPr>
            <p:spPr>
              <a:xfrm>
                <a:off x="4254531" y="458818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0" name="Oval 19">
                <a:extLst>
                  <a:ext uri="{FF2B5EF4-FFF2-40B4-BE49-F238E27FC236}">
                    <a16:creationId xmlns:a16="http://schemas.microsoft.com/office/drawing/2014/main" id="{357D190E-D60A-C9D6-D29A-FACB24D3AEFA}"/>
                  </a:ext>
                </a:extLst>
              </p:cNvPr>
              <p:cNvSpPr/>
              <p:nvPr/>
            </p:nvSpPr>
            <p:spPr>
              <a:xfrm>
                <a:off x="4659645" y="4223056"/>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16" name="Right Arrow 15">
              <a:extLst>
                <a:ext uri="{FF2B5EF4-FFF2-40B4-BE49-F238E27FC236}">
                  <a16:creationId xmlns:a16="http://schemas.microsoft.com/office/drawing/2014/main" id="{9BCA582E-24FC-7C35-6FB3-91FC05385007}"/>
                </a:ext>
              </a:extLst>
            </p:cNvPr>
            <p:cNvSpPr/>
            <p:nvPr/>
          </p:nvSpPr>
          <p:spPr>
            <a:xfrm>
              <a:off x="5297284" y="4194314"/>
              <a:ext cx="1770926" cy="399281"/>
            </a:xfrm>
            <a:prstGeom prst="rightArrow">
              <a:avLst/>
            </a:prstGeom>
            <a:solidFill>
              <a:srgbClr val="5A62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21" name="&quot;No&quot; Symbol 20">
            <a:extLst>
              <a:ext uri="{FF2B5EF4-FFF2-40B4-BE49-F238E27FC236}">
                <a16:creationId xmlns:a16="http://schemas.microsoft.com/office/drawing/2014/main" id="{F4BAD130-A5E1-E22C-650B-7160EC54EF0E}"/>
              </a:ext>
            </a:extLst>
          </p:cNvPr>
          <p:cNvSpPr/>
          <p:nvPr/>
        </p:nvSpPr>
        <p:spPr>
          <a:xfrm>
            <a:off x="6272279" y="3006293"/>
            <a:ext cx="1531300" cy="1541114"/>
          </a:xfrm>
          <a:prstGeom prst="noSmoking">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37A77EDF-B6D5-F988-C086-7E64DBC44EA9}"/>
              </a:ext>
            </a:extLst>
          </p:cNvPr>
          <p:cNvSpPr txBox="1"/>
          <p:nvPr/>
        </p:nvSpPr>
        <p:spPr>
          <a:xfrm>
            <a:off x="2854728" y="5458968"/>
            <a:ext cx="6482544" cy="707886"/>
          </a:xfrm>
          <a:prstGeom prst="rect">
            <a:avLst/>
          </a:prstGeom>
          <a:noFill/>
        </p:spPr>
        <p:txBody>
          <a:bodyPr wrap="none" rtlCol="0">
            <a:spAutoFit/>
          </a:bodyPr>
          <a:lstStyle/>
          <a:p>
            <a:pPr algn="ctr"/>
            <a:r>
              <a:rPr lang="en-US" sz="2000" dirty="0"/>
              <a:t>Published as: </a:t>
            </a:r>
          </a:p>
          <a:p>
            <a:pPr algn="ctr"/>
            <a:r>
              <a:rPr lang="en-US" sz="2000" b="1" dirty="0"/>
              <a:t>(MC)</a:t>
            </a:r>
            <a:r>
              <a:rPr lang="en-US" sz="2000" b="1" baseline="30000" dirty="0"/>
              <a:t>2</a:t>
            </a:r>
            <a:r>
              <a:rPr lang="en-US" sz="2000" b="1" dirty="0"/>
              <a:t>: Lazy </a:t>
            </a:r>
            <a:r>
              <a:rPr lang="en-US" sz="2000" b="1" dirty="0" err="1"/>
              <a:t>MemCopy</a:t>
            </a:r>
            <a:r>
              <a:rPr lang="en-US" sz="2000" b="1" dirty="0"/>
              <a:t> at the Memory Controller</a:t>
            </a:r>
            <a:r>
              <a:rPr lang="en-US" sz="2000" dirty="0"/>
              <a:t>, ISCA 2024</a:t>
            </a:r>
          </a:p>
        </p:txBody>
      </p:sp>
    </p:spTree>
    <p:extLst>
      <p:ext uri="{BB962C8B-B14F-4D97-AF65-F5344CB8AC3E}">
        <p14:creationId xmlns:p14="http://schemas.microsoft.com/office/powerpoint/2010/main" val="203804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Operations with high copy overhead</a:t>
            </a:r>
          </a:p>
        </p:txBody>
      </p:sp>
      <p:grpSp>
        <p:nvGrpSpPr>
          <p:cNvPr id="4" name="Group 3">
            <a:extLst>
              <a:ext uri="{FF2B5EF4-FFF2-40B4-BE49-F238E27FC236}">
                <a16:creationId xmlns:a16="http://schemas.microsoft.com/office/drawing/2014/main" id="{634F8549-AFDA-7565-8A33-FA44A9AC8C7B}"/>
              </a:ext>
            </a:extLst>
          </p:cNvPr>
          <p:cNvGrpSpPr/>
          <p:nvPr/>
        </p:nvGrpSpPr>
        <p:grpSpPr>
          <a:xfrm>
            <a:off x="6381431" y="2000038"/>
            <a:ext cx="4934212" cy="2157524"/>
            <a:chOff x="685800" y="1014133"/>
            <a:chExt cx="7772400" cy="3666351"/>
          </a:xfrm>
        </p:grpSpPr>
        <p:pic>
          <p:nvPicPr>
            <p:cNvPr id="2" name="Picture 1">
              <a:extLst>
                <a:ext uri="{FF2B5EF4-FFF2-40B4-BE49-F238E27FC236}">
                  <a16:creationId xmlns:a16="http://schemas.microsoft.com/office/drawing/2014/main" id="{4621AE05-A56B-6A69-EC37-F1F82018ABFF}"/>
                </a:ext>
              </a:extLst>
            </p:cNvPr>
            <p:cNvPicPr>
              <a:picLocks noChangeAspect="1"/>
            </p:cNvPicPr>
            <p:nvPr/>
          </p:nvPicPr>
          <p:blipFill>
            <a:blip r:embed="rId3"/>
            <a:stretch>
              <a:fillRect/>
            </a:stretch>
          </p:blipFill>
          <p:spPr>
            <a:xfrm>
              <a:off x="685800" y="1014133"/>
              <a:ext cx="7772400" cy="3025146"/>
            </a:xfrm>
            <a:prstGeom prst="rect">
              <a:avLst/>
            </a:prstGeom>
          </p:spPr>
        </p:pic>
        <p:sp>
          <p:nvSpPr>
            <p:cNvPr id="3" name="TextBox 2">
              <a:extLst>
                <a:ext uri="{FF2B5EF4-FFF2-40B4-BE49-F238E27FC236}">
                  <a16:creationId xmlns:a16="http://schemas.microsoft.com/office/drawing/2014/main" id="{716CC1F1-FF51-7ECE-22BF-28AB58289AFC}"/>
                </a:ext>
              </a:extLst>
            </p:cNvPr>
            <p:cNvSpPr txBox="1"/>
            <p:nvPr/>
          </p:nvSpPr>
          <p:spPr>
            <a:xfrm>
              <a:off x="1678436" y="3895962"/>
              <a:ext cx="5787135" cy="784522"/>
            </a:xfrm>
            <a:prstGeom prst="rect">
              <a:avLst/>
            </a:prstGeom>
            <a:noFill/>
          </p:spPr>
          <p:txBody>
            <a:bodyPr wrap="none" rtlCol="0">
              <a:spAutoFit/>
            </a:bodyPr>
            <a:lstStyle/>
            <a:p>
              <a:pPr algn="ctr"/>
              <a:r>
                <a:rPr lang="en-US" sz="2400" dirty="0"/>
                <a:t>MongoDB [2] </a:t>
              </a:r>
              <a:r>
                <a:rPr lang="en-US" sz="2400" u="sng" dirty="0"/>
                <a:t>inserts</a:t>
              </a:r>
              <a:r>
                <a:rPr lang="en-US" sz="2400" dirty="0"/>
                <a:t>: </a:t>
              </a:r>
              <a:r>
                <a:rPr lang="en-US" sz="2400" b="1" dirty="0"/>
                <a:t>42.3%</a:t>
              </a:r>
            </a:p>
          </p:txBody>
        </p:sp>
      </p:grpSp>
      <p:pic>
        <p:nvPicPr>
          <p:cNvPr id="8" name="Picture 7">
            <a:extLst>
              <a:ext uri="{FF2B5EF4-FFF2-40B4-BE49-F238E27FC236}">
                <a16:creationId xmlns:a16="http://schemas.microsoft.com/office/drawing/2014/main" id="{29D69D81-CEE8-727C-3609-7B36152CA676}"/>
              </a:ext>
            </a:extLst>
          </p:cNvPr>
          <p:cNvPicPr>
            <a:picLocks noChangeAspect="1"/>
          </p:cNvPicPr>
          <p:nvPr/>
        </p:nvPicPr>
        <p:blipFill>
          <a:blip r:embed="rId4"/>
          <a:stretch>
            <a:fillRect/>
          </a:stretch>
        </p:blipFill>
        <p:spPr>
          <a:xfrm>
            <a:off x="619212" y="2096702"/>
            <a:ext cx="5243075" cy="1645601"/>
          </a:xfrm>
          <a:prstGeom prst="rect">
            <a:avLst/>
          </a:prstGeom>
        </p:spPr>
      </p:pic>
      <p:pic>
        <p:nvPicPr>
          <p:cNvPr id="9" name="Picture 8">
            <a:extLst>
              <a:ext uri="{FF2B5EF4-FFF2-40B4-BE49-F238E27FC236}">
                <a16:creationId xmlns:a16="http://schemas.microsoft.com/office/drawing/2014/main" id="{5771A509-4B3D-D24C-2D81-DB714CB0EBEF}"/>
              </a:ext>
            </a:extLst>
          </p:cNvPr>
          <p:cNvPicPr>
            <a:picLocks noChangeAspect="1"/>
          </p:cNvPicPr>
          <p:nvPr/>
        </p:nvPicPr>
        <p:blipFill>
          <a:blip r:embed="rId5"/>
          <a:stretch>
            <a:fillRect/>
          </a:stretch>
        </p:blipFill>
        <p:spPr>
          <a:xfrm>
            <a:off x="634559" y="4236613"/>
            <a:ext cx="5212380" cy="1322939"/>
          </a:xfrm>
          <a:prstGeom prst="rect">
            <a:avLst/>
          </a:prstGeom>
        </p:spPr>
      </p:pic>
      <p:sp>
        <p:nvSpPr>
          <p:cNvPr id="12" name="TextBox 11">
            <a:extLst>
              <a:ext uri="{FF2B5EF4-FFF2-40B4-BE49-F238E27FC236}">
                <a16:creationId xmlns:a16="http://schemas.microsoft.com/office/drawing/2014/main" id="{0FEB9CCB-84C0-ADFF-5AEF-14864F2216DB}"/>
              </a:ext>
            </a:extLst>
          </p:cNvPr>
          <p:cNvSpPr txBox="1"/>
          <p:nvPr/>
        </p:nvSpPr>
        <p:spPr>
          <a:xfrm>
            <a:off x="1726292" y="3696553"/>
            <a:ext cx="3179588" cy="461665"/>
          </a:xfrm>
          <a:prstGeom prst="rect">
            <a:avLst/>
          </a:prstGeom>
          <a:noFill/>
        </p:spPr>
        <p:txBody>
          <a:bodyPr wrap="none" rtlCol="0">
            <a:spAutoFit/>
          </a:bodyPr>
          <a:lstStyle/>
          <a:p>
            <a:pPr algn="ctr"/>
            <a:r>
              <a:rPr lang="en-US" sz="2400" dirty="0"/>
              <a:t>Cicada [1] </a:t>
            </a:r>
            <a:r>
              <a:rPr lang="en-US" sz="2400" u="sng" dirty="0"/>
              <a:t>writes</a:t>
            </a:r>
            <a:r>
              <a:rPr lang="en-US" sz="2400" dirty="0"/>
              <a:t>: </a:t>
            </a:r>
            <a:r>
              <a:rPr lang="en-US" sz="2400" b="1" dirty="0"/>
              <a:t>68.0%</a:t>
            </a:r>
          </a:p>
        </p:txBody>
      </p:sp>
      <p:sp>
        <p:nvSpPr>
          <p:cNvPr id="13" name="TextBox 12">
            <a:extLst>
              <a:ext uri="{FF2B5EF4-FFF2-40B4-BE49-F238E27FC236}">
                <a16:creationId xmlns:a16="http://schemas.microsoft.com/office/drawing/2014/main" id="{C7AEABE9-0DFB-1AEF-FCD4-5F1029957C7F}"/>
              </a:ext>
            </a:extLst>
          </p:cNvPr>
          <p:cNvSpPr txBox="1"/>
          <p:nvPr/>
        </p:nvSpPr>
        <p:spPr>
          <a:xfrm>
            <a:off x="1630501" y="5536813"/>
            <a:ext cx="3220497" cy="461665"/>
          </a:xfrm>
          <a:prstGeom prst="rect">
            <a:avLst/>
          </a:prstGeom>
          <a:noFill/>
        </p:spPr>
        <p:txBody>
          <a:bodyPr wrap="none" rtlCol="0">
            <a:spAutoFit/>
          </a:bodyPr>
          <a:lstStyle/>
          <a:p>
            <a:pPr algn="ctr"/>
            <a:r>
              <a:rPr lang="en-US" sz="2400" dirty="0"/>
              <a:t>Fork + </a:t>
            </a:r>
            <a:r>
              <a:rPr lang="en-US" sz="2400" u="sng" dirty="0"/>
              <a:t>COW fault</a:t>
            </a:r>
            <a:r>
              <a:rPr lang="en-US" sz="2400" dirty="0"/>
              <a:t>: </a:t>
            </a:r>
            <a:r>
              <a:rPr lang="en-US" sz="2400" b="1" dirty="0"/>
              <a:t>60.0%</a:t>
            </a:r>
          </a:p>
        </p:txBody>
      </p:sp>
      <p:pic>
        <p:nvPicPr>
          <p:cNvPr id="14" name="Picture 13">
            <a:extLst>
              <a:ext uri="{FF2B5EF4-FFF2-40B4-BE49-F238E27FC236}">
                <a16:creationId xmlns:a16="http://schemas.microsoft.com/office/drawing/2014/main" id="{4D34E093-7EB6-0944-8110-5DCFDF6AE37E}"/>
              </a:ext>
            </a:extLst>
          </p:cNvPr>
          <p:cNvPicPr>
            <a:picLocks noChangeAspect="1"/>
          </p:cNvPicPr>
          <p:nvPr/>
        </p:nvPicPr>
        <p:blipFill rotWithShape="1">
          <a:blip r:embed="rId6"/>
          <a:srcRect t="4921" b="32845"/>
          <a:stretch/>
        </p:blipFill>
        <p:spPr>
          <a:xfrm>
            <a:off x="6512692" y="4188995"/>
            <a:ext cx="4671688" cy="1552232"/>
          </a:xfrm>
          <a:prstGeom prst="rect">
            <a:avLst/>
          </a:prstGeom>
        </p:spPr>
      </p:pic>
      <p:sp>
        <p:nvSpPr>
          <p:cNvPr id="15" name="TextBox 14">
            <a:extLst>
              <a:ext uri="{FF2B5EF4-FFF2-40B4-BE49-F238E27FC236}">
                <a16:creationId xmlns:a16="http://schemas.microsoft.com/office/drawing/2014/main" id="{E26AB4A0-9ACF-29AC-D343-3B130E278F48}"/>
              </a:ext>
            </a:extLst>
          </p:cNvPr>
          <p:cNvSpPr txBox="1"/>
          <p:nvPr/>
        </p:nvSpPr>
        <p:spPr>
          <a:xfrm>
            <a:off x="6541609" y="5741228"/>
            <a:ext cx="4843762" cy="461665"/>
          </a:xfrm>
          <a:prstGeom prst="rect">
            <a:avLst/>
          </a:prstGeom>
          <a:noFill/>
        </p:spPr>
        <p:txBody>
          <a:bodyPr wrap="none" rtlCol="0">
            <a:spAutoFit/>
          </a:bodyPr>
          <a:lstStyle/>
          <a:p>
            <a:pPr algn="ctr"/>
            <a:r>
              <a:rPr lang="en-US" sz="2400" dirty="0" err="1"/>
              <a:t>Protobuf</a:t>
            </a:r>
            <a:r>
              <a:rPr lang="en-US" sz="2400" dirty="0"/>
              <a:t> (</a:t>
            </a:r>
            <a:r>
              <a:rPr lang="en-US" sz="2400" u="sng" dirty="0"/>
              <a:t>Serialize</a:t>
            </a:r>
            <a:r>
              <a:rPr lang="en-US" sz="2400" dirty="0"/>
              <a:t>/</a:t>
            </a:r>
            <a:r>
              <a:rPr lang="en-US" sz="2400" u="sng" dirty="0"/>
              <a:t>Merge</a:t>
            </a:r>
            <a:r>
              <a:rPr lang="en-US" sz="2400" dirty="0"/>
              <a:t>) [3]: </a:t>
            </a:r>
            <a:r>
              <a:rPr lang="en-US" sz="2400" b="1" dirty="0"/>
              <a:t>29.2%</a:t>
            </a:r>
          </a:p>
        </p:txBody>
      </p:sp>
      <p:sp>
        <p:nvSpPr>
          <p:cNvPr id="16" name="TextBox 15">
            <a:extLst>
              <a:ext uri="{FF2B5EF4-FFF2-40B4-BE49-F238E27FC236}">
                <a16:creationId xmlns:a16="http://schemas.microsoft.com/office/drawing/2014/main" id="{6634BFA1-F49A-852C-C84E-56AB4208B33D}"/>
              </a:ext>
            </a:extLst>
          </p:cNvPr>
          <p:cNvSpPr txBox="1"/>
          <p:nvPr/>
        </p:nvSpPr>
        <p:spPr>
          <a:xfrm>
            <a:off x="1812178" y="6488668"/>
            <a:ext cx="8559523" cy="338554"/>
          </a:xfrm>
          <a:prstGeom prst="rect">
            <a:avLst/>
          </a:prstGeom>
          <a:noFill/>
        </p:spPr>
        <p:txBody>
          <a:bodyPr wrap="none" rtlCol="0">
            <a:spAutoFit/>
          </a:bodyPr>
          <a:lstStyle/>
          <a:p>
            <a:r>
              <a:rPr lang="en-US" sz="1600" b="1" dirty="0"/>
              <a:t>[1]</a:t>
            </a:r>
            <a:r>
              <a:rPr lang="en-US" sz="1600" dirty="0"/>
              <a:t> </a:t>
            </a:r>
            <a:r>
              <a:rPr lang="en-US" sz="1600" i="1" dirty="0"/>
              <a:t>H. Lim et al., SIGMOD ’17  </a:t>
            </a:r>
            <a:r>
              <a:rPr lang="en-US" sz="1600" b="1" dirty="0"/>
              <a:t>[2</a:t>
            </a:r>
            <a:r>
              <a:rPr lang="en-US" sz="1600" b="1" dirty="0">
                <a:solidFill>
                  <a:srgbClr val="4B2E83"/>
                </a:solidFill>
              </a:rPr>
              <a:t>]</a:t>
            </a:r>
            <a:r>
              <a:rPr lang="en-US" sz="1600" i="1" dirty="0">
                <a:solidFill>
                  <a:srgbClr val="4B2E83"/>
                </a:solidFill>
              </a:rPr>
              <a:t> </a:t>
            </a:r>
            <a:r>
              <a:rPr lang="en-US" sz="1600" i="1" dirty="0" err="1">
                <a:solidFill>
                  <a:srgbClr val="4B2E83"/>
                </a:solidFill>
              </a:rPr>
              <a:t>github.com</a:t>
            </a:r>
            <a:r>
              <a:rPr lang="en-US" sz="1600" i="1" dirty="0">
                <a:solidFill>
                  <a:srgbClr val="4B2E83"/>
                </a:solidFill>
              </a:rPr>
              <a:t>/</a:t>
            </a:r>
            <a:r>
              <a:rPr lang="en-US" sz="1600" i="1" dirty="0" err="1">
                <a:solidFill>
                  <a:srgbClr val="4B2E83"/>
                </a:solidFill>
              </a:rPr>
              <a:t>mongodb</a:t>
            </a:r>
            <a:r>
              <a:rPr lang="en-US" sz="1600" i="1" dirty="0">
                <a:solidFill>
                  <a:srgbClr val="4B2E83"/>
                </a:solidFill>
              </a:rPr>
              <a:t>/</a:t>
            </a:r>
            <a:r>
              <a:rPr lang="en-US" sz="1600" i="1" dirty="0" err="1">
                <a:solidFill>
                  <a:srgbClr val="4B2E83"/>
                </a:solidFill>
              </a:rPr>
              <a:t>mongodb</a:t>
            </a:r>
            <a:r>
              <a:rPr lang="en-US" sz="1600" i="1" dirty="0">
                <a:solidFill>
                  <a:srgbClr val="4B2E83"/>
                </a:solidFill>
              </a:rPr>
              <a:t>  </a:t>
            </a:r>
            <a:r>
              <a:rPr lang="en-US" sz="1600" b="1" dirty="0"/>
              <a:t>[3]</a:t>
            </a:r>
            <a:r>
              <a:rPr lang="en-US" sz="1600" i="1" dirty="0"/>
              <a:t> </a:t>
            </a:r>
            <a:r>
              <a:rPr lang="en-US" sz="1600" i="1" dirty="0" err="1"/>
              <a:t>github.com</a:t>
            </a:r>
            <a:r>
              <a:rPr lang="en-US" sz="1600" i="1" dirty="0"/>
              <a:t>/google/</a:t>
            </a:r>
            <a:r>
              <a:rPr lang="en-US" sz="1600" i="1" dirty="0" err="1"/>
              <a:t>fleetbench</a:t>
            </a:r>
            <a:endParaRPr lang="en-US" sz="1600" i="1" dirty="0"/>
          </a:p>
        </p:txBody>
      </p:sp>
    </p:spTree>
    <p:extLst>
      <p:ext uri="{BB962C8B-B14F-4D97-AF65-F5344CB8AC3E}">
        <p14:creationId xmlns:p14="http://schemas.microsoft.com/office/powerpoint/2010/main" val="2167451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Insights from studying use-cases</a:t>
            </a:r>
          </a:p>
        </p:txBody>
      </p:sp>
      <p:sp>
        <p:nvSpPr>
          <p:cNvPr id="2" name="Text Placeholder 1">
            <a:extLst>
              <a:ext uri="{FF2B5EF4-FFF2-40B4-BE49-F238E27FC236}">
                <a16:creationId xmlns:a16="http://schemas.microsoft.com/office/drawing/2014/main" id="{AC285EC3-35B9-8372-D3D2-E343AD9D847C}"/>
              </a:ext>
            </a:extLst>
          </p:cNvPr>
          <p:cNvSpPr>
            <a:spLocks noGrp="1"/>
          </p:cNvSpPr>
          <p:nvPr>
            <p:ph type="body" sz="quarter" idx="11"/>
          </p:nvPr>
        </p:nvSpPr>
        <p:spPr/>
        <p:txBody>
          <a:bodyPr/>
          <a:lstStyle/>
          <a:p>
            <a:pPr>
              <a:lnSpc>
                <a:spcPct val="200000"/>
              </a:lnSpc>
            </a:pPr>
            <a:r>
              <a:rPr lang="en-US" dirty="0"/>
              <a:t>Apps often use memory copies to fill temporary buffers</a:t>
            </a:r>
          </a:p>
          <a:p>
            <a:pPr>
              <a:lnSpc>
                <a:spcPct val="200000"/>
              </a:lnSpc>
            </a:pPr>
            <a:r>
              <a:rPr lang="en-US" dirty="0"/>
              <a:t>Copies may be excessive/redundant if full copy isn’t accessed</a:t>
            </a:r>
          </a:p>
          <a:p>
            <a:pPr>
              <a:lnSpc>
                <a:spcPct val="200000"/>
              </a:lnSpc>
            </a:pPr>
            <a:r>
              <a:rPr lang="en-US" dirty="0"/>
              <a:t>Killer microseconds: difficult for CPU to hide copy overhead</a:t>
            </a:r>
          </a:p>
        </p:txBody>
      </p:sp>
    </p:spTree>
    <p:extLst>
      <p:ext uri="{BB962C8B-B14F-4D97-AF65-F5344CB8AC3E}">
        <p14:creationId xmlns:p14="http://schemas.microsoft.com/office/powerpoint/2010/main" val="1428454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Use case: Read-Copy-Update in MVCC databases</a:t>
            </a:r>
          </a:p>
        </p:txBody>
      </p:sp>
      <p:sp>
        <p:nvSpPr>
          <p:cNvPr id="6" name="Text Placeholder 5">
            <a:extLst>
              <a:ext uri="{FF2B5EF4-FFF2-40B4-BE49-F238E27FC236}">
                <a16:creationId xmlns:a16="http://schemas.microsoft.com/office/drawing/2014/main" id="{673CDC2C-328B-F0D6-D63B-FB49E6F65EE8}"/>
              </a:ext>
            </a:extLst>
          </p:cNvPr>
          <p:cNvSpPr>
            <a:spLocks noGrp="1"/>
          </p:cNvSpPr>
          <p:nvPr>
            <p:ph type="body" sz="quarter" idx="11"/>
          </p:nvPr>
        </p:nvSpPr>
        <p:spPr>
          <a:xfrm>
            <a:off x="597231" y="5607300"/>
            <a:ext cx="10929485" cy="573024"/>
          </a:xfrm>
        </p:spPr>
        <p:txBody>
          <a:bodyPr/>
          <a:lstStyle/>
          <a:p>
            <a:pPr marL="0" indent="0" algn="ctr">
              <a:buNone/>
            </a:pPr>
            <a:r>
              <a:rPr lang="en-US" dirty="0"/>
              <a:t>Copy used for isolation</a:t>
            </a:r>
          </a:p>
        </p:txBody>
      </p:sp>
      <p:sp>
        <p:nvSpPr>
          <p:cNvPr id="13" name="Freeform 12">
            <a:extLst>
              <a:ext uri="{FF2B5EF4-FFF2-40B4-BE49-F238E27FC236}">
                <a16:creationId xmlns:a16="http://schemas.microsoft.com/office/drawing/2014/main" id="{AB0F9194-EEC7-99CE-6F15-9D88F4DCB649}"/>
              </a:ext>
            </a:extLst>
          </p:cNvPr>
          <p:cNvSpPr/>
          <p:nvPr/>
        </p:nvSpPr>
        <p:spPr>
          <a:xfrm>
            <a:off x="1528063" y="2348992"/>
            <a:ext cx="195072" cy="804672"/>
          </a:xfrm>
          <a:custGeom>
            <a:avLst/>
            <a:gdLst>
              <a:gd name="connsiteX0" fmla="*/ 466344 w 466867"/>
              <a:gd name="connsiteY0" fmla="*/ 0 h 1600200"/>
              <a:gd name="connsiteX1" fmla="*/ 0 w 466867"/>
              <a:gd name="connsiteY1" fmla="*/ 530352 h 1600200"/>
              <a:gd name="connsiteX2" fmla="*/ 466344 w 466867"/>
              <a:gd name="connsiteY2" fmla="*/ 978408 h 1600200"/>
              <a:gd name="connsiteX3" fmla="*/ 73152 w 466867"/>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466867" h="1600200">
                <a:moveTo>
                  <a:pt x="466344" y="0"/>
                </a:moveTo>
                <a:cubicBezTo>
                  <a:pt x="233172" y="183642"/>
                  <a:pt x="0" y="367284"/>
                  <a:pt x="0" y="530352"/>
                </a:cubicBezTo>
                <a:cubicBezTo>
                  <a:pt x="0" y="693420"/>
                  <a:pt x="454152" y="800100"/>
                  <a:pt x="466344" y="978408"/>
                </a:cubicBezTo>
                <a:cubicBezTo>
                  <a:pt x="478536" y="1156716"/>
                  <a:pt x="275844" y="1378458"/>
                  <a:pt x="73152" y="1600200"/>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Freeform 13">
            <a:extLst>
              <a:ext uri="{FF2B5EF4-FFF2-40B4-BE49-F238E27FC236}">
                <a16:creationId xmlns:a16="http://schemas.microsoft.com/office/drawing/2014/main" id="{1500BB31-9637-B082-E575-79FCE95CCF15}"/>
              </a:ext>
            </a:extLst>
          </p:cNvPr>
          <p:cNvSpPr/>
          <p:nvPr/>
        </p:nvSpPr>
        <p:spPr>
          <a:xfrm>
            <a:off x="10273793" y="2348992"/>
            <a:ext cx="195072" cy="804672"/>
          </a:xfrm>
          <a:custGeom>
            <a:avLst/>
            <a:gdLst>
              <a:gd name="connsiteX0" fmla="*/ 466344 w 466867"/>
              <a:gd name="connsiteY0" fmla="*/ 0 h 1600200"/>
              <a:gd name="connsiteX1" fmla="*/ 0 w 466867"/>
              <a:gd name="connsiteY1" fmla="*/ 530352 h 1600200"/>
              <a:gd name="connsiteX2" fmla="*/ 466344 w 466867"/>
              <a:gd name="connsiteY2" fmla="*/ 978408 h 1600200"/>
              <a:gd name="connsiteX3" fmla="*/ 73152 w 466867"/>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466867" h="1600200">
                <a:moveTo>
                  <a:pt x="466344" y="0"/>
                </a:moveTo>
                <a:cubicBezTo>
                  <a:pt x="233172" y="183642"/>
                  <a:pt x="0" y="367284"/>
                  <a:pt x="0" y="530352"/>
                </a:cubicBezTo>
                <a:cubicBezTo>
                  <a:pt x="0" y="693420"/>
                  <a:pt x="454152" y="800100"/>
                  <a:pt x="466344" y="978408"/>
                </a:cubicBezTo>
                <a:cubicBezTo>
                  <a:pt x="478536" y="1156716"/>
                  <a:pt x="275844" y="1378458"/>
                  <a:pt x="73152" y="1600200"/>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TextBox 14">
            <a:extLst>
              <a:ext uri="{FF2B5EF4-FFF2-40B4-BE49-F238E27FC236}">
                <a16:creationId xmlns:a16="http://schemas.microsoft.com/office/drawing/2014/main" id="{EFDDF6B7-E75B-8292-B96B-5F0A63EAFB53}"/>
              </a:ext>
            </a:extLst>
          </p:cNvPr>
          <p:cNvSpPr txBox="1"/>
          <p:nvPr/>
        </p:nvSpPr>
        <p:spPr>
          <a:xfrm>
            <a:off x="1310941" y="1938623"/>
            <a:ext cx="824393" cy="379656"/>
          </a:xfrm>
          <a:prstGeom prst="rect">
            <a:avLst/>
          </a:prstGeom>
          <a:noFill/>
        </p:spPr>
        <p:txBody>
          <a:bodyPr wrap="none" rtlCol="0">
            <a:spAutoFit/>
          </a:bodyPr>
          <a:lstStyle/>
          <a:p>
            <a:pPr algn="ctr"/>
            <a:r>
              <a:rPr lang="en-US" sz="1867" b="1" dirty="0"/>
              <a:t>Writer</a:t>
            </a:r>
          </a:p>
        </p:txBody>
      </p:sp>
      <p:sp>
        <p:nvSpPr>
          <p:cNvPr id="16" name="TextBox 15">
            <a:extLst>
              <a:ext uri="{FF2B5EF4-FFF2-40B4-BE49-F238E27FC236}">
                <a16:creationId xmlns:a16="http://schemas.microsoft.com/office/drawing/2014/main" id="{1A84FA0A-1C9D-86C5-3CB1-353CC71D6EF0}"/>
              </a:ext>
            </a:extLst>
          </p:cNvPr>
          <p:cNvSpPr txBox="1"/>
          <p:nvPr/>
        </p:nvSpPr>
        <p:spPr>
          <a:xfrm>
            <a:off x="10002992" y="1818011"/>
            <a:ext cx="888064" cy="379656"/>
          </a:xfrm>
          <a:prstGeom prst="rect">
            <a:avLst/>
          </a:prstGeom>
          <a:noFill/>
        </p:spPr>
        <p:txBody>
          <a:bodyPr wrap="none" rtlCol="0">
            <a:spAutoFit/>
          </a:bodyPr>
          <a:lstStyle/>
          <a:p>
            <a:pPr algn="ctr"/>
            <a:r>
              <a:rPr lang="en-US" sz="1867" b="1" dirty="0"/>
              <a:t>Reader</a:t>
            </a:r>
          </a:p>
        </p:txBody>
      </p:sp>
      <p:grpSp>
        <p:nvGrpSpPr>
          <p:cNvPr id="47" name="Group 46">
            <a:extLst>
              <a:ext uri="{FF2B5EF4-FFF2-40B4-BE49-F238E27FC236}">
                <a16:creationId xmlns:a16="http://schemas.microsoft.com/office/drawing/2014/main" id="{3A733A5C-543F-BBE5-AE61-8012A7584A58}"/>
              </a:ext>
            </a:extLst>
          </p:cNvPr>
          <p:cNvGrpSpPr/>
          <p:nvPr/>
        </p:nvGrpSpPr>
        <p:grpSpPr>
          <a:xfrm>
            <a:off x="5046984" y="4701517"/>
            <a:ext cx="1800005" cy="275339"/>
            <a:chOff x="3886838" y="3710415"/>
            <a:chExt cx="1350004" cy="206504"/>
          </a:xfrm>
        </p:grpSpPr>
        <p:grpSp>
          <p:nvGrpSpPr>
            <p:cNvPr id="2" name="Group 1">
              <a:extLst>
                <a:ext uri="{FF2B5EF4-FFF2-40B4-BE49-F238E27FC236}">
                  <a16:creationId xmlns:a16="http://schemas.microsoft.com/office/drawing/2014/main" id="{08019232-6571-A5D3-5C97-0271383A3AC4}"/>
                </a:ext>
              </a:extLst>
            </p:cNvPr>
            <p:cNvGrpSpPr/>
            <p:nvPr/>
          </p:nvGrpSpPr>
          <p:grpSpPr>
            <a:xfrm>
              <a:off x="3886838" y="3710415"/>
              <a:ext cx="1350004" cy="206504"/>
              <a:chOff x="3809464" y="2797332"/>
              <a:chExt cx="1350004" cy="206504"/>
            </a:xfrm>
          </p:grpSpPr>
          <p:sp>
            <p:nvSpPr>
              <p:cNvPr id="3" name="Rectangle 2">
                <a:extLst>
                  <a:ext uri="{FF2B5EF4-FFF2-40B4-BE49-F238E27FC236}">
                    <a16:creationId xmlns:a16="http://schemas.microsoft.com/office/drawing/2014/main" id="{55C1199F-1920-47EC-3BFE-D8A48173FA02}"/>
                  </a:ext>
                </a:extLst>
              </p:cNvPr>
              <p:cNvSpPr/>
              <p:nvPr/>
            </p:nvSpPr>
            <p:spPr>
              <a:xfrm>
                <a:off x="38094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939DFAFE-8125-7F4F-56AB-63863CD3631B}"/>
                  </a:ext>
                </a:extLst>
              </p:cNvPr>
              <p:cNvSpPr/>
              <p:nvPr/>
            </p:nvSpPr>
            <p:spPr>
              <a:xfrm>
                <a:off x="40380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4315EBE2-B679-6F83-C010-B6D3C2EAEABD}"/>
                  </a:ext>
                </a:extLst>
              </p:cNvPr>
              <p:cNvSpPr/>
              <p:nvPr/>
            </p:nvSpPr>
            <p:spPr>
              <a:xfrm>
                <a:off x="42666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02A5CD39-C7F1-6E8E-ED55-8B6F0C13A24A}"/>
                  </a:ext>
                </a:extLst>
              </p:cNvPr>
              <p:cNvSpPr/>
              <p:nvPr/>
            </p:nvSpPr>
            <p:spPr>
              <a:xfrm>
                <a:off x="44844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A6AD9D5C-8B8E-B4F8-BAC8-3443377B360B}"/>
                  </a:ext>
                </a:extLst>
              </p:cNvPr>
              <p:cNvSpPr/>
              <p:nvPr/>
            </p:nvSpPr>
            <p:spPr>
              <a:xfrm>
                <a:off x="47130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1C07FC88-3A9D-47C8-FB9C-226422381DFD}"/>
                  </a:ext>
                </a:extLst>
              </p:cNvPr>
              <p:cNvSpPr/>
              <p:nvPr/>
            </p:nvSpPr>
            <p:spPr>
              <a:xfrm>
                <a:off x="4930868"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grpSp>
        <p:sp>
          <p:nvSpPr>
            <p:cNvPr id="11" name="Rectangle 10">
              <a:extLst>
                <a:ext uri="{FF2B5EF4-FFF2-40B4-BE49-F238E27FC236}">
                  <a16:creationId xmlns:a16="http://schemas.microsoft.com/office/drawing/2014/main" id="{6F681180-1B77-95D8-DA10-1BA34CE8B937}"/>
                </a:ext>
              </a:extLst>
            </p:cNvPr>
            <p:cNvSpPr/>
            <p:nvPr/>
          </p:nvSpPr>
          <p:spPr>
            <a:xfrm>
              <a:off x="5008242"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E19D57F3-AD82-EBBE-2808-18659EB993B0}"/>
                </a:ext>
              </a:extLst>
            </p:cNvPr>
            <p:cNvSpPr/>
            <p:nvPr/>
          </p:nvSpPr>
          <p:spPr>
            <a:xfrm>
              <a:off x="47904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495AC84A-2B70-32C4-2EAD-B28161A015D2}"/>
                </a:ext>
              </a:extLst>
            </p:cNvPr>
            <p:cNvSpPr/>
            <p:nvPr/>
          </p:nvSpPr>
          <p:spPr>
            <a:xfrm>
              <a:off x="45618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28C64815-6759-C362-45ED-0FBA8CBC0F6C}"/>
                </a:ext>
              </a:extLst>
            </p:cNvPr>
            <p:cNvSpPr/>
            <p:nvPr/>
          </p:nvSpPr>
          <p:spPr>
            <a:xfrm>
              <a:off x="43440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47DF6A52-72C5-0569-30FA-A98567F0A498}"/>
                </a:ext>
              </a:extLst>
            </p:cNvPr>
            <p:cNvSpPr/>
            <p:nvPr/>
          </p:nvSpPr>
          <p:spPr>
            <a:xfrm>
              <a:off x="41154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20" name="Rectangle 19">
              <a:extLst>
                <a:ext uri="{FF2B5EF4-FFF2-40B4-BE49-F238E27FC236}">
                  <a16:creationId xmlns:a16="http://schemas.microsoft.com/office/drawing/2014/main" id="{261BBA73-9AAF-E396-E58A-7108F13B0BA3}"/>
                </a:ext>
              </a:extLst>
            </p:cNvPr>
            <p:cNvSpPr/>
            <p:nvPr/>
          </p:nvSpPr>
          <p:spPr>
            <a:xfrm>
              <a:off x="38868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grpSp>
      <p:grpSp>
        <p:nvGrpSpPr>
          <p:cNvPr id="62" name="Group 61">
            <a:extLst>
              <a:ext uri="{FF2B5EF4-FFF2-40B4-BE49-F238E27FC236}">
                <a16:creationId xmlns:a16="http://schemas.microsoft.com/office/drawing/2014/main" id="{6F916F0E-63D9-C4AD-4041-2A9DA521AFE8}"/>
              </a:ext>
            </a:extLst>
          </p:cNvPr>
          <p:cNvGrpSpPr/>
          <p:nvPr/>
        </p:nvGrpSpPr>
        <p:grpSpPr>
          <a:xfrm>
            <a:off x="5046984" y="4427211"/>
            <a:ext cx="1800005" cy="275339"/>
            <a:chOff x="3886838" y="3710415"/>
            <a:chExt cx="1350004" cy="206504"/>
          </a:xfrm>
        </p:grpSpPr>
        <p:grpSp>
          <p:nvGrpSpPr>
            <p:cNvPr id="63" name="Group 62">
              <a:extLst>
                <a:ext uri="{FF2B5EF4-FFF2-40B4-BE49-F238E27FC236}">
                  <a16:creationId xmlns:a16="http://schemas.microsoft.com/office/drawing/2014/main" id="{EFCF8BE6-6EE9-49C3-25DD-6148222A424A}"/>
                </a:ext>
              </a:extLst>
            </p:cNvPr>
            <p:cNvGrpSpPr/>
            <p:nvPr/>
          </p:nvGrpSpPr>
          <p:grpSpPr>
            <a:xfrm>
              <a:off x="3886838" y="3710415"/>
              <a:ext cx="1350004" cy="206504"/>
              <a:chOff x="3809464" y="2797332"/>
              <a:chExt cx="1350004" cy="206504"/>
            </a:xfrm>
          </p:grpSpPr>
          <p:sp>
            <p:nvSpPr>
              <p:cNvPr id="70" name="Rectangle 69">
                <a:extLst>
                  <a:ext uri="{FF2B5EF4-FFF2-40B4-BE49-F238E27FC236}">
                    <a16:creationId xmlns:a16="http://schemas.microsoft.com/office/drawing/2014/main" id="{BEB6298F-1795-C4A6-FF42-7FEA24770EB1}"/>
                  </a:ext>
                </a:extLst>
              </p:cNvPr>
              <p:cNvSpPr/>
              <p:nvPr/>
            </p:nvSpPr>
            <p:spPr>
              <a:xfrm>
                <a:off x="38094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71" name="Rectangle 70">
                <a:extLst>
                  <a:ext uri="{FF2B5EF4-FFF2-40B4-BE49-F238E27FC236}">
                    <a16:creationId xmlns:a16="http://schemas.microsoft.com/office/drawing/2014/main" id="{8939491F-4BD1-9508-A30F-621E834D91E2}"/>
                  </a:ext>
                </a:extLst>
              </p:cNvPr>
              <p:cNvSpPr/>
              <p:nvPr/>
            </p:nvSpPr>
            <p:spPr>
              <a:xfrm>
                <a:off x="40380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72" name="Rectangle 71">
                <a:extLst>
                  <a:ext uri="{FF2B5EF4-FFF2-40B4-BE49-F238E27FC236}">
                    <a16:creationId xmlns:a16="http://schemas.microsoft.com/office/drawing/2014/main" id="{8BACAB7F-5E19-BDB5-6881-E6CC15C6EB44}"/>
                  </a:ext>
                </a:extLst>
              </p:cNvPr>
              <p:cNvSpPr/>
              <p:nvPr/>
            </p:nvSpPr>
            <p:spPr>
              <a:xfrm>
                <a:off x="42666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73" name="Rectangle 72">
                <a:extLst>
                  <a:ext uri="{FF2B5EF4-FFF2-40B4-BE49-F238E27FC236}">
                    <a16:creationId xmlns:a16="http://schemas.microsoft.com/office/drawing/2014/main" id="{8A74C7CA-E9AD-A97A-971B-4C4D70C3F0B1}"/>
                  </a:ext>
                </a:extLst>
              </p:cNvPr>
              <p:cNvSpPr/>
              <p:nvPr/>
            </p:nvSpPr>
            <p:spPr>
              <a:xfrm>
                <a:off x="44844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74" name="Rectangle 73">
                <a:extLst>
                  <a:ext uri="{FF2B5EF4-FFF2-40B4-BE49-F238E27FC236}">
                    <a16:creationId xmlns:a16="http://schemas.microsoft.com/office/drawing/2014/main" id="{76BE25BB-489A-1EA0-30E6-E53F17F0AA13}"/>
                  </a:ext>
                </a:extLst>
              </p:cNvPr>
              <p:cNvSpPr/>
              <p:nvPr/>
            </p:nvSpPr>
            <p:spPr>
              <a:xfrm>
                <a:off x="47130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75" name="Rectangle 74">
                <a:extLst>
                  <a:ext uri="{FF2B5EF4-FFF2-40B4-BE49-F238E27FC236}">
                    <a16:creationId xmlns:a16="http://schemas.microsoft.com/office/drawing/2014/main" id="{D99FC870-021B-6385-9A07-B15C49AB9C3F}"/>
                  </a:ext>
                </a:extLst>
              </p:cNvPr>
              <p:cNvSpPr/>
              <p:nvPr/>
            </p:nvSpPr>
            <p:spPr>
              <a:xfrm>
                <a:off x="4930868"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grpSp>
        <p:sp>
          <p:nvSpPr>
            <p:cNvPr id="64" name="Rectangle 63">
              <a:extLst>
                <a:ext uri="{FF2B5EF4-FFF2-40B4-BE49-F238E27FC236}">
                  <a16:creationId xmlns:a16="http://schemas.microsoft.com/office/drawing/2014/main" id="{897D4B47-B003-024C-73A1-1AA144097671}"/>
                </a:ext>
              </a:extLst>
            </p:cNvPr>
            <p:cNvSpPr/>
            <p:nvPr/>
          </p:nvSpPr>
          <p:spPr>
            <a:xfrm>
              <a:off x="5008242"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65" name="Rectangle 64">
              <a:extLst>
                <a:ext uri="{FF2B5EF4-FFF2-40B4-BE49-F238E27FC236}">
                  <a16:creationId xmlns:a16="http://schemas.microsoft.com/office/drawing/2014/main" id="{66AAA576-2348-107F-7E80-D2027435078D}"/>
                </a:ext>
              </a:extLst>
            </p:cNvPr>
            <p:cNvSpPr/>
            <p:nvPr/>
          </p:nvSpPr>
          <p:spPr>
            <a:xfrm>
              <a:off x="47904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66" name="Rectangle 65">
              <a:extLst>
                <a:ext uri="{FF2B5EF4-FFF2-40B4-BE49-F238E27FC236}">
                  <a16:creationId xmlns:a16="http://schemas.microsoft.com/office/drawing/2014/main" id="{2919F240-CEB5-3D4B-F1B6-D4607DBEDD3D}"/>
                </a:ext>
              </a:extLst>
            </p:cNvPr>
            <p:cNvSpPr/>
            <p:nvPr/>
          </p:nvSpPr>
          <p:spPr>
            <a:xfrm>
              <a:off x="45618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67" name="Rectangle 66">
              <a:extLst>
                <a:ext uri="{FF2B5EF4-FFF2-40B4-BE49-F238E27FC236}">
                  <a16:creationId xmlns:a16="http://schemas.microsoft.com/office/drawing/2014/main" id="{09B75B66-2E48-9216-81AA-CB8833715033}"/>
                </a:ext>
              </a:extLst>
            </p:cNvPr>
            <p:cNvSpPr/>
            <p:nvPr/>
          </p:nvSpPr>
          <p:spPr>
            <a:xfrm>
              <a:off x="43440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68" name="Rectangle 67">
              <a:extLst>
                <a:ext uri="{FF2B5EF4-FFF2-40B4-BE49-F238E27FC236}">
                  <a16:creationId xmlns:a16="http://schemas.microsoft.com/office/drawing/2014/main" id="{BD8F5BC0-B99D-CBEB-D56E-18D4B82A4597}"/>
                </a:ext>
              </a:extLst>
            </p:cNvPr>
            <p:cNvSpPr/>
            <p:nvPr/>
          </p:nvSpPr>
          <p:spPr>
            <a:xfrm>
              <a:off x="41154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69" name="Rectangle 68">
              <a:extLst>
                <a:ext uri="{FF2B5EF4-FFF2-40B4-BE49-F238E27FC236}">
                  <a16:creationId xmlns:a16="http://schemas.microsoft.com/office/drawing/2014/main" id="{80E503EA-4896-BFFD-1BD6-5BD71CE38197}"/>
                </a:ext>
              </a:extLst>
            </p:cNvPr>
            <p:cNvSpPr/>
            <p:nvPr/>
          </p:nvSpPr>
          <p:spPr>
            <a:xfrm>
              <a:off x="38868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grpSp>
      <p:grpSp>
        <p:nvGrpSpPr>
          <p:cNvPr id="90" name="Group 89">
            <a:extLst>
              <a:ext uri="{FF2B5EF4-FFF2-40B4-BE49-F238E27FC236}">
                <a16:creationId xmlns:a16="http://schemas.microsoft.com/office/drawing/2014/main" id="{E10B793A-6992-7ABD-3B7E-45AFF648A564}"/>
              </a:ext>
            </a:extLst>
          </p:cNvPr>
          <p:cNvGrpSpPr/>
          <p:nvPr/>
        </p:nvGrpSpPr>
        <p:grpSpPr>
          <a:xfrm>
            <a:off x="5046984" y="4975824"/>
            <a:ext cx="1800005" cy="275339"/>
            <a:chOff x="3886838" y="3710415"/>
            <a:chExt cx="1350004" cy="206504"/>
          </a:xfrm>
        </p:grpSpPr>
        <p:grpSp>
          <p:nvGrpSpPr>
            <p:cNvPr id="91" name="Group 90">
              <a:extLst>
                <a:ext uri="{FF2B5EF4-FFF2-40B4-BE49-F238E27FC236}">
                  <a16:creationId xmlns:a16="http://schemas.microsoft.com/office/drawing/2014/main" id="{9D23C63B-C410-4294-300D-A22CD5148A68}"/>
                </a:ext>
              </a:extLst>
            </p:cNvPr>
            <p:cNvGrpSpPr/>
            <p:nvPr/>
          </p:nvGrpSpPr>
          <p:grpSpPr>
            <a:xfrm>
              <a:off x="3886838" y="3710415"/>
              <a:ext cx="1350004" cy="206504"/>
              <a:chOff x="3809464" y="2797332"/>
              <a:chExt cx="1350004" cy="206504"/>
            </a:xfrm>
          </p:grpSpPr>
          <p:sp>
            <p:nvSpPr>
              <p:cNvPr id="98" name="Rectangle 97">
                <a:extLst>
                  <a:ext uri="{FF2B5EF4-FFF2-40B4-BE49-F238E27FC236}">
                    <a16:creationId xmlns:a16="http://schemas.microsoft.com/office/drawing/2014/main" id="{84102BFE-F866-C187-3C7A-F24E14FA44AE}"/>
                  </a:ext>
                </a:extLst>
              </p:cNvPr>
              <p:cNvSpPr/>
              <p:nvPr/>
            </p:nvSpPr>
            <p:spPr>
              <a:xfrm>
                <a:off x="38094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99" name="Rectangle 98">
                <a:extLst>
                  <a:ext uri="{FF2B5EF4-FFF2-40B4-BE49-F238E27FC236}">
                    <a16:creationId xmlns:a16="http://schemas.microsoft.com/office/drawing/2014/main" id="{97C54831-1B10-6925-2596-C949DF59F99F}"/>
                  </a:ext>
                </a:extLst>
              </p:cNvPr>
              <p:cNvSpPr/>
              <p:nvPr/>
            </p:nvSpPr>
            <p:spPr>
              <a:xfrm>
                <a:off x="40380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00" name="Rectangle 99">
                <a:extLst>
                  <a:ext uri="{FF2B5EF4-FFF2-40B4-BE49-F238E27FC236}">
                    <a16:creationId xmlns:a16="http://schemas.microsoft.com/office/drawing/2014/main" id="{05307177-3AD3-7262-AB07-5D8C23257D96}"/>
                  </a:ext>
                </a:extLst>
              </p:cNvPr>
              <p:cNvSpPr/>
              <p:nvPr/>
            </p:nvSpPr>
            <p:spPr>
              <a:xfrm>
                <a:off x="42666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01" name="Rectangle 100">
                <a:extLst>
                  <a:ext uri="{FF2B5EF4-FFF2-40B4-BE49-F238E27FC236}">
                    <a16:creationId xmlns:a16="http://schemas.microsoft.com/office/drawing/2014/main" id="{9FF0B07C-BA99-072A-9375-1E788AE17CCD}"/>
                  </a:ext>
                </a:extLst>
              </p:cNvPr>
              <p:cNvSpPr/>
              <p:nvPr/>
            </p:nvSpPr>
            <p:spPr>
              <a:xfrm>
                <a:off x="44844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02" name="Rectangle 101">
                <a:extLst>
                  <a:ext uri="{FF2B5EF4-FFF2-40B4-BE49-F238E27FC236}">
                    <a16:creationId xmlns:a16="http://schemas.microsoft.com/office/drawing/2014/main" id="{667AB1BC-8799-B8BB-8DB7-D27F7F2F9776}"/>
                  </a:ext>
                </a:extLst>
              </p:cNvPr>
              <p:cNvSpPr/>
              <p:nvPr/>
            </p:nvSpPr>
            <p:spPr>
              <a:xfrm>
                <a:off x="47130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03" name="Rectangle 102">
                <a:extLst>
                  <a:ext uri="{FF2B5EF4-FFF2-40B4-BE49-F238E27FC236}">
                    <a16:creationId xmlns:a16="http://schemas.microsoft.com/office/drawing/2014/main" id="{0D914D44-93B1-BF79-8D96-6AD9CAC1956C}"/>
                  </a:ext>
                </a:extLst>
              </p:cNvPr>
              <p:cNvSpPr/>
              <p:nvPr/>
            </p:nvSpPr>
            <p:spPr>
              <a:xfrm>
                <a:off x="4930868"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grpSp>
        <p:sp>
          <p:nvSpPr>
            <p:cNvPr id="92" name="Rectangle 91">
              <a:extLst>
                <a:ext uri="{FF2B5EF4-FFF2-40B4-BE49-F238E27FC236}">
                  <a16:creationId xmlns:a16="http://schemas.microsoft.com/office/drawing/2014/main" id="{609A4731-01CF-E839-75AB-B7B60322AB39}"/>
                </a:ext>
              </a:extLst>
            </p:cNvPr>
            <p:cNvSpPr/>
            <p:nvPr/>
          </p:nvSpPr>
          <p:spPr>
            <a:xfrm>
              <a:off x="5008242"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93" name="Rectangle 92">
              <a:extLst>
                <a:ext uri="{FF2B5EF4-FFF2-40B4-BE49-F238E27FC236}">
                  <a16:creationId xmlns:a16="http://schemas.microsoft.com/office/drawing/2014/main" id="{B5761218-B43E-7FEF-F684-A3AEF60E39FA}"/>
                </a:ext>
              </a:extLst>
            </p:cNvPr>
            <p:cNvSpPr/>
            <p:nvPr/>
          </p:nvSpPr>
          <p:spPr>
            <a:xfrm>
              <a:off x="47904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94" name="Rectangle 93">
              <a:extLst>
                <a:ext uri="{FF2B5EF4-FFF2-40B4-BE49-F238E27FC236}">
                  <a16:creationId xmlns:a16="http://schemas.microsoft.com/office/drawing/2014/main" id="{EAEA40D2-9923-C006-B505-F1AE601CBE4E}"/>
                </a:ext>
              </a:extLst>
            </p:cNvPr>
            <p:cNvSpPr/>
            <p:nvPr/>
          </p:nvSpPr>
          <p:spPr>
            <a:xfrm>
              <a:off x="45618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95" name="Rectangle 94">
              <a:extLst>
                <a:ext uri="{FF2B5EF4-FFF2-40B4-BE49-F238E27FC236}">
                  <a16:creationId xmlns:a16="http://schemas.microsoft.com/office/drawing/2014/main" id="{8EFE52AA-A64A-C3C0-6EFC-25FFA093269A}"/>
                </a:ext>
              </a:extLst>
            </p:cNvPr>
            <p:cNvSpPr/>
            <p:nvPr/>
          </p:nvSpPr>
          <p:spPr>
            <a:xfrm>
              <a:off x="43440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96" name="Rectangle 95">
              <a:extLst>
                <a:ext uri="{FF2B5EF4-FFF2-40B4-BE49-F238E27FC236}">
                  <a16:creationId xmlns:a16="http://schemas.microsoft.com/office/drawing/2014/main" id="{CDE77E12-6466-6868-F74B-717049CFF27E}"/>
                </a:ext>
              </a:extLst>
            </p:cNvPr>
            <p:cNvSpPr/>
            <p:nvPr/>
          </p:nvSpPr>
          <p:spPr>
            <a:xfrm>
              <a:off x="41154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97" name="Rectangle 96">
              <a:extLst>
                <a:ext uri="{FF2B5EF4-FFF2-40B4-BE49-F238E27FC236}">
                  <a16:creationId xmlns:a16="http://schemas.microsoft.com/office/drawing/2014/main" id="{0751E0D6-03D3-4369-98B5-09A295872921}"/>
                </a:ext>
              </a:extLst>
            </p:cNvPr>
            <p:cNvSpPr/>
            <p:nvPr/>
          </p:nvSpPr>
          <p:spPr>
            <a:xfrm>
              <a:off x="38868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grpSp>
      <p:grpSp>
        <p:nvGrpSpPr>
          <p:cNvPr id="104" name="Group 103">
            <a:extLst>
              <a:ext uri="{FF2B5EF4-FFF2-40B4-BE49-F238E27FC236}">
                <a16:creationId xmlns:a16="http://schemas.microsoft.com/office/drawing/2014/main" id="{18F69288-BFF8-BD44-4010-8B68B2E65454}"/>
              </a:ext>
            </a:extLst>
          </p:cNvPr>
          <p:cNvGrpSpPr/>
          <p:nvPr/>
        </p:nvGrpSpPr>
        <p:grpSpPr>
          <a:xfrm>
            <a:off x="5046984" y="5251163"/>
            <a:ext cx="1800005" cy="275339"/>
            <a:chOff x="3886838" y="3710415"/>
            <a:chExt cx="1350004" cy="206504"/>
          </a:xfrm>
        </p:grpSpPr>
        <p:grpSp>
          <p:nvGrpSpPr>
            <p:cNvPr id="105" name="Group 104">
              <a:extLst>
                <a:ext uri="{FF2B5EF4-FFF2-40B4-BE49-F238E27FC236}">
                  <a16:creationId xmlns:a16="http://schemas.microsoft.com/office/drawing/2014/main" id="{11DEB35D-8E8D-0AF7-E57C-BF2EFE7BB650}"/>
                </a:ext>
              </a:extLst>
            </p:cNvPr>
            <p:cNvGrpSpPr/>
            <p:nvPr/>
          </p:nvGrpSpPr>
          <p:grpSpPr>
            <a:xfrm>
              <a:off x="3886838" y="3710415"/>
              <a:ext cx="1350004" cy="206504"/>
              <a:chOff x="3809464" y="2797332"/>
              <a:chExt cx="1350004" cy="206504"/>
            </a:xfrm>
          </p:grpSpPr>
          <p:sp>
            <p:nvSpPr>
              <p:cNvPr id="112" name="Rectangle 111">
                <a:extLst>
                  <a:ext uri="{FF2B5EF4-FFF2-40B4-BE49-F238E27FC236}">
                    <a16:creationId xmlns:a16="http://schemas.microsoft.com/office/drawing/2014/main" id="{6E74969E-13F9-0BA8-4D9E-52A168454FB2}"/>
                  </a:ext>
                </a:extLst>
              </p:cNvPr>
              <p:cNvSpPr/>
              <p:nvPr/>
            </p:nvSpPr>
            <p:spPr>
              <a:xfrm>
                <a:off x="38094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13" name="Rectangle 112">
                <a:extLst>
                  <a:ext uri="{FF2B5EF4-FFF2-40B4-BE49-F238E27FC236}">
                    <a16:creationId xmlns:a16="http://schemas.microsoft.com/office/drawing/2014/main" id="{D7029623-7393-6385-9A71-2B50A773C287}"/>
                  </a:ext>
                </a:extLst>
              </p:cNvPr>
              <p:cNvSpPr/>
              <p:nvPr/>
            </p:nvSpPr>
            <p:spPr>
              <a:xfrm>
                <a:off x="40380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14" name="Rectangle 113">
                <a:extLst>
                  <a:ext uri="{FF2B5EF4-FFF2-40B4-BE49-F238E27FC236}">
                    <a16:creationId xmlns:a16="http://schemas.microsoft.com/office/drawing/2014/main" id="{5C6DD93F-9E7B-F85F-860A-609F1F81CC65}"/>
                  </a:ext>
                </a:extLst>
              </p:cNvPr>
              <p:cNvSpPr/>
              <p:nvPr/>
            </p:nvSpPr>
            <p:spPr>
              <a:xfrm>
                <a:off x="42666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15" name="Rectangle 114">
                <a:extLst>
                  <a:ext uri="{FF2B5EF4-FFF2-40B4-BE49-F238E27FC236}">
                    <a16:creationId xmlns:a16="http://schemas.microsoft.com/office/drawing/2014/main" id="{BBABFCB6-D3CD-9990-B36C-1E5A790AA848}"/>
                  </a:ext>
                </a:extLst>
              </p:cNvPr>
              <p:cNvSpPr/>
              <p:nvPr/>
            </p:nvSpPr>
            <p:spPr>
              <a:xfrm>
                <a:off x="44844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16" name="Rectangle 115">
                <a:extLst>
                  <a:ext uri="{FF2B5EF4-FFF2-40B4-BE49-F238E27FC236}">
                    <a16:creationId xmlns:a16="http://schemas.microsoft.com/office/drawing/2014/main" id="{D4D4F33F-473B-29F9-40D2-32BB4E8B43E5}"/>
                  </a:ext>
                </a:extLst>
              </p:cNvPr>
              <p:cNvSpPr/>
              <p:nvPr/>
            </p:nvSpPr>
            <p:spPr>
              <a:xfrm>
                <a:off x="47130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17" name="Rectangle 116">
                <a:extLst>
                  <a:ext uri="{FF2B5EF4-FFF2-40B4-BE49-F238E27FC236}">
                    <a16:creationId xmlns:a16="http://schemas.microsoft.com/office/drawing/2014/main" id="{9F16095B-3896-1387-6AD0-7A4C280D2D24}"/>
                  </a:ext>
                </a:extLst>
              </p:cNvPr>
              <p:cNvSpPr/>
              <p:nvPr/>
            </p:nvSpPr>
            <p:spPr>
              <a:xfrm>
                <a:off x="4930868"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grpSp>
        <p:sp>
          <p:nvSpPr>
            <p:cNvPr id="106" name="Rectangle 105">
              <a:extLst>
                <a:ext uri="{FF2B5EF4-FFF2-40B4-BE49-F238E27FC236}">
                  <a16:creationId xmlns:a16="http://schemas.microsoft.com/office/drawing/2014/main" id="{324E2B7A-929B-D4A8-6DBF-4A8D38D479BE}"/>
                </a:ext>
              </a:extLst>
            </p:cNvPr>
            <p:cNvSpPr/>
            <p:nvPr/>
          </p:nvSpPr>
          <p:spPr>
            <a:xfrm>
              <a:off x="5008242"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07" name="Rectangle 106">
              <a:extLst>
                <a:ext uri="{FF2B5EF4-FFF2-40B4-BE49-F238E27FC236}">
                  <a16:creationId xmlns:a16="http://schemas.microsoft.com/office/drawing/2014/main" id="{D71FCEB5-7863-146F-557F-0DD41018723E}"/>
                </a:ext>
              </a:extLst>
            </p:cNvPr>
            <p:cNvSpPr/>
            <p:nvPr/>
          </p:nvSpPr>
          <p:spPr>
            <a:xfrm>
              <a:off x="47904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08" name="Rectangle 107">
              <a:extLst>
                <a:ext uri="{FF2B5EF4-FFF2-40B4-BE49-F238E27FC236}">
                  <a16:creationId xmlns:a16="http://schemas.microsoft.com/office/drawing/2014/main" id="{07AE4593-31E6-17F4-5D4D-CE655D33CC0C}"/>
                </a:ext>
              </a:extLst>
            </p:cNvPr>
            <p:cNvSpPr/>
            <p:nvPr/>
          </p:nvSpPr>
          <p:spPr>
            <a:xfrm>
              <a:off x="45618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09" name="Rectangle 108">
              <a:extLst>
                <a:ext uri="{FF2B5EF4-FFF2-40B4-BE49-F238E27FC236}">
                  <a16:creationId xmlns:a16="http://schemas.microsoft.com/office/drawing/2014/main" id="{E5BD8413-E758-40B1-F522-F6C44008896A}"/>
                </a:ext>
              </a:extLst>
            </p:cNvPr>
            <p:cNvSpPr/>
            <p:nvPr/>
          </p:nvSpPr>
          <p:spPr>
            <a:xfrm>
              <a:off x="43440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10" name="Rectangle 109">
              <a:extLst>
                <a:ext uri="{FF2B5EF4-FFF2-40B4-BE49-F238E27FC236}">
                  <a16:creationId xmlns:a16="http://schemas.microsoft.com/office/drawing/2014/main" id="{8BD03B7F-F414-72BA-65D8-43CD6EB47B98}"/>
                </a:ext>
              </a:extLst>
            </p:cNvPr>
            <p:cNvSpPr/>
            <p:nvPr/>
          </p:nvSpPr>
          <p:spPr>
            <a:xfrm>
              <a:off x="41154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11" name="Rectangle 110">
              <a:extLst>
                <a:ext uri="{FF2B5EF4-FFF2-40B4-BE49-F238E27FC236}">
                  <a16:creationId xmlns:a16="http://schemas.microsoft.com/office/drawing/2014/main" id="{96318E1E-1F64-A3F9-54D7-38A0F60CC3AC}"/>
                </a:ext>
              </a:extLst>
            </p:cNvPr>
            <p:cNvSpPr/>
            <p:nvPr/>
          </p:nvSpPr>
          <p:spPr>
            <a:xfrm>
              <a:off x="38868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grpSp>
      <p:sp>
        <p:nvSpPr>
          <p:cNvPr id="118" name="Text Placeholder 5">
            <a:extLst>
              <a:ext uri="{FF2B5EF4-FFF2-40B4-BE49-F238E27FC236}">
                <a16:creationId xmlns:a16="http://schemas.microsoft.com/office/drawing/2014/main" id="{4CA5FA7D-330A-C3FC-03EF-E7F6FCD635D2}"/>
              </a:ext>
            </a:extLst>
          </p:cNvPr>
          <p:cNvSpPr txBox="1">
            <a:spLocks/>
          </p:cNvSpPr>
          <p:nvPr/>
        </p:nvSpPr>
        <p:spPr>
          <a:xfrm>
            <a:off x="5255371" y="4793094"/>
            <a:ext cx="1412027" cy="365461"/>
          </a:xfrm>
          <a:prstGeom prst="rect">
            <a:avLst/>
          </a:prstGeom>
          <a:solidFill>
            <a:schemeClr val="accent5"/>
          </a:solidFill>
        </p:spPr>
        <p:txBody>
          <a:bodyPr/>
          <a:lstStyle>
            <a:lvl1pPr marL="342900" indent="-342900" algn="l" defTabSz="457200" rtl="0" eaLnBrk="1" latinLnBrk="0" hangingPunct="1">
              <a:spcBef>
                <a:spcPct val="20000"/>
              </a:spcBef>
              <a:buFont typeface="Arial" panose="020B0604020202020204" pitchFamily="34" charset="0"/>
              <a:buChar char="•"/>
              <a:defRPr sz="2000" b="1" i="0" kern="1200" baseline="0">
                <a:solidFill>
                  <a:schemeClr val="tx2"/>
                </a:solidFill>
                <a:latin typeface="Open Sans" charset="0"/>
                <a:ea typeface="Open Sans" charset="0"/>
                <a:cs typeface="Open Sans" charset="0"/>
              </a:defRPr>
            </a:lvl1pPr>
            <a:lvl2pPr marL="742950" indent="-285750" algn="l" defTabSz="457200" rtl="0" eaLnBrk="1" latinLnBrk="0" hangingPunct="1">
              <a:spcBef>
                <a:spcPct val="20000"/>
              </a:spcBef>
              <a:buFont typeface="Arial" panose="020B0604020202020204" pitchFamily="34" charset="0"/>
              <a:buChar char="•"/>
              <a:defRPr sz="1800" b="1" i="0" kern="1200" baseline="0">
                <a:solidFill>
                  <a:schemeClr val="tx2"/>
                </a:solidFill>
                <a:latin typeface="Open Sans" charset="0"/>
                <a:ea typeface="Open Sans" charset="0"/>
                <a:cs typeface="Open Sans" charset="0"/>
              </a:defRPr>
            </a:lvl2pPr>
            <a:lvl3pPr marL="1143000" indent="-228600" algn="l" defTabSz="457200" rtl="0" eaLnBrk="1" latinLnBrk="0" hangingPunct="1">
              <a:spcBef>
                <a:spcPct val="20000"/>
              </a:spcBef>
              <a:buSzPct val="100000"/>
              <a:buFont typeface="Arial" panose="020B0604020202020204" pitchFamily="34" charset="0"/>
              <a:buChar char="•"/>
              <a:defRPr sz="1600" b="1" i="0" kern="1200" baseline="0">
                <a:solidFill>
                  <a:schemeClr val="tx2"/>
                </a:solidFill>
                <a:latin typeface="Open Sans" charset="0"/>
                <a:ea typeface="Open Sans" charset="0"/>
                <a:cs typeface="Open Sans" charset="0"/>
              </a:defRPr>
            </a:lvl3pPr>
            <a:lvl4pPr marL="1600200" indent="-228600" algn="l" defTabSz="457200" rtl="0" eaLnBrk="1" latinLnBrk="0" hangingPunct="1">
              <a:spcBef>
                <a:spcPct val="20000"/>
              </a:spcBef>
              <a:buFont typeface="Arial" panose="020B0604020202020204" pitchFamily="34" charset="0"/>
              <a:buChar char="•"/>
              <a:defRPr sz="1600" b="1" i="0" kern="1200" baseline="0">
                <a:solidFill>
                  <a:schemeClr val="tx2"/>
                </a:solidFill>
                <a:latin typeface="Open Sans" charset="0"/>
                <a:ea typeface="Open Sans" charset="0"/>
                <a:cs typeface="Open Sans" charset="0"/>
              </a:defRPr>
            </a:lvl4pPr>
            <a:lvl5pPr marL="2057400" indent="-228600" algn="l" defTabSz="457200" rtl="0" eaLnBrk="1" latinLnBrk="0" hangingPunct="1">
              <a:spcBef>
                <a:spcPct val="20000"/>
              </a:spcBef>
              <a:buFont typeface="Arial" panose="020B0604020202020204" pitchFamily="34" charset="0"/>
              <a:buChar char="•"/>
              <a:defRPr sz="1400" b="1" i="0" kern="1200" baseline="0">
                <a:solidFill>
                  <a:schemeClr val="tx2"/>
                </a:solidFill>
                <a:latin typeface="Open Sans" charset="0"/>
                <a:ea typeface="Open Sans" charset="0"/>
                <a:cs typeface="Open 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67" dirty="0"/>
              <a:t>Database</a:t>
            </a:r>
            <a:endParaRPr lang="en-US" sz="2400" dirty="0"/>
          </a:p>
        </p:txBody>
      </p:sp>
      <p:grpSp>
        <p:nvGrpSpPr>
          <p:cNvPr id="119" name="Group 118">
            <a:extLst>
              <a:ext uri="{FF2B5EF4-FFF2-40B4-BE49-F238E27FC236}">
                <a16:creationId xmlns:a16="http://schemas.microsoft.com/office/drawing/2014/main" id="{156518AE-4AA3-AB35-1F04-D47BF73FB86E}"/>
              </a:ext>
            </a:extLst>
          </p:cNvPr>
          <p:cNvGrpSpPr/>
          <p:nvPr/>
        </p:nvGrpSpPr>
        <p:grpSpPr>
          <a:xfrm>
            <a:off x="823132" y="3611541"/>
            <a:ext cx="1800005" cy="275339"/>
            <a:chOff x="3886838" y="3710415"/>
            <a:chExt cx="1350004" cy="206504"/>
          </a:xfrm>
        </p:grpSpPr>
        <p:grpSp>
          <p:nvGrpSpPr>
            <p:cNvPr id="120" name="Group 119">
              <a:extLst>
                <a:ext uri="{FF2B5EF4-FFF2-40B4-BE49-F238E27FC236}">
                  <a16:creationId xmlns:a16="http://schemas.microsoft.com/office/drawing/2014/main" id="{0271592D-250E-1486-267A-0169C630C5E8}"/>
                </a:ext>
              </a:extLst>
            </p:cNvPr>
            <p:cNvGrpSpPr/>
            <p:nvPr/>
          </p:nvGrpSpPr>
          <p:grpSpPr>
            <a:xfrm>
              <a:off x="3886838" y="3710415"/>
              <a:ext cx="1350004" cy="206504"/>
              <a:chOff x="3809464" y="2797332"/>
              <a:chExt cx="1350004" cy="206504"/>
            </a:xfrm>
          </p:grpSpPr>
          <p:sp>
            <p:nvSpPr>
              <p:cNvPr id="127" name="Rectangle 126">
                <a:extLst>
                  <a:ext uri="{FF2B5EF4-FFF2-40B4-BE49-F238E27FC236}">
                    <a16:creationId xmlns:a16="http://schemas.microsoft.com/office/drawing/2014/main" id="{FEEEA5C2-6F9D-908C-05EF-0EB4A8DD82A5}"/>
                  </a:ext>
                </a:extLst>
              </p:cNvPr>
              <p:cNvSpPr/>
              <p:nvPr/>
            </p:nvSpPr>
            <p:spPr>
              <a:xfrm>
                <a:off x="38094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28" name="Rectangle 127">
                <a:extLst>
                  <a:ext uri="{FF2B5EF4-FFF2-40B4-BE49-F238E27FC236}">
                    <a16:creationId xmlns:a16="http://schemas.microsoft.com/office/drawing/2014/main" id="{06AB25CC-8FA0-28E0-F9EE-0B5BB43AE9E1}"/>
                  </a:ext>
                </a:extLst>
              </p:cNvPr>
              <p:cNvSpPr/>
              <p:nvPr/>
            </p:nvSpPr>
            <p:spPr>
              <a:xfrm>
                <a:off x="40380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29" name="Rectangle 128">
                <a:extLst>
                  <a:ext uri="{FF2B5EF4-FFF2-40B4-BE49-F238E27FC236}">
                    <a16:creationId xmlns:a16="http://schemas.microsoft.com/office/drawing/2014/main" id="{404277BB-76D0-03A6-68D4-410C7C6A765E}"/>
                  </a:ext>
                </a:extLst>
              </p:cNvPr>
              <p:cNvSpPr/>
              <p:nvPr/>
            </p:nvSpPr>
            <p:spPr>
              <a:xfrm>
                <a:off x="4266664"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30" name="Rectangle 129">
                <a:extLst>
                  <a:ext uri="{FF2B5EF4-FFF2-40B4-BE49-F238E27FC236}">
                    <a16:creationId xmlns:a16="http://schemas.microsoft.com/office/drawing/2014/main" id="{EB73EB1D-BE87-9998-E92E-B9913A688DC6}"/>
                  </a:ext>
                </a:extLst>
              </p:cNvPr>
              <p:cNvSpPr/>
              <p:nvPr/>
            </p:nvSpPr>
            <p:spPr>
              <a:xfrm>
                <a:off x="44844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31" name="Rectangle 130">
                <a:extLst>
                  <a:ext uri="{FF2B5EF4-FFF2-40B4-BE49-F238E27FC236}">
                    <a16:creationId xmlns:a16="http://schemas.microsoft.com/office/drawing/2014/main" id="{D0D5A15E-652A-128E-9C10-6840070BE415}"/>
                  </a:ext>
                </a:extLst>
              </p:cNvPr>
              <p:cNvSpPr/>
              <p:nvPr/>
            </p:nvSpPr>
            <p:spPr>
              <a:xfrm>
                <a:off x="4713066"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32" name="Rectangle 131">
                <a:extLst>
                  <a:ext uri="{FF2B5EF4-FFF2-40B4-BE49-F238E27FC236}">
                    <a16:creationId xmlns:a16="http://schemas.microsoft.com/office/drawing/2014/main" id="{E4ADA565-A7EA-E67C-3ED8-8AABFAE63305}"/>
                  </a:ext>
                </a:extLst>
              </p:cNvPr>
              <p:cNvSpPr/>
              <p:nvPr/>
            </p:nvSpPr>
            <p:spPr>
              <a:xfrm>
                <a:off x="4930868" y="2797332"/>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grpSp>
        <p:sp>
          <p:nvSpPr>
            <p:cNvPr id="121" name="Rectangle 120">
              <a:extLst>
                <a:ext uri="{FF2B5EF4-FFF2-40B4-BE49-F238E27FC236}">
                  <a16:creationId xmlns:a16="http://schemas.microsoft.com/office/drawing/2014/main" id="{367D7C82-030F-7BC2-E8A6-EA433106BBCA}"/>
                </a:ext>
              </a:extLst>
            </p:cNvPr>
            <p:cNvSpPr/>
            <p:nvPr/>
          </p:nvSpPr>
          <p:spPr>
            <a:xfrm>
              <a:off x="5008242"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22" name="Rectangle 121">
              <a:extLst>
                <a:ext uri="{FF2B5EF4-FFF2-40B4-BE49-F238E27FC236}">
                  <a16:creationId xmlns:a16="http://schemas.microsoft.com/office/drawing/2014/main" id="{AB02466D-72DE-B7FD-F1DD-7127CBC3C7C7}"/>
                </a:ext>
              </a:extLst>
            </p:cNvPr>
            <p:cNvSpPr/>
            <p:nvPr/>
          </p:nvSpPr>
          <p:spPr>
            <a:xfrm>
              <a:off x="47904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23" name="Rectangle 122">
              <a:extLst>
                <a:ext uri="{FF2B5EF4-FFF2-40B4-BE49-F238E27FC236}">
                  <a16:creationId xmlns:a16="http://schemas.microsoft.com/office/drawing/2014/main" id="{25024EB0-F4CD-E2F1-1E9B-89F89EC2229B}"/>
                </a:ext>
              </a:extLst>
            </p:cNvPr>
            <p:cNvSpPr/>
            <p:nvPr/>
          </p:nvSpPr>
          <p:spPr>
            <a:xfrm>
              <a:off x="4561840"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124" name="Rectangle 123">
              <a:extLst>
                <a:ext uri="{FF2B5EF4-FFF2-40B4-BE49-F238E27FC236}">
                  <a16:creationId xmlns:a16="http://schemas.microsoft.com/office/drawing/2014/main" id="{23CCE3B8-0552-81D4-73C7-8680F9D2F479}"/>
                </a:ext>
              </a:extLst>
            </p:cNvPr>
            <p:cNvSpPr/>
            <p:nvPr/>
          </p:nvSpPr>
          <p:spPr>
            <a:xfrm>
              <a:off x="43440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25" name="Rectangle 124">
              <a:extLst>
                <a:ext uri="{FF2B5EF4-FFF2-40B4-BE49-F238E27FC236}">
                  <a16:creationId xmlns:a16="http://schemas.microsoft.com/office/drawing/2014/main" id="{B08DD80A-6B67-28FC-7600-512339AEFFE3}"/>
                </a:ext>
              </a:extLst>
            </p:cNvPr>
            <p:cNvSpPr/>
            <p:nvPr/>
          </p:nvSpPr>
          <p:spPr>
            <a:xfrm>
              <a:off x="41154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126" name="Rectangle 125">
              <a:extLst>
                <a:ext uri="{FF2B5EF4-FFF2-40B4-BE49-F238E27FC236}">
                  <a16:creationId xmlns:a16="http://schemas.microsoft.com/office/drawing/2014/main" id="{6A9169C5-EDE7-D960-F98D-2CAF6DDCADE3}"/>
                </a:ext>
              </a:extLst>
            </p:cNvPr>
            <p:cNvSpPr/>
            <p:nvPr/>
          </p:nvSpPr>
          <p:spPr>
            <a:xfrm>
              <a:off x="3886838" y="371041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grpSp>
      <p:sp>
        <p:nvSpPr>
          <p:cNvPr id="135" name="TextBox 134">
            <a:extLst>
              <a:ext uri="{FF2B5EF4-FFF2-40B4-BE49-F238E27FC236}">
                <a16:creationId xmlns:a16="http://schemas.microsoft.com/office/drawing/2014/main" id="{FF5ABE16-FC67-AAA3-9EC7-D497679CA4EC}"/>
              </a:ext>
            </a:extLst>
          </p:cNvPr>
          <p:cNvSpPr txBox="1"/>
          <p:nvPr/>
        </p:nvSpPr>
        <p:spPr>
          <a:xfrm>
            <a:off x="2780026" y="1951108"/>
            <a:ext cx="1355340" cy="1200329"/>
          </a:xfrm>
          <a:prstGeom prst="rect">
            <a:avLst/>
          </a:prstGeom>
          <a:noFill/>
          <a:ln>
            <a:solidFill>
              <a:srgbClr val="C00000"/>
            </a:solidFill>
            <a:prstDash val="dash"/>
          </a:ln>
        </p:spPr>
        <p:txBody>
          <a:bodyPr wrap="square" rtlCol="0">
            <a:spAutoFit/>
          </a:bodyPr>
          <a:lstStyle/>
          <a:p>
            <a:r>
              <a:rPr lang="en-US" sz="2400" dirty="0"/>
              <a:t>Write X</a:t>
            </a:r>
          </a:p>
          <a:p>
            <a:r>
              <a:rPr lang="en-US" sz="2400" dirty="0"/>
              <a:t>Write Y</a:t>
            </a:r>
          </a:p>
          <a:p>
            <a:r>
              <a:rPr lang="en-US" sz="2400" dirty="0"/>
              <a:t>Commit</a:t>
            </a:r>
          </a:p>
        </p:txBody>
      </p:sp>
      <p:sp>
        <p:nvSpPr>
          <p:cNvPr id="136" name="TextBox 135">
            <a:extLst>
              <a:ext uri="{FF2B5EF4-FFF2-40B4-BE49-F238E27FC236}">
                <a16:creationId xmlns:a16="http://schemas.microsoft.com/office/drawing/2014/main" id="{69D6BB1B-B56E-A7B9-10D4-D77CA07D7421}"/>
              </a:ext>
            </a:extLst>
          </p:cNvPr>
          <p:cNvSpPr txBox="1"/>
          <p:nvPr/>
        </p:nvSpPr>
        <p:spPr>
          <a:xfrm>
            <a:off x="8313799" y="1952662"/>
            <a:ext cx="1355340" cy="1200329"/>
          </a:xfrm>
          <a:prstGeom prst="rect">
            <a:avLst/>
          </a:prstGeom>
          <a:noFill/>
          <a:ln>
            <a:solidFill>
              <a:srgbClr val="C00000"/>
            </a:solidFill>
            <a:prstDash val="dash"/>
          </a:ln>
        </p:spPr>
        <p:txBody>
          <a:bodyPr wrap="square" rtlCol="0">
            <a:spAutoFit/>
          </a:bodyPr>
          <a:lstStyle/>
          <a:p>
            <a:r>
              <a:rPr lang="en-US" sz="2400" dirty="0"/>
              <a:t>Read Y</a:t>
            </a:r>
          </a:p>
          <a:p>
            <a:r>
              <a:rPr lang="en-US" sz="2400" dirty="0"/>
              <a:t>Read X</a:t>
            </a:r>
          </a:p>
          <a:p>
            <a:r>
              <a:rPr lang="en-US" sz="2400" dirty="0"/>
              <a:t>Commit</a:t>
            </a:r>
          </a:p>
        </p:txBody>
      </p:sp>
      <p:sp>
        <p:nvSpPr>
          <p:cNvPr id="137" name="Right Arrow 136">
            <a:extLst>
              <a:ext uri="{FF2B5EF4-FFF2-40B4-BE49-F238E27FC236}">
                <a16:creationId xmlns:a16="http://schemas.microsoft.com/office/drawing/2014/main" id="{EB0C100A-7BC5-65A4-2EC5-1444321E4D97}"/>
              </a:ext>
            </a:extLst>
          </p:cNvPr>
          <p:cNvSpPr/>
          <p:nvPr/>
        </p:nvSpPr>
        <p:spPr>
          <a:xfrm>
            <a:off x="2266277" y="2033112"/>
            <a:ext cx="494088" cy="322645"/>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8" name="Right Arrow 137">
            <a:extLst>
              <a:ext uri="{FF2B5EF4-FFF2-40B4-BE49-F238E27FC236}">
                <a16:creationId xmlns:a16="http://schemas.microsoft.com/office/drawing/2014/main" id="{A92E41E3-236C-5A78-D35D-258E0AC9F476}"/>
              </a:ext>
            </a:extLst>
          </p:cNvPr>
          <p:cNvSpPr/>
          <p:nvPr/>
        </p:nvSpPr>
        <p:spPr>
          <a:xfrm>
            <a:off x="7796803" y="2026347"/>
            <a:ext cx="494088" cy="322645"/>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0" name="Rectangle 139">
            <a:extLst>
              <a:ext uri="{FF2B5EF4-FFF2-40B4-BE49-F238E27FC236}">
                <a16:creationId xmlns:a16="http://schemas.microsoft.com/office/drawing/2014/main" id="{9D660B39-6F53-2CD1-9E3E-21972F020961}"/>
              </a:ext>
            </a:extLst>
          </p:cNvPr>
          <p:cNvSpPr/>
          <p:nvPr/>
        </p:nvSpPr>
        <p:spPr>
          <a:xfrm>
            <a:off x="1127932" y="3611541"/>
            <a:ext cx="304800" cy="275339"/>
          </a:xfrm>
          <a:prstGeom prst="rect">
            <a:avLst/>
          </a:prstGeom>
          <a:solidFill>
            <a:schemeClr val="accent6"/>
          </a:solidFill>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141" name="Rectangle 140">
            <a:extLst>
              <a:ext uri="{FF2B5EF4-FFF2-40B4-BE49-F238E27FC236}">
                <a16:creationId xmlns:a16="http://schemas.microsoft.com/office/drawing/2014/main" id="{93EF231F-7E92-827B-B096-9BC83EAC5B6C}"/>
              </a:ext>
            </a:extLst>
          </p:cNvPr>
          <p:cNvSpPr/>
          <p:nvPr/>
        </p:nvSpPr>
        <p:spPr>
          <a:xfrm>
            <a:off x="1432732" y="3611541"/>
            <a:ext cx="304800" cy="275339"/>
          </a:xfrm>
          <a:prstGeom prst="rect">
            <a:avLst/>
          </a:prstGeom>
          <a:solidFill>
            <a:schemeClr val="accent6"/>
          </a:solidFill>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dirty="0"/>
          </a:p>
        </p:txBody>
      </p:sp>
      <p:grpSp>
        <p:nvGrpSpPr>
          <p:cNvPr id="152" name="Group 151">
            <a:extLst>
              <a:ext uri="{FF2B5EF4-FFF2-40B4-BE49-F238E27FC236}">
                <a16:creationId xmlns:a16="http://schemas.microsoft.com/office/drawing/2014/main" id="{0AEF81DA-7CDF-54A4-BB38-1FCE45EA8F53}"/>
              </a:ext>
            </a:extLst>
          </p:cNvPr>
          <p:cNvGrpSpPr/>
          <p:nvPr/>
        </p:nvGrpSpPr>
        <p:grpSpPr>
          <a:xfrm>
            <a:off x="823132" y="4095207"/>
            <a:ext cx="1800005" cy="275339"/>
            <a:chOff x="617349" y="3071405"/>
            <a:chExt cx="1350004" cy="206504"/>
          </a:xfrm>
        </p:grpSpPr>
        <p:grpSp>
          <p:nvGrpSpPr>
            <p:cNvPr id="150" name="Group 149">
              <a:extLst>
                <a:ext uri="{FF2B5EF4-FFF2-40B4-BE49-F238E27FC236}">
                  <a16:creationId xmlns:a16="http://schemas.microsoft.com/office/drawing/2014/main" id="{05A7EB44-38F4-B02F-25F0-774D499424CD}"/>
                </a:ext>
              </a:extLst>
            </p:cNvPr>
            <p:cNvGrpSpPr/>
            <p:nvPr/>
          </p:nvGrpSpPr>
          <p:grpSpPr>
            <a:xfrm>
              <a:off x="617349" y="3071405"/>
              <a:ext cx="1350004" cy="206504"/>
              <a:chOff x="617349" y="3255954"/>
              <a:chExt cx="1350004" cy="206504"/>
            </a:xfrm>
          </p:grpSpPr>
          <p:sp>
            <p:nvSpPr>
              <p:cNvPr id="143" name="Rectangle 142">
                <a:extLst>
                  <a:ext uri="{FF2B5EF4-FFF2-40B4-BE49-F238E27FC236}">
                    <a16:creationId xmlns:a16="http://schemas.microsoft.com/office/drawing/2014/main" id="{7778A631-2E76-4691-7E7F-E7DAB1926992}"/>
                  </a:ext>
                </a:extLst>
              </p:cNvPr>
              <p:cNvSpPr/>
              <p:nvPr/>
            </p:nvSpPr>
            <p:spPr>
              <a:xfrm>
                <a:off x="845949" y="3255954"/>
                <a:ext cx="228600" cy="206504"/>
              </a:xfrm>
              <a:prstGeom prst="rect">
                <a:avLst/>
              </a:prstGeom>
              <a:solidFill>
                <a:schemeClr val="accent6"/>
              </a:solidFill>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144" name="Rectangle 143">
                <a:extLst>
                  <a:ext uri="{FF2B5EF4-FFF2-40B4-BE49-F238E27FC236}">
                    <a16:creationId xmlns:a16="http://schemas.microsoft.com/office/drawing/2014/main" id="{378B8151-CDE0-AE37-D4A9-EE006947B202}"/>
                  </a:ext>
                </a:extLst>
              </p:cNvPr>
              <p:cNvSpPr/>
              <p:nvPr/>
            </p:nvSpPr>
            <p:spPr>
              <a:xfrm>
                <a:off x="1074549" y="3255954"/>
                <a:ext cx="228600" cy="206504"/>
              </a:xfrm>
              <a:prstGeom prst="rect">
                <a:avLst/>
              </a:prstGeom>
              <a:solidFill>
                <a:schemeClr val="accent6"/>
              </a:solidFill>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dirty="0"/>
              </a:p>
            </p:txBody>
          </p:sp>
          <p:sp>
            <p:nvSpPr>
              <p:cNvPr id="147" name="Rectangle 146">
                <a:extLst>
                  <a:ext uri="{FF2B5EF4-FFF2-40B4-BE49-F238E27FC236}">
                    <a16:creationId xmlns:a16="http://schemas.microsoft.com/office/drawing/2014/main" id="{14E6F4C2-7F0A-CAE4-F944-25E2AA0455F1}"/>
                  </a:ext>
                </a:extLst>
              </p:cNvPr>
              <p:cNvSpPr/>
              <p:nvPr/>
            </p:nvSpPr>
            <p:spPr>
              <a:xfrm>
                <a:off x="1738753" y="3255954"/>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48" name="Rectangle 147">
                <a:extLst>
                  <a:ext uri="{FF2B5EF4-FFF2-40B4-BE49-F238E27FC236}">
                    <a16:creationId xmlns:a16="http://schemas.microsoft.com/office/drawing/2014/main" id="{BD7BF41E-727B-94E6-40D5-17EAB8B06EA8}"/>
                  </a:ext>
                </a:extLst>
              </p:cNvPr>
              <p:cNvSpPr/>
              <p:nvPr/>
            </p:nvSpPr>
            <p:spPr>
              <a:xfrm>
                <a:off x="1520951" y="3255954"/>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149" name="Rectangle 148">
                <a:extLst>
                  <a:ext uri="{FF2B5EF4-FFF2-40B4-BE49-F238E27FC236}">
                    <a16:creationId xmlns:a16="http://schemas.microsoft.com/office/drawing/2014/main" id="{1A4548FD-CBAC-07C0-A83A-2034D019BE4F}"/>
                  </a:ext>
                </a:extLst>
              </p:cNvPr>
              <p:cNvSpPr/>
              <p:nvPr/>
            </p:nvSpPr>
            <p:spPr>
              <a:xfrm>
                <a:off x="617349" y="3255954"/>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a:p>
            </p:txBody>
          </p:sp>
        </p:grpSp>
        <p:sp>
          <p:nvSpPr>
            <p:cNvPr id="151" name="Rectangle 150">
              <a:extLst>
                <a:ext uri="{FF2B5EF4-FFF2-40B4-BE49-F238E27FC236}">
                  <a16:creationId xmlns:a16="http://schemas.microsoft.com/office/drawing/2014/main" id="{A0FC8D61-39ED-694F-2B87-554B9863E5BD}"/>
                </a:ext>
              </a:extLst>
            </p:cNvPr>
            <p:cNvSpPr/>
            <p:nvPr/>
          </p:nvSpPr>
          <p:spPr>
            <a:xfrm>
              <a:off x="1303149" y="3071405"/>
              <a:ext cx="228600" cy="206504"/>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sz="2400" dirty="0"/>
            </a:p>
          </p:txBody>
        </p:sp>
      </p:grpSp>
      <p:cxnSp>
        <p:nvCxnSpPr>
          <p:cNvPr id="154" name="Straight Arrow Connector 153">
            <a:extLst>
              <a:ext uri="{FF2B5EF4-FFF2-40B4-BE49-F238E27FC236}">
                <a16:creationId xmlns:a16="http://schemas.microsoft.com/office/drawing/2014/main" id="{23055B26-31CE-606A-A136-95A482F74656}"/>
              </a:ext>
            </a:extLst>
          </p:cNvPr>
          <p:cNvCxnSpPr>
            <a:cxnSpLocks/>
            <a:stCxn id="136" idx="2"/>
          </p:cNvCxnSpPr>
          <p:nvPr/>
        </p:nvCxnSpPr>
        <p:spPr>
          <a:xfrm flipH="1">
            <a:off x="5984293" y="3152991"/>
            <a:ext cx="3007176" cy="12056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8516478F-D563-2F5F-DAFA-3FAA7AAFF75F}"/>
              </a:ext>
            </a:extLst>
          </p:cNvPr>
          <p:cNvCxnSpPr>
            <a:cxnSpLocks/>
          </p:cNvCxnSpPr>
          <p:nvPr/>
        </p:nvCxnSpPr>
        <p:spPr>
          <a:xfrm flipH="1" flipV="1">
            <a:off x="2760366" y="3750739"/>
            <a:ext cx="3105341" cy="60631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1" name="TextBox 160">
            <a:extLst>
              <a:ext uri="{FF2B5EF4-FFF2-40B4-BE49-F238E27FC236}">
                <a16:creationId xmlns:a16="http://schemas.microsoft.com/office/drawing/2014/main" id="{1ED2848A-8CAD-02D0-C2C8-BF6D663C7B34}"/>
              </a:ext>
            </a:extLst>
          </p:cNvPr>
          <p:cNvSpPr txBox="1"/>
          <p:nvPr/>
        </p:nvSpPr>
        <p:spPr>
          <a:xfrm rot="655287">
            <a:off x="3965452" y="3623005"/>
            <a:ext cx="809965" cy="461665"/>
          </a:xfrm>
          <a:prstGeom prst="rect">
            <a:avLst/>
          </a:prstGeom>
          <a:noFill/>
        </p:spPr>
        <p:txBody>
          <a:bodyPr wrap="none" rtlCol="0">
            <a:spAutoFit/>
          </a:bodyPr>
          <a:lstStyle/>
          <a:p>
            <a:r>
              <a:rPr lang="en-US" sz="2400" dirty="0"/>
              <a:t>Copy</a:t>
            </a:r>
          </a:p>
        </p:txBody>
      </p:sp>
    </p:spTree>
    <p:extLst>
      <p:ext uri="{BB962C8B-B14F-4D97-AF65-F5344CB8AC3E}">
        <p14:creationId xmlns:p14="http://schemas.microsoft.com/office/powerpoint/2010/main" val="291052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34583 0.11945 L 5.55556E-7 -4.93827E-6 " pathEditMode="relative" rAng="0" ptsTypes="AA">
                                      <p:cBhvr>
                                        <p:cTn id="8" dur="2000" fill="hold"/>
                                        <p:tgtEl>
                                          <p:spTgt spid="119"/>
                                        </p:tgtEl>
                                        <p:attrNameLst>
                                          <p:attrName>ppt_x</p:attrName>
                                          <p:attrName>ppt_y</p:attrName>
                                        </p:attrNameLst>
                                      </p:cBhvr>
                                      <p:rCtr x="-17378" y="-5988"/>
                                    </p:animMotion>
                                  </p:childTnLst>
                                </p:cTn>
                              </p:par>
                            </p:childTnLst>
                          </p:cTn>
                        </p:par>
                        <p:par>
                          <p:cTn id="9" fill="hold">
                            <p:stCondLst>
                              <p:cond delay="2000"/>
                            </p:stCondLst>
                            <p:childTnLst>
                              <p:par>
                                <p:cTn id="10" presetID="16" presetClass="entr" presetSubtype="37" fill="hold" nodeType="after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barn(outVertical)">
                                      <p:cBhvr>
                                        <p:cTn id="12" dur="500"/>
                                        <p:tgtEl>
                                          <p:spTgt spid="160"/>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barn(outVertical)">
                                      <p:cBhvr>
                                        <p:cTn id="15" dur="500"/>
                                        <p:tgtEl>
                                          <p:spTgt spid="16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137"/>
                                        </p:tgtEl>
                                        <p:attrNameLst>
                                          <p:attrName>style.visibility</p:attrName>
                                        </p:attrNameLst>
                                      </p:cBhvr>
                                      <p:to>
                                        <p:strVal val="visible"/>
                                      </p:to>
                                    </p:set>
                                    <p:animEffect transition="in" filter="fade">
                                      <p:cBhvr>
                                        <p:cTn id="20" dur="500"/>
                                        <p:tgtEl>
                                          <p:spTgt spid="137"/>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16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0"/>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fade">
                                      <p:cBhvr>
                                        <p:cTn id="28" dur="500"/>
                                        <p:tgtEl>
                                          <p:spTgt spid="1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8"/>
                                        </p:tgtEl>
                                        <p:attrNameLst>
                                          <p:attrName>style.visibility</p:attrName>
                                        </p:attrNameLst>
                                      </p:cBhvr>
                                      <p:to>
                                        <p:strVal val="visible"/>
                                      </p:to>
                                    </p:set>
                                    <p:animEffect transition="in" filter="fade">
                                      <p:cBhvr>
                                        <p:cTn id="33" dur="500"/>
                                        <p:tgtEl>
                                          <p:spTgt spid="138"/>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154"/>
                                        </p:tgtEl>
                                        <p:attrNameLst>
                                          <p:attrName>style.visibility</p:attrName>
                                        </p:attrNameLst>
                                      </p:cBhvr>
                                      <p:to>
                                        <p:strVal val="visible"/>
                                      </p:to>
                                    </p:set>
                                    <p:animEffect transition="in" filter="wipe(up)">
                                      <p:cBhvr>
                                        <p:cTn id="37" dur="500"/>
                                        <p:tgtEl>
                                          <p:spTgt spid="154"/>
                                        </p:tgtEl>
                                      </p:cBhvr>
                                    </p:animEffect>
                                  </p:childTnLst>
                                </p:cTn>
                              </p:par>
                            </p:childTnLst>
                          </p:cTn>
                        </p:par>
                        <p:par>
                          <p:cTn id="38" fill="hold">
                            <p:stCondLst>
                              <p:cond delay="1000"/>
                            </p:stCondLst>
                            <p:childTnLst>
                              <p:par>
                                <p:cTn id="39" presetID="42" presetClass="path" presetSubtype="0" accel="50000" decel="50000" fill="hold" grpId="2" nodeType="afterEffect">
                                  <p:stCondLst>
                                    <p:cond delay="0"/>
                                  </p:stCondLst>
                                  <p:childTnLst>
                                    <p:animMotion origin="layout" path="M -2.22222E-6 2.83951E-6 L 0.00104 0.05555 " pathEditMode="relative" rAng="0" ptsTypes="AA">
                                      <p:cBhvr>
                                        <p:cTn id="40" dur="500" fill="hold"/>
                                        <p:tgtEl>
                                          <p:spTgt spid="138"/>
                                        </p:tgtEl>
                                        <p:attrNameLst>
                                          <p:attrName>ppt_x</p:attrName>
                                          <p:attrName>ppt_y</p:attrName>
                                        </p:attrNameLst>
                                      </p:cBhvr>
                                      <p:rCtr x="52" y="2778"/>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3" nodeType="clickEffect">
                                  <p:stCondLst>
                                    <p:cond delay="0"/>
                                  </p:stCondLst>
                                  <p:childTnLst>
                                    <p:animMotion origin="layout" path="M 0.00104 0.05555 L 0.00104 0.10648 " pathEditMode="relative" rAng="0" ptsTypes="AA">
                                      <p:cBhvr>
                                        <p:cTn id="44" dur="500" fill="hold"/>
                                        <p:tgtEl>
                                          <p:spTgt spid="138"/>
                                        </p:tgtEl>
                                        <p:attrNameLst>
                                          <p:attrName>ppt_x</p:attrName>
                                          <p:attrName>ppt_y</p:attrName>
                                        </p:attrNameLst>
                                      </p:cBhvr>
                                      <p:rCtr x="0" y="2654"/>
                                    </p:animMotion>
                                  </p:childTnLst>
                                </p:cTn>
                              </p:par>
                            </p:childTnLst>
                          </p:cTn>
                        </p:par>
                        <p:par>
                          <p:cTn id="45" fill="hold">
                            <p:stCondLst>
                              <p:cond delay="500"/>
                            </p:stCondLst>
                            <p:childTnLst>
                              <p:par>
                                <p:cTn id="46" presetID="1" presetClass="exit" presetSubtype="0" fill="hold" nodeType="afterEffect">
                                  <p:stCondLst>
                                    <p:cond delay="0"/>
                                  </p:stCondLst>
                                  <p:childTnLst>
                                    <p:set>
                                      <p:cBhvr>
                                        <p:cTn id="47" dur="1" fill="hold">
                                          <p:stCondLst>
                                            <p:cond delay="0"/>
                                          </p:stCondLst>
                                        </p:cTn>
                                        <p:tgtEl>
                                          <p:spTgt spid="154"/>
                                        </p:tgtEl>
                                        <p:attrNameLst>
                                          <p:attrName>style.visibility</p:attrName>
                                        </p:attrNameLst>
                                      </p:cBhvr>
                                      <p:to>
                                        <p:strVal val="hidden"/>
                                      </p:to>
                                    </p:set>
                                  </p:childTnLst>
                                </p:cTn>
                              </p:par>
                            </p:childTnLst>
                          </p:cTn>
                        </p:par>
                        <p:par>
                          <p:cTn id="48" fill="hold">
                            <p:stCondLst>
                              <p:cond delay="500"/>
                            </p:stCondLst>
                            <p:childTnLst>
                              <p:par>
                                <p:cTn id="49" presetID="1" presetClass="exit" presetSubtype="0" fill="hold" grpId="1" nodeType="afterEffect">
                                  <p:stCondLst>
                                    <p:cond delay="0"/>
                                  </p:stCondLst>
                                  <p:childTnLst>
                                    <p:set>
                                      <p:cBhvr>
                                        <p:cTn id="50" dur="1" fill="hold">
                                          <p:stCondLst>
                                            <p:cond delay="0"/>
                                          </p:stCondLst>
                                        </p:cTn>
                                        <p:tgtEl>
                                          <p:spTgt spid="138"/>
                                        </p:tgtEl>
                                        <p:attrNameLst>
                                          <p:attrName>style.visibility</p:attrName>
                                        </p:attrNameLst>
                                      </p:cBhvr>
                                      <p:to>
                                        <p:strVal val="hidden"/>
                                      </p:to>
                                    </p:set>
                                  </p:childTnLst>
                                </p:cTn>
                              </p:par>
                              <p:par>
                                <p:cTn id="51" presetID="42" presetClass="path" presetSubtype="0" accel="50000" decel="50000" fill="hold" grpId="0" nodeType="withEffect">
                                  <p:stCondLst>
                                    <p:cond delay="0"/>
                                  </p:stCondLst>
                                  <p:childTnLst>
                                    <p:animMotion origin="layout" path="M 3.61111E-6 -1.7284E-6 L -0.00035 0.05679 " pathEditMode="relative" rAng="0" ptsTypes="AA">
                                      <p:cBhvr>
                                        <p:cTn id="52" dur="1000" fill="hold"/>
                                        <p:tgtEl>
                                          <p:spTgt spid="137"/>
                                        </p:tgtEl>
                                        <p:attrNameLst>
                                          <p:attrName>ppt_x</p:attrName>
                                          <p:attrName>ppt_y</p:attrName>
                                        </p:attrNameLst>
                                      </p:cBhvr>
                                      <p:rCtr x="-17" y="2840"/>
                                    </p:animMotion>
                                  </p:childTnLst>
                                </p:cTn>
                              </p:par>
                            </p:childTnLst>
                          </p:cTn>
                        </p:par>
                        <p:par>
                          <p:cTn id="53" fill="hold">
                            <p:stCondLst>
                              <p:cond delay="1500"/>
                            </p:stCondLst>
                            <p:childTnLst>
                              <p:par>
                                <p:cTn id="54" presetID="1" presetClass="entr" presetSubtype="0" fill="hold" grpId="0" nodeType="afterEffect">
                                  <p:stCondLst>
                                    <p:cond delay="0"/>
                                  </p:stCondLst>
                                  <p:childTnLst>
                                    <p:set>
                                      <p:cBhvr>
                                        <p:cTn id="55" dur="1" fill="hold">
                                          <p:stCondLst>
                                            <p:cond delay="0"/>
                                          </p:stCondLst>
                                        </p:cTn>
                                        <p:tgtEl>
                                          <p:spTgt spid="141"/>
                                        </p:tgtEl>
                                        <p:attrNameLst>
                                          <p:attrName>style.visibility</p:attrName>
                                        </p:attrNameLst>
                                      </p:cBhvr>
                                      <p:to>
                                        <p:strVal val="visible"/>
                                      </p:to>
                                    </p:set>
                                  </p:childTnLst>
                                </p:cTn>
                              </p:par>
                            </p:childTnLst>
                          </p:cTn>
                        </p:par>
                        <p:par>
                          <p:cTn id="56" fill="hold">
                            <p:stCondLst>
                              <p:cond delay="1500"/>
                            </p:stCondLst>
                            <p:childTnLst>
                              <p:par>
                                <p:cTn id="57" presetID="42" presetClass="path" presetSubtype="0" accel="50000" decel="50000" fill="hold" grpId="2" nodeType="afterEffect">
                                  <p:stCondLst>
                                    <p:cond delay="500"/>
                                  </p:stCondLst>
                                  <p:childTnLst>
                                    <p:animMotion origin="layout" path="M -0.00035 0.05679 L 0.00086 0.10772 " pathEditMode="relative" rAng="0" ptsTypes="AA">
                                      <p:cBhvr>
                                        <p:cTn id="58" dur="1000" fill="hold"/>
                                        <p:tgtEl>
                                          <p:spTgt spid="137"/>
                                        </p:tgtEl>
                                        <p:attrNameLst>
                                          <p:attrName>ppt_x</p:attrName>
                                          <p:attrName>ppt_y</p:attrName>
                                        </p:attrNameLst>
                                      </p:cBhvr>
                                      <p:rCtr x="0" y="2716"/>
                                    </p:animMotion>
                                  </p:childTnLst>
                                </p:cTn>
                              </p:par>
                            </p:childTnLst>
                          </p:cTn>
                        </p:par>
                        <p:par>
                          <p:cTn id="59" fill="hold">
                            <p:stCondLst>
                              <p:cond delay="3000"/>
                            </p:stCondLst>
                            <p:childTnLst>
                              <p:par>
                                <p:cTn id="60" presetID="1" presetClass="entr" presetSubtype="0" fill="hold" nodeType="afterEffect">
                                  <p:stCondLst>
                                    <p:cond delay="0"/>
                                  </p:stCondLst>
                                  <p:childTnLst>
                                    <p:set>
                                      <p:cBhvr>
                                        <p:cTn id="61" dur="1" fill="hold">
                                          <p:stCondLst>
                                            <p:cond delay="0"/>
                                          </p:stCondLst>
                                        </p:cTn>
                                        <p:tgtEl>
                                          <p:spTgt spid="152"/>
                                        </p:tgtEl>
                                        <p:attrNameLst>
                                          <p:attrName>style.visibility</p:attrName>
                                        </p:attrNameLst>
                                      </p:cBhvr>
                                      <p:to>
                                        <p:strVal val="visible"/>
                                      </p:to>
                                    </p:set>
                                  </p:childTnLst>
                                </p:cTn>
                              </p:par>
                              <p:par>
                                <p:cTn id="62" presetID="42" presetClass="path" presetSubtype="0" accel="50000" decel="50000" fill="hold" nodeType="withEffect">
                                  <p:stCondLst>
                                    <p:cond delay="0"/>
                                  </p:stCondLst>
                                  <p:childTnLst>
                                    <p:animMotion origin="layout" path="M 5.55556E-7 -0.07068 L 0.34583 0.04876 " pathEditMode="relative" rAng="0" ptsTypes="AA">
                                      <p:cBhvr>
                                        <p:cTn id="63" dur="2000" fill="hold"/>
                                        <p:tgtEl>
                                          <p:spTgt spid="152"/>
                                        </p:tgtEl>
                                        <p:attrNameLst>
                                          <p:attrName>ppt_x</p:attrName>
                                          <p:attrName>ppt_y</p:attrName>
                                        </p:attrNameLst>
                                      </p:cBhvr>
                                      <p:rCtr x="17378" y="5586"/>
                                    </p:animMotion>
                                  </p:childTnLst>
                                </p:cTn>
                              </p:par>
                              <p:par>
                                <p:cTn id="64" presetID="1" presetClass="exit" presetSubtype="0" fill="hold" nodeType="withEffect">
                                  <p:stCondLst>
                                    <p:cond delay="0"/>
                                  </p:stCondLst>
                                  <p:childTnLst>
                                    <p:set>
                                      <p:cBhvr>
                                        <p:cTn id="65" dur="1" fill="hold">
                                          <p:stCondLst>
                                            <p:cond delay="0"/>
                                          </p:stCondLst>
                                        </p:cTn>
                                        <p:tgtEl>
                                          <p:spTgt spid="119"/>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40"/>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7" grpId="1" animBg="1"/>
      <p:bldP spid="137" grpId="2" animBg="1"/>
      <p:bldP spid="138" grpId="0" animBg="1"/>
      <p:bldP spid="138" grpId="1" animBg="1"/>
      <p:bldP spid="138" grpId="2" animBg="1"/>
      <p:bldP spid="138" grpId="3" animBg="1"/>
      <p:bldP spid="140" grpId="0" animBg="1"/>
      <p:bldP spid="140" grpId="1" animBg="1"/>
      <p:bldP spid="141" grpId="0" animBg="1"/>
      <p:bldP spid="141" grpId="1" animBg="1"/>
      <p:bldP spid="161" grpId="0"/>
      <p:bldP spid="16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Current systems: Eager copying</a:t>
            </a:r>
          </a:p>
        </p:txBody>
      </p:sp>
      <p:sp>
        <p:nvSpPr>
          <p:cNvPr id="24" name="TextBox 23">
            <a:extLst>
              <a:ext uri="{FF2B5EF4-FFF2-40B4-BE49-F238E27FC236}">
                <a16:creationId xmlns:a16="http://schemas.microsoft.com/office/drawing/2014/main" id="{86E6F846-5B06-E98D-C2E4-BC1EC1D41F9D}"/>
              </a:ext>
            </a:extLst>
          </p:cNvPr>
          <p:cNvSpPr txBox="1"/>
          <p:nvPr/>
        </p:nvSpPr>
        <p:spPr>
          <a:xfrm>
            <a:off x="4189304" y="2424981"/>
            <a:ext cx="3622163" cy="830997"/>
          </a:xfrm>
          <a:prstGeom prst="rect">
            <a:avLst/>
          </a:prstGeom>
          <a:noFill/>
          <a:ln>
            <a:solidFill>
              <a:srgbClr val="C00000"/>
            </a:solidFill>
            <a:prstDash val="dash"/>
          </a:ln>
        </p:spPr>
        <p:txBody>
          <a:bodyPr wrap="square" rtlCol="0">
            <a:spAutoFit/>
          </a:bodyPr>
          <a:lstStyle/>
          <a:p>
            <a:r>
              <a:rPr lang="en-US" sz="2400" dirty="0">
                <a:latin typeface="Monaco" pitchFamily="2" charset="77"/>
              </a:rPr>
              <a:t>Copy </a:t>
            </a:r>
            <a:r>
              <a:rPr lang="en-US" sz="2400" dirty="0" err="1">
                <a:solidFill>
                  <a:srgbClr val="00B050"/>
                </a:solidFill>
                <a:latin typeface="Monaco" pitchFamily="2" charset="77"/>
              </a:rPr>
              <a:t>Src</a:t>
            </a:r>
            <a:r>
              <a:rPr lang="en-US" sz="2400" dirty="0">
                <a:latin typeface="Monaco" pitchFamily="2" charset="77"/>
              </a:rPr>
              <a:t> to </a:t>
            </a:r>
            <a:r>
              <a:rPr lang="en-US" sz="2400" dirty="0" err="1">
                <a:solidFill>
                  <a:srgbClr val="0070C0"/>
                </a:solidFill>
                <a:latin typeface="Monaco" pitchFamily="2" charset="77"/>
              </a:rPr>
              <a:t>Dest</a:t>
            </a:r>
            <a:endParaRPr lang="en-US" sz="2400" dirty="0">
              <a:latin typeface="Monaco" pitchFamily="2" charset="77"/>
            </a:endParaRPr>
          </a:p>
          <a:p>
            <a:r>
              <a:rPr lang="en-US" sz="2400" dirty="0">
                <a:latin typeface="Monaco" pitchFamily="2" charset="77"/>
              </a:rPr>
              <a:t>Read</a:t>
            </a:r>
            <a:endParaRPr lang="en-US" sz="2400" dirty="0">
              <a:solidFill>
                <a:srgbClr val="00B050"/>
              </a:solidFill>
              <a:latin typeface="Monaco" pitchFamily="2" charset="77"/>
            </a:endParaRPr>
          </a:p>
        </p:txBody>
      </p:sp>
      <p:sp>
        <p:nvSpPr>
          <p:cNvPr id="30" name="Right Arrow 29">
            <a:extLst>
              <a:ext uri="{FF2B5EF4-FFF2-40B4-BE49-F238E27FC236}">
                <a16:creationId xmlns:a16="http://schemas.microsoft.com/office/drawing/2014/main" id="{5A7BA9CE-A409-1B7B-CE36-5701E110A042}"/>
              </a:ext>
            </a:extLst>
          </p:cNvPr>
          <p:cNvSpPr/>
          <p:nvPr/>
        </p:nvSpPr>
        <p:spPr>
          <a:xfrm>
            <a:off x="3497317" y="2516744"/>
            <a:ext cx="638908" cy="322645"/>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5" name="TextBox 54">
            <a:extLst>
              <a:ext uri="{FF2B5EF4-FFF2-40B4-BE49-F238E27FC236}">
                <a16:creationId xmlns:a16="http://schemas.microsoft.com/office/drawing/2014/main" id="{333479A1-0823-BF48-BF1F-D69F86127555}"/>
              </a:ext>
            </a:extLst>
          </p:cNvPr>
          <p:cNvSpPr txBox="1"/>
          <p:nvPr/>
        </p:nvSpPr>
        <p:spPr>
          <a:xfrm>
            <a:off x="5069836" y="2794313"/>
            <a:ext cx="1519440" cy="461665"/>
          </a:xfrm>
          <a:prstGeom prst="rect">
            <a:avLst/>
          </a:prstGeom>
          <a:noFill/>
        </p:spPr>
        <p:txBody>
          <a:bodyPr wrap="square">
            <a:spAutoFit/>
          </a:bodyPr>
          <a:lstStyle/>
          <a:p>
            <a:r>
              <a:rPr lang="en-US" sz="2400" dirty="0" err="1">
                <a:solidFill>
                  <a:srgbClr val="00B050"/>
                </a:solidFill>
                <a:latin typeface="Monaco" pitchFamily="2" charset="77"/>
              </a:rPr>
              <a:t>Dest</a:t>
            </a:r>
            <a:r>
              <a:rPr lang="en-US" sz="2400" dirty="0">
                <a:solidFill>
                  <a:srgbClr val="00B050"/>
                </a:solidFill>
                <a:latin typeface="Monaco" pitchFamily="2" charset="77"/>
              </a:rPr>
              <a:t>[1]</a:t>
            </a:r>
            <a:endParaRPr lang="en-US" sz="2400" dirty="0"/>
          </a:p>
        </p:txBody>
      </p:sp>
      <p:sp>
        <p:nvSpPr>
          <p:cNvPr id="56" name="TextBox 55">
            <a:extLst>
              <a:ext uri="{FF2B5EF4-FFF2-40B4-BE49-F238E27FC236}">
                <a16:creationId xmlns:a16="http://schemas.microsoft.com/office/drawing/2014/main" id="{0D7556A1-3C04-B357-1D36-6691751ED725}"/>
              </a:ext>
            </a:extLst>
          </p:cNvPr>
          <p:cNvSpPr txBox="1"/>
          <p:nvPr/>
        </p:nvSpPr>
        <p:spPr>
          <a:xfrm>
            <a:off x="5069836" y="2794313"/>
            <a:ext cx="1519440" cy="461665"/>
          </a:xfrm>
          <a:prstGeom prst="rect">
            <a:avLst/>
          </a:prstGeom>
          <a:noFill/>
        </p:spPr>
        <p:txBody>
          <a:bodyPr wrap="square">
            <a:spAutoFit/>
          </a:bodyPr>
          <a:lstStyle/>
          <a:p>
            <a:r>
              <a:rPr lang="en-US" sz="2400" dirty="0" err="1">
                <a:solidFill>
                  <a:srgbClr val="4B2E83"/>
                </a:solidFill>
                <a:latin typeface="Monaco" pitchFamily="2" charset="77"/>
              </a:rPr>
              <a:t>Dest</a:t>
            </a:r>
            <a:r>
              <a:rPr lang="en-US" sz="2400" dirty="0">
                <a:solidFill>
                  <a:srgbClr val="4B2E83"/>
                </a:solidFill>
                <a:latin typeface="Monaco" pitchFamily="2" charset="77"/>
              </a:rPr>
              <a:t>[1]</a:t>
            </a:r>
            <a:endParaRPr lang="en-US" sz="2400" dirty="0">
              <a:solidFill>
                <a:srgbClr val="4B2E83"/>
              </a:solidFill>
            </a:endParaRPr>
          </a:p>
        </p:txBody>
      </p:sp>
      <p:grpSp>
        <p:nvGrpSpPr>
          <p:cNvPr id="9" name="Group 8">
            <a:extLst>
              <a:ext uri="{FF2B5EF4-FFF2-40B4-BE49-F238E27FC236}">
                <a16:creationId xmlns:a16="http://schemas.microsoft.com/office/drawing/2014/main" id="{37E7C1D2-110A-9054-CFB9-E99F3A87C182}"/>
              </a:ext>
            </a:extLst>
          </p:cNvPr>
          <p:cNvGrpSpPr/>
          <p:nvPr/>
        </p:nvGrpSpPr>
        <p:grpSpPr>
          <a:xfrm>
            <a:off x="4424175" y="4970265"/>
            <a:ext cx="3343652" cy="842665"/>
            <a:chOff x="3330007" y="3727698"/>
            <a:chExt cx="2507739" cy="631999"/>
          </a:xfrm>
        </p:grpSpPr>
        <p:sp>
          <p:nvSpPr>
            <p:cNvPr id="26" name="Rectangle 25">
              <a:extLst>
                <a:ext uri="{FF2B5EF4-FFF2-40B4-BE49-F238E27FC236}">
                  <a16:creationId xmlns:a16="http://schemas.microsoft.com/office/drawing/2014/main" id="{8725886F-B59A-CA44-B376-2F81FA439501}"/>
                </a:ext>
              </a:extLst>
            </p:cNvPr>
            <p:cNvSpPr/>
            <p:nvPr/>
          </p:nvSpPr>
          <p:spPr>
            <a:xfrm>
              <a:off x="3627695" y="3727698"/>
              <a:ext cx="297688" cy="2857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53" name="Rectangle 52">
              <a:extLst>
                <a:ext uri="{FF2B5EF4-FFF2-40B4-BE49-F238E27FC236}">
                  <a16:creationId xmlns:a16="http://schemas.microsoft.com/office/drawing/2014/main" id="{CD39AA4E-275F-4A1B-6D72-739A3E5E3C9C}"/>
                </a:ext>
              </a:extLst>
            </p:cNvPr>
            <p:cNvSpPr/>
            <p:nvPr/>
          </p:nvSpPr>
          <p:spPr>
            <a:xfrm>
              <a:off x="4944618" y="3727698"/>
              <a:ext cx="297688" cy="2857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2" name="TextBox 1">
              <a:extLst>
                <a:ext uri="{FF2B5EF4-FFF2-40B4-BE49-F238E27FC236}">
                  <a16:creationId xmlns:a16="http://schemas.microsoft.com/office/drawing/2014/main" id="{0C61F824-C655-FE5B-1724-D79CFBE5E137}"/>
                </a:ext>
              </a:extLst>
            </p:cNvPr>
            <p:cNvSpPr txBox="1"/>
            <p:nvPr/>
          </p:nvSpPr>
          <p:spPr>
            <a:xfrm>
              <a:off x="3447078" y="4013448"/>
              <a:ext cx="560298" cy="346249"/>
            </a:xfrm>
            <a:prstGeom prst="rect">
              <a:avLst/>
            </a:prstGeom>
            <a:noFill/>
          </p:spPr>
          <p:txBody>
            <a:bodyPr wrap="none" rtlCol="0">
              <a:spAutoFit/>
            </a:bodyPr>
            <a:lstStyle/>
            <a:p>
              <a:r>
                <a:rPr lang="en-US" sz="2400" dirty="0" err="1"/>
                <a:t>Dest</a:t>
              </a:r>
              <a:endParaRPr lang="en-US" sz="2400" dirty="0"/>
            </a:p>
          </p:txBody>
        </p:sp>
        <p:sp>
          <p:nvSpPr>
            <p:cNvPr id="3" name="TextBox 2">
              <a:extLst>
                <a:ext uri="{FF2B5EF4-FFF2-40B4-BE49-F238E27FC236}">
                  <a16:creationId xmlns:a16="http://schemas.microsoft.com/office/drawing/2014/main" id="{9D1F6394-EF42-7B02-57F2-400976400E2C}"/>
                </a:ext>
              </a:extLst>
            </p:cNvPr>
            <p:cNvSpPr txBox="1"/>
            <p:nvPr/>
          </p:nvSpPr>
          <p:spPr>
            <a:xfrm>
              <a:off x="5153877" y="4013448"/>
              <a:ext cx="418865" cy="346249"/>
            </a:xfrm>
            <a:prstGeom prst="rect">
              <a:avLst/>
            </a:prstGeom>
            <a:noFill/>
          </p:spPr>
          <p:txBody>
            <a:bodyPr wrap="none" rtlCol="0">
              <a:spAutoFit/>
            </a:bodyPr>
            <a:lstStyle/>
            <a:p>
              <a:r>
                <a:rPr lang="en-US" sz="2400" dirty="0" err="1"/>
                <a:t>Src</a:t>
              </a:r>
              <a:endParaRPr lang="en-US" sz="2400" dirty="0"/>
            </a:p>
          </p:txBody>
        </p:sp>
        <p:sp>
          <p:nvSpPr>
            <p:cNvPr id="4" name="Rectangle 3">
              <a:extLst>
                <a:ext uri="{FF2B5EF4-FFF2-40B4-BE49-F238E27FC236}">
                  <a16:creationId xmlns:a16="http://schemas.microsoft.com/office/drawing/2014/main" id="{9E871688-8982-2387-CF64-630195071921}"/>
                </a:ext>
              </a:extLst>
            </p:cNvPr>
            <p:cNvSpPr/>
            <p:nvPr/>
          </p:nvSpPr>
          <p:spPr>
            <a:xfrm>
              <a:off x="3925383" y="3727698"/>
              <a:ext cx="297688" cy="2857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6" name="Rectangle 5">
              <a:extLst>
                <a:ext uri="{FF2B5EF4-FFF2-40B4-BE49-F238E27FC236}">
                  <a16:creationId xmlns:a16="http://schemas.microsoft.com/office/drawing/2014/main" id="{8A91F6A1-7882-8090-8947-5FF99719AAD3}"/>
                </a:ext>
              </a:extLst>
            </p:cNvPr>
            <p:cNvSpPr/>
            <p:nvPr/>
          </p:nvSpPr>
          <p:spPr>
            <a:xfrm>
              <a:off x="3330007" y="3727698"/>
              <a:ext cx="297688" cy="2857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7" name="Rectangle 6">
              <a:extLst>
                <a:ext uri="{FF2B5EF4-FFF2-40B4-BE49-F238E27FC236}">
                  <a16:creationId xmlns:a16="http://schemas.microsoft.com/office/drawing/2014/main" id="{DBE29DC7-BCCD-6AC7-2D17-50F0E60A0F4C}"/>
                </a:ext>
              </a:extLst>
            </p:cNvPr>
            <p:cNvSpPr/>
            <p:nvPr/>
          </p:nvSpPr>
          <p:spPr>
            <a:xfrm>
              <a:off x="5242305" y="3727698"/>
              <a:ext cx="297688" cy="2857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8" name="Rectangle 7">
              <a:extLst>
                <a:ext uri="{FF2B5EF4-FFF2-40B4-BE49-F238E27FC236}">
                  <a16:creationId xmlns:a16="http://schemas.microsoft.com/office/drawing/2014/main" id="{E99D5439-C2A1-7592-CA95-217CDA933419}"/>
                </a:ext>
              </a:extLst>
            </p:cNvPr>
            <p:cNvSpPr/>
            <p:nvPr/>
          </p:nvSpPr>
          <p:spPr>
            <a:xfrm>
              <a:off x="5540058" y="3727698"/>
              <a:ext cx="297688" cy="28575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grpSp>
      <p:sp>
        <p:nvSpPr>
          <p:cNvPr id="52" name="Rectangle 51">
            <a:extLst>
              <a:ext uri="{FF2B5EF4-FFF2-40B4-BE49-F238E27FC236}">
                <a16:creationId xmlns:a16="http://schemas.microsoft.com/office/drawing/2014/main" id="{32C204FB-1C9A-4004-4D8D-0480E0985E79}"/>
              </a:ext>
            </a:extLst>
          </p:cNvPr>
          <p:cNvSpPr/>
          <p:nvPr/>
        </p:nvSpPr>
        <p:spPr>
          <a:xfrm>
            <a:off x="6576281" y="4970264"/>
            <a:ext cx="1192168" cy="381000"/>
          </a:xfrm>
          <a:prstGeom prst="rect">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10" name="Rectangle 9">
            <a:extLst>
              <a:ext uri="{FF2B5EF4-FFF2-40B4-BE49-F238E27FC236}">
                <a16:creationId xmlns:a16="http://schemas.microsoft.com/office/drawing/2014/main" id="{BD5BB9AF-99BB-F98C-E6BD-28800DDE9B33}"/>
              </a:ext>
            </a:extLst>
          </p:cNvPr>
          <p:cNvSpPr/>
          <p:nvPr/>
        </p:nvSpPr>
        <p:spPr>
          <a:xfrm>
            <a:off x="4423512" y="4970264"/>
            <a:ext cx="396917" cy="381000"/>
          </a:xfrm>
          <a:prstGeom prst="rect">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12" name="Rectangle 11">
            <a:extLst>
              <a:ext uri="{FF2B5EF4-FFF2-40B4-BE49-F238E27FC236}">
                <a16:creationId xmlns:a16="http://schemas.microsoft.com/office/drawing/2014/main" id="{17864E7B-A43D-1B69-EC86-B6BF6AF7D2FF}"/>
              </a:ext>
            </a:extLst>
          </p:cNvPr>
          <p:cNvSpPr/>
          <p:nvPr/>
        </p:nvSpPr>
        <p:spPr>
          <a:xfrm>
            <a:off x="4818440" y="4970264"/>
            <a:ext cx="396917" cy="381000"/>
          </a:xfrm>
          <a:prstGeom prst="rect">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11" name="Rectangle 10">
            <a:extLst>
              <a:ext uri="{FF2B5EF4-FFF2-40B4-BE49-F238E27FC236}">
                <a16:creationId xmlns:a16="http://schemas.microsoft.com/office/drawing/2014/main" id="{2A89F96A-F1F0-693D-6994-5CAC8CC49E88}"/>
              </a:ext>
            </a:extLst>
          </p:cNvPr>
          <p:cNvSpPr/>
          <p:nvPr/>
        </p:nvSpPr>
        <p:spPr>
          <a:xfrm>
            <a:off x="5216684" y="4970264"/>
            <a:ext cx="396917" cy="381000"/>
          </a:xfrm>
          <a:prstGeom prst="rect">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77" name="Rectangle 76">
            <a:extLst>
              <a:ext uri="{FF2B5EF4-FFF2-40B4-BE49-F238E27FC236}">
                <a16:creationId xmlns:a16="http://schemas.microsoft.com/office/drawing/2014/main" id="{8E51BB38-320B-5E8D-EBF4-52092D22AED5}"/>
              </a:ext>
            </a:extLst>
          </p:cNvPr>
          <p:cNvSpPr/>
          <p:nvPr/>
        </p:nvSpPr>
        <p:spPr>
          <a:xfrm>
            <a:off x="4818441" y="4970264"/>
            <a:ext cx="396919" cy="381000"/>
          </a:xfrm>
          <a:prstGeom prst="rect">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cxnSp>
        <p:nvCxnSpPr>
          <p:cNvPr id="58" name="Straight Arrow Connector 57">
            <a:extLst>
              <a:ext uri="{FF2B5EF4-FFF2-40B4-BE49-F238E27FC236}">
                <a16:creationId xmlns:a16="http://schemas.microsoft.com/office/drawing/2014/main" id="{817E69AE-EE3B-33A2-FA70-27A5F6B1EDBD}"/>
              </a:ext>
            </a:extLst>
          </p:cNvPr>
          <p:cNvCxnSpPr>
            <a:cxnSpLocks/>
          </p:cNvCxnSpPr>
          <p:nvPr/>
        </p:nvCxnSpPr>
        <p:spPr>
          <a:xfrm>
            <a:off x="5035385" y="3751944"/>
            <a:ext cx="0" cy="337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Slide Number Placeholder 13">
            <a:extLst>
              <a:ext uri="{FF2B5EF4-FFF2-40B4-BE49-F238E27FC236}">
                <a16:creationId xmlns:a16="http://schemas.microsoft.com/office/drawing/2014/main" id="{6BD11F5B-5B83-ACB1-474C-FD2E6DD7B66D}"/>
              </a:ext>
            </a:extLst>
          </p:cNvPr>
          <p:cNvSpPr>
            <a:spLocks noGrp="1"/>
          </p:cNvSpPr>
          <p:nvPr>
            <p:ph type="sldNum" sz="quarter" idx="14"/>
          </p:nvPr>
        </p:nvSpPr>
        <p:spPr/>
        <p:txBody>
          <a:bodyPr/>
          <a:lstStyle/>
          <a:p>
            <a:fld id="{04AED599-1D0F-3E40-81CA-01C30F87847C}" type="slidenum">
              <a:rPr lang="en-US" smtClean="0"/>
              <a:pPr/>
              <a:t>19</a:t>
            </a:fld>
            <a:endParaRPr lang="en-US"/>
          </a:p>
        </p:txBody>
      </p:sp>
    </p:spTree>
    <p:extLst>
      <p:ext uri="{BB962C8B-B14F-4D97-AF65-F5344CB8AC3E}">
        <p14:creationId xmlns:p14="http://schemas.microsoft.com/office/powerpoint/2010/main" val="419715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accel="50000" decel="50000" fill="hold" grpId="0" nodeType="afterEffect">
                                  <p:stCondLst>
                                    <p:cond delay="0"/>
                                  </p:stCondLst>
                                  <p:childTnLst>
                                    <p:animMotion origin="layout" path="M -4.44444E-6 8.64198E-7 L -0.17674 8.64198E-7 " pathEditMode="relative" rAng="0" ptsTypes="AA">
                                      <p:cBhvr>
                                        <p:cTn id="13" dur="2000" fill="hold"/>
                                        <p:tgtEl>
                                          <p:spTgt spid="52"/>
                                        </p:tgtEl>
                                        <p:attrNameLst>
                                          <p:attrName>ppt_x</p:attrName>
                                          <p:attrName>ppt_y</p:attrName>
                                        </p:attrNameLst>
                                      </p:cBhvr>
                                      <p:rCtr x="-8767" y="0"/>
                                    </p:animMotion>
                                  </p:childTnLst>
                                </p:cTn>
                              </p:par>
                            </p:childTnLst>
                          </p:cTn>
                        </p:par>
                        <p:par>
                          <p:cTn id="14" fill="hold">
                            <p:stCondLst>
                              <p:cond delay="2500"/>
                            </p:stCondLst>
                            <p:childTnLst>
                              <p:par>
                                <p:cTn id="15" presetID="10" presetClass="exit" presetSubtype="0" fill="hold" grpId="2" nodeType="afterEffect">
                                  <p:stCondLst>
                                    <p:cond delay="0"/>
                                  </p:stCondLst>
                                  <p:childTnLst>
                                    <p:animEffect transition="out" filter="fade">
                                      <p:cBhvr>
                                        <p:cTn id="16" dur="500"/>
                                        <p:tgtEl>
                                          <p:spTgt spid="52"/>
                                        </p:tgtEl>
                                      </p:cBhvr>
                                    </p:animEffect>
                                    <p:set>
                                      <p:cBhvr>
                                        <p:cTn id="17" dur="1" fill="hold">
                                          <p:stCondLst>
                                            <p:cond delay="499"/>
                                          </p:stCondLst>
                                        </p:cTn>
                                        <p:tgtEl>
                                          <p:spTgt spid="52"/>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8.33333E-7 -2.09877E-6 L -0.00035 0.05679 " pathEditMode="relative" rAng="0" ptsTypes="AA">
                                      <p:cBhvr>
                                        <p:cTn id="27" dur="1000" fill="hold"/>
                                        <p:tgtEl>
                                          <p:spTgt spid="30"/>
                                        </p:tgtEl>
                                        <p:attrNameLst>
                                          <p:attrName>ppt_x</p:attrName>
                                          <p:attrName>ppt_y</p:attrName>
                                        </p:attrNameLst>
                                      </p:cBhvr>
                                      <p:rCtr x="-17" y="2840"/>
                                    </p:animMotion>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par>
                          <p:cTn id="31" fill="hold">
                            <p:stCondLst>
                              <p:cond delay="1500"/>
                            </p:stCondLst>
                            <p:childTnLst>
                              <p:par>
                                <p:cTn id="32" presetID="42" presetClass="path" presetSubtype="0" accel="50000" decel="50000" fill="hold" nodeType="afterEffect">
                                  <p:stCondLst>
                                    <p:cond delay="0"/>
                                  </p:stCondLst>
                                  <p:childTnLst>
                                    <p:animMotion origin="layout" path="M 0.0434 -0.08117 L -8.33333E-7 0.12871 " pathEditMode="relative" rAng="0" ptsTypes="AA">
                                      <p:cBhvr>
                                        <p:cTn id="33" dur="1000" fill="hold"/>
                                        <p:tgtEl>
                                          <p:spTgt spid="58"/>
                                        </p:tgtEl>
                                        <p:attrNameLst>
                                          <p:attrName>ppt_x</p:attrName>
                                          <p:attrName>ppt_y</p:attrName>
                                        </p:attrNameLst>
                                      </p:cBhvr>
                                      <p:rCtr x="-2170" y="10494"/>
                                    </p:animMotion>
                                  </p:childTnLst>
                                </p:cTn>
                              </p:par>
                            </p:childTnLst>
                          </p:cTn>
                        </p:par>
                        <p:par>
                          <p:cTn id="34" fill="hold">
                            <p:stCondLst>
                              <p:cond delay="2500"/>
                            </p:stCondLst>
                            <p:childTnLst>
                              <p:par>
                                <p:cTn id="35" presetID="1" presetClass="entr" presetSubtype="0" fill="hold" grpId="1" nodeType="after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childTnLst>
                          </p:cTn>
                        </p:par>
                        <p:par>
                          <p:cTn id="37" fill="hold">
                            <p:stCondLst>
                              <p:cond delay="2500"/>
                            </p:stCondLst>
                            <p:childTnLst>
                              <p:par>
                                <p:cTn id="38" presetID="42" presetClass="path" presetSubtype="0" accel="50000" decel="50000" fill="hold" grpId="0" nodeType="afterEffect">
                                  <p:stCondLst>
                                    <p:cond delay="0"/>
                                  </p:stCondLst>
                                  <p:childTnLst>
                                    <p:animMotion origin="layout" path="M 1.66667E-6 8.64198E-7 L 0.04496 -0.30833 " pathEditMode="relative" rAng="0" ptsTypes="AA">
                                      <p:cBhvr>
                                        <p:cTn id="39" dur="1000" fill="hold"/>
                                        <p:tgtEl>
                                          <p:spTgt spid="77"/>
                                        </p:tgtEl>
                                        <p:attrNameLst>
                                          <p:attrName>ppt_x</p:attrName>
                                          <p:attrName>ppt_y</p:attrName>
                                        </p:attrNameLst>
                                      </p:cBhvr>
                                      <p:rCtr x="2240" y="-15432"/>
                                    </p:animMotion>
                                  </p:childTnLst>
                                </p:cTn>
                              </p:par>
                            </p:childTnLst>
                          </p:cTn>
                        </p:par>
                        <p:par>
                          <p:cTn id="40" fill="hold">
                            <p:stCondLst>
                              <p:cond delay="3500"/>
                            </p:stCondLst>
                            <p:childTnLst>
                              <p:par>
                                <p:cTn id="41" presetID="1" presetClass="exit" presetSubtype="0" fill="hold" grpId="2" nodeType="afterEffect">
                                  <p:stCondLst>
                                    <p:cond delay="0"/>
                                  </p:stCondLst>
                                  <p:childTnLst>
                                    <p:set>
                                      <p:cBhvr>
                                        <p:cTn id="42" dur="1" fill="hold">
                                          <p:stCondLst>
                                            <p:cond delay="0"/>
                                          </p:stCondLst>
                                        </p:cTn>
                                        <p:tgtEl>
                                          <p:spTgt spid="77"/>
                                        </p:tgtEl>
                                        <p:attrNameLst>
                                          <p:attrName>style.visibility</p:attrName>
                                        </p:attrNameLst>
                                      </p:cBhvr>
                                      <p:to>
                                        <p:strVal val="hidden"/>
                                      </p:to>
                                    </p:set>
                                  </p:childTnLst>
                                </p:cTn>
                              </p:par>
                            </p:childTnLst>
                          </p:cTn>
                        </p:par>
                        <p:par>
                          <p:cTn id="43" fill="hold">
                            <p:stCondLst>
                              <p:cond delay="3500"/>
                            </p:stCondLst>
                            <p:childTnLst>
                              <p:par>
                                <p:cTn id="44" presetID="1" presetClass="exit" presetSubtype="0" fill="hold" grpId="0" nodeType="afterEffect">
                                  <p:stCondLst>
                                    <p:cond delay="0"/>
                                  </p:stCondLst>
                                  <p:childTnLst>
                                    <p:set>
                                      <p:cBhvr>
                                        <p:cTn id="45" dur="1" fill="hold">
                                          <p:stCondLst>
                                            <p:cond delay="0"/>
                                          </p:stCondLst>
                                        </p:cTn>
                                        <p:tgtEl>
                                          <p:spTgt spid="56"/>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55" grpId="0"/>
      <p:bldP spid="56" grpId="0"/>
      <p:bldP spid="52" grpId="0" animBg="1"/>
      <p:bldP spid="52" grpId="1" animBg="1"/>
      <p:bldP spid="52" grpId="2" animBg="1"/>
      <p:bldP spid="10" grpId="0" animBg="1"/>
      <p:bldP spid="12" grpId="0" animBg="1"/>
      <p:bldP spid="11" grpId="0" animBg="1"/>
      <p:bldP spid="77" grpId="0" animBg="1"/>
      <p:bldP spid="77" grpId="1" animBg="1"/>
      <p:bldP spid="77"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83842C-F103-E566-6EC0-54F391CE5029}"/>
              </a:ext>
            </a:extLst>
          </p:cNvPr>
          <p:cNvSpPr>
            <a:spLocks noGrp="1"/>
          </p:cNvSpPr>
          <p:nvPr>
            <p:ph type="body" sz="quarter" idx="11"/>
          </p:nvPr>
        </p:nvSpPr>
        <p:spPr/>
        <p:txBody>
          <a:bodyPr/>
          <a:lstStyle/>
          <a:p>
            <a:pPr>
              <a:lnSpc>
                <a:spcPct val="150000"/>
              </a:lnSpc>
            </a:pPr>
            <a:r>
              <a:rPr lang="en-US" sz="2000" b="0" dirty="0"/>
              <a:t>[ISCA ‘24] “</a:t>
            </a:r>
            <a:r>
              <a:rPr lang="en-US" sz="2000" dirty="0"/>
              <a:t>(MC)</a:t>
            </a:r>
            <a:r>
              <a:rPr lang="en-US" sz="2000" baseline="30000" dirty="0"/>
              <a:t>2</a:t>
            </a:r>
            <a:r>
              <a:rPr lang="en-US" sz="2000" dirty="0"/>
              <a:t>: Lazy </a:t>
            </a:r>
            <a:r>
              <a:rPr lang="en-US" sz="2000" dirty="0" err="1"/>
              <a:t>MemCopy</a:t>
            </a:r>
            <a:r>
              <a:rPr lang="en-US" sz="2000" dirty="0"/>
              <a:t> at the Memory Controller” </a:t>
            </a:r>
            <a:r>
              <a:rPr lang="en-US" sz="2000" b="0" dirty="0"/>
              <a:t>ACM/IEEE 51st Annual International Symposium on Computer Architecture</a:t>
            </a:r>
          </a:p>
          <a:p>
            <a:pPr>
              <a:lnSpc>
                <a:spcPct val="150000"/>
              </a:lnSpc>
            </a:pPr>
            <a:r>
              <a:rPr lang="en-US" sz="2000" b="0" dirty="0"/>
              <a:t>[ASPLOS ‘25] “</a:t>
            </a:r>
            <a:r>
              <a:rPr lang="en-US" sz="2000" dirty="0"/>
              <a:t>POD-Attention: Unlocking Full Prefill-Decode Overlap for Faster LLM Inference</a:t>
            </a:r>
            <a:r>
              <a:rPr lang="en-US" sz="2000" b="0" dirty="0"/>
              <a:t>” 30th ACM International Conference on Architectural Support for Programming Languages and Operating Systems</a:t>
            </a:r>
          </a:p>
          <a:p>
            <a:pPr>
              <a:lnSpc>
                <a:spcPct val="150000"/>
              </a:lnSpc>
            </a:pPr>
            <a:r>
              <a:rPr lang="en-US" sz="2000" b="0" dirty="0"/>
              <a:t>[</a:t>
            </a:r>
            <a:r>
              <a:rPr lang="en-US" sz="2000" b="0" dirty="0" err="1"/>
              <a:t>EuroSys</a:t>
            </a:r>
            <a:r>
              <a:rPr lang="en-US" sz="2000" b="0" dirty="0"/>
              <a:t> ‘26] “</a:t>
            </a:r>
            <a:r>
              <a:rPr lang="en-US" sz="2000" dirty="0"/>
              <a:t>Reducing the GPU Memory Bottleneck with Lossless Compression for ML</a:t>
            </a:r>
            <a:r>
              <a:rPr lang="en-US" sz="2000" b="0" dirty="0"/>
              <a:t>” 21st ACM European Conference on Computer Systems</a:t>
            </a:r>
          </a:p>
        </p:txBody>
      </p:sp>
      <p:sp>
        <p:nvSpPr>
          <p:cNvPr id="4" name="Title 3">
            <a:extLst>
              <a:ext uri="{FF2B5EF4-FFF2-40B4-BE49-F238E27FC236}">
                <a16:creationId xmlns:a16="http://schemas.microsoft.com/office/drawing/2014/main" id="{71C3E82A-78BC-3FE6-8692-273CD7870C22}"/>
              </a:ext>
            </a:extLst>
          </p:cNvPr>
          <p:cNvSpPr>
            <a:spLocks noGrp="1"/>
          </p:cNvSpPr>
          <p:nvPr>
            <p:ph type="title"/>
          </p:nvPr>
        </p:nvSpPr>
        <p:spPr/>
        <p:txBody>
          <a:bodyPr/>
          <a:lstStyle/>
          <a:p>
            <a:r>
              <a:rPr lang="en-US" dirty="0"/>
              <a:t>Published works for this talk</a:t>
            </a:r>
          </a:p>
        </p:txBody>
      </p:sp>
      <p:sp>
        <p:nvSpPr>
          <p:cNvPr id="5" name="Slide Number Placeholder 4">
            <a:extLst>
              <a:ext uri="{FF2B5EF4-FFF2-40B4-BE49-F238E27FC236}">
                <a16:creationId xmlns:a16="http://schemas.microsoft.com/office/drawing/2014/main" id="{6855A40D-53E8-0F61-1D99-8D23021E41AC}"/>
              </a:ext>
            </a:extLst>
          </p:cNvPr>
          <p:cNvSpPr>
            <a:spLocks noGrp="1"/>
          </p:cNvSpPr>
          <p:nvPr>
            <p:ph type="sldNum" sz="quarter" idx="13"/>
          </p:nvPr>
        </p:nvSpPr>
        <p:spPr/>
        <p:txBody>
          <a:bodyPr/>
          <a:lstStyle/>
          <a:p>
            <a:fld id="{04AED599-1D0F-3E40-81CA-01C30F87847C}" type="slidenum">
              <a:rPr lang="en-US" smtClean="0"/>
              <a:t>2</a:t>
            </a:fld>
            <a:endParaRPr lang="en-US"/>
          </a:p>
        </p:txBody>
      </p:sp>
    </p:spTree>
    <p:extLst>
      <p:ext uri="{BB962C8B-B14F-4D97-AF65-F5344CB8AC3E}">
        <p14:creationId xmlns:p14="http://schemas.microsoft.com/office/powerpoint/2010/main" val="852467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Our proposal: Perform movement </a:t>
            </a:r>
            <a:r>
              <a:rPr lang="en-US" i="1" dirty="0"/>
              <a:t>lazily</a:t>
            </a:r>
            <a:endParaRPr lang="en-US" dirty="0"/>
          </a:p>
        </p:txBody>
      </p:sp>
      <p:sp>
        <p:nvSpPr>
          <p:cNvPr id="24" name="TextBox 23">
            <a:extLst>
              <a:ext uri="{FF2B5EF4-FFF2-40B4-BE49-F238E27FC236}">
                <a16:creationId xmlns:a16="http://schemas.microsoft.com/office/drawing/2014/main" id="{86E6F846-5B06-E98D-C2E4-BC1EC1D41F9D}"/>
              </a:ext>
            </a:extLst>
          </p:cNvPr>
          <p:cNvSpPr txBox="1"/>
          <p:nvPr/>
        </p:nvSpPr>
        <p:spPr>
          <a:xfrm>
            <a:off x="4189304" y="2424981"/>
            <a:ext cx="3622163" cy="830997"/>
          </a:xfrm>
          <a:prstGeom prst="rect">
            <a:avLst/>
          </a:prstGeom>
          <a:noFill/>
          <a:ln>
            <a:solidFill>
              <a:srgbClr val="C00000"/>
            </a:solidFill>
            <a:prstDash val="dash"/>
          </a:ln>
        </p:spPr>
        <p:txBody>
          <a:bodyPr wrap="square" rtlCol="0">
            <a:spAutoFit/>
          </a:bodyPr>
          <a:lstStyle/>
          <a:p>
            <a:r>
              <a:rPr lang="en-US" sz="2400" dirty="0">
                <a:latin typeface="Monaco" pitchFamily="2" charset="77"/>
              </a:rPr>
              <a:t>Copy </a:t>
            </a:r>
            <a:r>
              <a:rPr lang="en-US" sz="2400" dirty="0" err="1">
                <a:solidFill>
                  <a:srgbClr val="00B050"/>
                </a:solidFill>
                <a:latin typeface="Monaco" pitchFamily="2" charset="77"/>
              </a:rPr>
              <a:t>Src</a:t>
            </a:r>
            <a:r>
              <a:rPr lang="en-US" sz="2400" dirty="0">
                <a:latin typeface="Monaco" pitchFamily="2" charset="77"/>
              </a:rPr>
              <a:t> to </a:t>
            </a:r>
            <a:r>
              <a:rPr lang="en-US" sz="2400" dirty="0" err="1">
                <a:solidFill>
                  <a:srgbClr val="0070C0"/>
                </a:solidFill>
                <a:latin typeface="Monaco" pitchFamily="2" charset="77"/>
              </a:rPr>
              <a:t>Dest</a:t>
            </a:r>
            <a:endParaRPr lang="en-US" sz="2400" dirty="0">
              <a:latin typeface="Monaco" pitchFamily="2" charset="77"/>
            </a:endParaRPr>
          </a:p>
          <a:p>
            <a:r>
              <a:rPr lang="en-US" sz="2400" dirty="0">
                <a:latin typeface="Monaco" pitchFamily="2" charset="77"/>
              </a:rPr>
              <a:t>Read</a:t>
            </a:r>
            <a:endParaRPr lang="en-US" sz="2400" dirty="0">
              <a:solidFill>
                <a:srgbClr val="00B050"/>
              </a:solidFill>
              <a:latin typeface="Monaco" pitchFamily="2" charset="77"/>
            </a:endParaRPr>
          </a:p>
        </p:txBody>
      </p:sp>
      <p:sp>
        <p:nvSpPr>
          <p:cNvPr id="30" name="Right Arrow 29">
            <a:extLst>
              <a:ext uri="{FF2B5EF4-FFF2-40B4-BE49-F238E27FC236}">
                <a16:creationId xmlns:a16="http://schemas.microsoft.com/office/drawing/2014/main" id="{5A7BA9CE-A409-1B7B-CE36-5701E110A042}"/>
              </a:ext>
            </a:extLst>
          </p:cNvPr>
          <p:cNvSpPr/>
          <p:nvPr/>
        </p:nvSpPr>
        <p:spPr>
          <a:xfrm>
            <a:off x="3497317" y="2516744"/>
            <a:ext cx="638908" cy="322645"/>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5" name="TextBox 54">
            <a:extLst>
              <a:ext uri="{FF2B5EF4-FFF2-40B4-BE49-F238E27FC236}">
                <a16:creationId xmlns:a16="http://schemas.microsoft.com/office/drawing/2014/main" id="{333479A1-0823-BF48-BF1F-D69F86127555}"/>
              </a:ext>
            </a:extLst>
          </p:cNvPr>
          <p:cNvSpPr txBox="1"/>
          <p:nvPr/>
        </p:nvSpPr>
        <p:spPr>
          <a:xfrm>
            <a:off x="5069836" y="2794313"/>
            <a:ext cx="1519440" cy="461665"/>
          </a:xfrm>
          <a:prstGeom prst="rect">
            <a:avLst/>
          </a:prstGeom>
          <a:noFill/>
        </p:spPr>
        <p:txBody>
          <a:bodyPr wrap="square">
            <a:spAutoFit/>
          </a:bodyPr>
          <a:lstStyle/>
          <a:p>
            <a:r>
              <a:rPr lang="en-US" sz="2400" dirty="0" err="1">
                <a:solidFill>
                  <a:srgbClr val="00B050"/>
                </a:solidFill>
                <a:latin typeface="Monaco" pitchFamily="2" charset="77"/>
              </a:rPr>
              <a:t>Dest</a:t>
            </a:r>
            <a:r>
              <a:rPr lang="en-US" sz="2400" dirty="0">
                <a:solidFill>
                  <a:srgbClr val="00B050"/>
                </a:solidFill>
                <a:latin typeface="Monaco" pitchFamily="2" charset="77"/>
              </a:rPr>
              <a:t>[1]</a:t>
            </a:r>
            <a:endParaRPr lang="en-US" sz="2400" dirty="0"/>
          </a:p>
        </p:txBody>
      </p:sp>
      <p:sp>
        <p:nvSpPr>
          <p:cNvPr id="56" name="TextBox 55">
            <a:extLst>
              <a:ext uri="{FF2B5EF4-FFF2-40B4-BE49-F238E27FC236}">
                <a16:creationId xmlns:a16="http://schemas.microsoft.com/office/drawing/2014/main" id="{0D7556A1-3C04-B357-1D36-6691751ED725}"/>
              </a:ext>
            </a:extLst>
          </p:cNvPr>
          <p:cNvSpPr txBox="1"/>
          <p:nvPr/>
        </p:nvSpPr>
        <p:spPr>
          <a:xfrm>
            <a:off x="5069836" y="2794313"/>
            <a:ext cx="1519440" cy="461665"/>
          </a:xfrm>
          <a:prstGeom prst="rect">
            <a:avLst/>
          </a:prstGeom>
          <a:noFill/>
        </p:spPr>
        <p:txBody>
          <a:bodyPr wrap="square">
            <a:spAutoFit/>
          </a:bodyPr>
          <a:lstStyle/>
          <a:p>
            <a:r>
              <a:rPr lang="en-US" sz="2400" dirty="0" err="1">
                <a:solidFill>
                  <a:srgbClr val="4B2E83"/>
                </a:solidFill>
                <a:latin typeface="Monaco" pitchFamily="2" charset="77"/>
              </a:rPr>
              <a:t>Dest</a:t>
            </a:r>
            <a:r>
              <a:rPr lang="en-US" sz="2400" dirty="0">
                <a:solidFill>
                  <a:srgbClr val="4B2E83"/>
                </a:solidFill>
                <a:latin typeface="Monaco" pitchFamily="2" charset="77"/>
              </a:rPr>
              <a:t>[1]</a:t>
            </a:r>
            <a:endParaRPr lang="en-US" sz="2400" dirty="0">
              <a:solidFill>
                <a:srgbClr val="4B2E83"/>
              </a:solidFill>
            </a:endParaRPr>
          </a:p>
        </p:txBody>
      </p:sp>
      <p:sp>
        <p:nvSpPr>
          <p:cNvPr id="26" name="Rectangle 25">
            <a:extLst>
              <a:ext uri="{FF2B5EF4-FFF2-40B4-BE49-F238E27FC236}">
                <a16:creationId xmlns:a16="http://schemas.microsoft.com/office/drawing/2014/main" id="{8725886F-B59A-CA44-B376-2F81FA439501}"/>
              </a:ext>
            </a:extLst>
          </p:cNvPr>
          <p:cNvSpPr/>
          <p:nvPr/>
        </p:nvSpPr>
        <p:spPr>
          <a:xfrm>
            <a:off x="4821092" y="4970264"/>
            <a:ext cx="396917" cy="381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53" name="Rectangle 52">
            <a:extLst>
              <a:ext uri="{FF2B5EF4-FFF2-40B4-BE49-F238E27FC236}">
                <a16:creationId xmlns:a16="http://schemas.microsoft.com/office/drawing/2014/main" id="{CD39AA4E-275F-4A1B-6D72-739A3E5E3C9C}"/>
              </a:ext>
            </a:extLst>
          </p:cNvPr>
          <p:cNvSpPr/>
          <p:nvPr/>
        </p:nvSpPr>
        <p:spPr>
          <a:xfrm>
            <a:off x="6576990" y="4970264"/>
            <a:ext cx="396917" cy="3810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2" name="TextBox 1">
            <a:extLst>
              <a:ext uri="{FF2B5EF4-FFF2-40B4-BE49-F238E27FC236}">
                <a16:creationId xmlns:a16="http://schemas.microsoft.com/office/drawing/2014/main" id="{0C61F824-C655-FE5B-1724-D79CFBE5E137}"/>
              </a:ext>
            </a:extLst>
          </p:cNvPr>
          <p:cNvSpPr txBox="1"/>
          <p:nvPr/>
        </p:nvSpPr>
        <p:spPr>
          <a:xfrm>
            <a:off x="4580270" y="5351265"/>
            <a:ext cx="747064" cy="461665"/>
          </a:xfrm>
          <a:prstGeom prst="rect">
            <a:avLst/>
          </a:prstGeom>
          <a:noFill/>
        </p:spPr>
        <p:txBody>
          <a:bodyPr wrap="none" rtlCol="0">
            <a:spAutoFit/>
          </a:bodyPr>
          <a:lstStyle/>
          <a:p>
            <a:r>
              <a:rPr lang="en-US" sz="2400" dirty="0" err="1"/>
              <a:t>Dest</a:t>
            </a:r>
            <a:endParaRPr lang="en-US" sz="2400" dirty="0"/>
          </a:p>
        </p:txBody>
      </p:sp>
      <p:sp>
        <p:nvSpPr>
          <p:cNvPr id="3" name="TextBox 2">
            <a:extLst>
              <a:ext uri="{FF2B5EF4-FFF2-40B4-BE49-F238E27FC236}">
                <a16:creationId xmlns:a16="http://schemas.microsoft.com/office/drawing/2014/main" id="{9D1F6394-EF42-7B02-57F2-400976400E2C}"/>
              </a:ext>
            </a:extLst>
          </p:cNvPr>
          <p:cNvSpPr txBox="1"/>
          <p:nvPr/>
        </p:nvSpPr>
        <p:spPr>
          <a:xfrm>
            <a:off x="6856001" y="5351265"/>
            <a:ext cx="558486" cy="461665"/>
          </a:xfrm>
          <a:prstGeom prst="rect">
            <a:avLst/>
          </a:prstGeom>
          <a:noFill/>
        </p:spPr>
        <p:txBody>
          <a:bodyPr wrap="none" rtlCol="0">
            <a:spAutoFit/>
          </a:bodyPr>
          <a:lstStyle/>
          <a:p>
            <a:r>
              <a:rPr lang="en-US" sz="2400" dirty="0" err="1"/>
              <a:t>Src</a:t>
            </a:r>
            <a:endParaRPr lang="en-US" sz="2400" dirty="0"/>
          </a:p>
        </p:txBody>
      </p:sp>
      <p:sp>
        <p:nvSpPr>
          <p:cNvPr id="4" name="Rectangle 3">
            <a:extLst>
              <a:ext uri="{FF2B5EF4-FFF2-40B4-BE49-F238E27FC236}">
                <a16:creationId xmlns:a16="http://schemas.microsoft.com/office/drawing/2014/main" id="{9E871688-8982-2387-CF64-630195071921}"/>
              </a:ext>
            </a:extLst>
          </p:cNvPr>
          <p:cNvSpPr/>
          <p:nvPr/>
        </p:nvSpPr>
        <p:spPr>
          <a:xfrm>
            <a:off x="5218010" y="4970264"/>
            <a:ext cx="396917" cy="381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6" name="Rectangle 5">
            <a:extLst>
              <a:ext uri="{FF2B5EF4-FFF2-40B4-BE49-F238E27FC236}">
                <a16:creationId xmlns:a16="http://schemas.microsoft.com/office/drawing/2014/main" id="{8A91F6A1-7882-8090-8947-5FF99719AAD3}"/>
              </a:ext>
            </a:extLst>
          </p:cNvPr>
          <p:cNvSpPr/>
          <p:nvPr/>
        </p:nvSpPr>
        <p:spPr>
          <a:xfrm>
            <a:off x="4424175" y="4970264"/>
            <a:ext cx="396917" cy="381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7" name="Rectangle 6">
            <a:extLst>
              <a:ext uri="{FF2B5EF4-FFF2-40B4-BE49-F238E27FC236}">
                <a16:creationId xmlns:a16="http://schemas.microsoft.com/office/drawing/2014/main" id="{DBE29DC7-BCCD-6AC7-2D17-50F0E60A0F4C}"/>
              </a:ext>
            </a:extLst>
          </p:cNvPr>
          <p:cNvSpPr/>
          <p:nvPr/>
        </p:nvSpPr>
        <p:spPr>
          <a:xfrm>
            <a:off x="6973906" y="4970264"/>
            <a:ext cx="396917" cy="3810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8" name="Rectangle 7">
            <a:extLst>
              <a:ext uri="{FF2B5EF4-FFF2-40B4-BE49-F238E27FC236}">
                <a16:creationId xmlns:a16="http://schemas.microsoft.com/office/drawing/2014/main" id="{E99D5439-C2A1-7592-CA95-217CDA933419}"/>
              </a:ext>
            </a:extLst>
          </p:cNvPr>
          <p:cNvSpPr/>
          <p:nvPr/>
        </p:nvSpPr>
        <p:spPr>
          <a:xfrm>
            <a:off x="7370910" y="4970264"/>
            <a:ext cx="396917" cy="3810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13" name="TextBox 12">
            <a:extLst>
              <a:ext uri="{FF2B5EF4-FFF2-40B4-BE49-F238E27FC236}">
                <a16:creationId xmlns:a16="http://schemas.microsoft.com/office/drawing/2014/main" id="{7DD5D51A-38BE-C829-21AA-3754EB6BCC0A}"/>
              </a:ext>
            </a:extLst>
          </p:cNvPr>
          <p:cNvSpPr txBox="1"/>
          <p:nvPr/>
        </p:nvSpPr>
        <p:spPr>
          <a:xfrm>
            <a:off x="7811468" y="2413545"/>
            <a:ext cx="1765291" cy="461665"/>
          </a:xfrm>
          <a:prstGeom prst="rect">
            <a:avLst/>
          </a:prstGeom>
          <a:noFill/>
        </p:spPr>
        <p:txBody>
          <a:bodyPr wrap="none" rtlCol="0">
            <a:spAutoFit/>
          </a:bodyPr>
          <a:lstStyle/>
          <a:p>
            <a:r>
              <a:rPr lang="en-US" sz="2400" b="1" dirty="0"/>
              <a:t>[Don’t copy]</a:t>
            </a:r>
          </a:p>
        </p:txBody>
      </p:sp>
      <p:cxnSp>
        <p:nvCxnSpPr>
          <p:cNvPr id="14" name="Straight Arrow Connector 13">
            <a:extLst>
              <a:ext uri="{FF2B5EF4-FFF2-40B4-BE49-F238E27FC236}">
                <a16:creationId xmlns:a16="http://schemas.microsoft.com/office/drawing/2014/main" id="{9A7E1346-B2D2-C676-20C5-B9632406EC3F}"/>
              </a:ext>
            </a:extLst>
          </p:cNvPr>
          <p:cNvCxnSpPr>
            <a:cxnSpLocks/>
          </p:cNvCxnSpPr>
          <p:nvPr/>
        </p:nvCxnSpPr>
        <p:spPr>
          <a:xfrm>
            <a:off x="5035385" y="3751944"/>
            <a:ext cx="0" cy="337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736D0D00-5A92-FC4D-5801-21539C36BD39}"/>
              </a:ext>
            </a:extLst>
          </p:cNvPr>
          <p:cNvSpPr/>
          <p:nvPr/>
        </p:nvSpPr>
        <p:spPr>
          <a:xfrm>
            <a:off x="6973906" y="4970264"/>
            <a:ext cx="396917" cy="3810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10" name="Rectangle 9">
            <a:extLst>
              <a:ext uri="{FF2B5EF4-FFF2-40B4-BE49-F238E27FC236}">
                <a16:creationId xmlns:a16="http://schemas.microsoft.com/office/drawing/2014/main" id="{A75A1C2C-828B-76F1-DC66-28C72F8516C2}"/>
              </a:ext>
            </a:extLst>
          </p:cNvPr>
          <p:cNvSpPr/>
          <p:nvPr/>
        </p:nvSpPr>
        <p:spPr>
          <a:xfrm>
            <a:off x="6973906" y="4970264"/>
            <a:ext cx="396917" cy="3810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11" name="Slide Number Placeholder 10">
            <a:extLst>
              <a:ext uri="{FF2B5EF4-FFF2-40B4-BE49-F238E27FC236}">
                <a16:creationId xmlns:a16="http://schemas.microsoft.com/office/drawing/2014/main" id="{E694B244-0C63-6FE5-68F8-38D911B903B6}"/>
              </a:ext>
            </a:extLst>
          </p:cNvPr>
          <p:cNvSpPr>
            <a:spLocks noGrp="1"/>
          </p:cNvSpPr>
          <p:nvPr>
            <p:ph type="sldNum" sz="quarter" idx="14"/>
          </p:nvPr>
        </p:nvSpPr>
        <p:spPr/>
        <p:txBody>
          <a:bodyPr/>
          <a:lstStyle/>
          <a:p>
            <a:fld id="{04AED599-1D0F-3E40-81CA-01C30F87847C}" type="slidenum">
              <a:rPr lang="en-US" smtClean="0"/>
              <a:pPr/>
              <a:t>20</a:t>
            </a:fld>
            <a:endParaRPr lang="en-US"/>
          </a:p>
        </p:txBody>
      </p:sp>
    </p:spTree>
    <p:extLst>
      <p:ext uri="{BB962C8B-B14F-4D97-AF65-F5344CB8AC3E}">
        <p14:creationId xmlns:p14="http://schemas.microsoft.com/office/powerpoint/2010/main" val="98587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2.09877E-6 L -0.00035 0.05679 " pathEditMode="relative" rAng="0" ptsTypes="AA">
                                      <p:cBhvr>
                                        <p:cTn id="14" dur="1000" fill="hold"/>
                                        <p:tgtEl>
                                          <p:spTgt spid="30"/>
                                        </p:tgtEl>
                                        <p:attrNameLst>
                                          <p:attrName>ppt_x</p:attrName>
                                          <p:attrName>ppt_y</p:attrName>
                                        </p:attrNameLst>
                                      </p:cBhvr>
                                      <p:rCtr x="-17" y="2840"/>
                                    </p:animMotion>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1000"/>
                            </p:stCondLst>
                            <p:childTnLst>
                              <p:par>
                                <p:cTn id="19" presetID="42" presetClass="path" presetSubtype="0" accel="50000" decel="50000" fill="hold" nodeType="afterEffect">
                                  <p:stCondLst>
                                    <p:cond delay="0"/>
                                  </p:stCondLst>
                                  <p:childTnLst>
                                    <p:animMotion origin="layout" path="M 0.05573 -0.0716 L -8.33333E-7 0.12315 " pathEditMode="relative" rAng="0" ptsTypes="AA">
                                      <p:cBhvr>
                                        <p:cTn id="20" dur="1000" fill="hold"/>
                                        <p:tgtEl>
                                          <p:spTgt spid="14"/>
                                        </p:tgtEl>
                                        <p:attrNameLst>
                                          <p:attrName>ppt_x</p:attrName>
                                          <p:attrName>ppt_y</p:attrName>
                                        </p:attrNameLst>
                                      </p:cBhvr>
                                      <p:rCtr x="-2795" y="9722"/>
                                    </p:animMotion>
                                  </p:childTnLst>
                                </p:cTn>
                              </p:par>
                            </p:childTnLst>
                          </p:cTn>
                        </p:par>
                        <p:par>
                          <p:cTn id="21" fill="hold">
                            <p:stCondLst>
                              <p:cond delay="2000"/>
                            </p:stCondLst>
                            <p:childTnLst>
                              <p:par>
                                <p:cTn id="22" presetID="42" presetClass="path" presetSubtype="0" accel="50000" decel="50000" fill="hold" nodeType="afterEffect">
                                  <p:stCondLst>
                                    <p:cond delay="0"/>
                                  </p:stCondLst>
                                  <p:childTnLst>
                                    <p:animMotion origin="layout" path="M -8.33333E-7 0.12315 L 0.17361 0.12871 " pathEditMode="relative" rAng="0" ptsTypes="AA">
                                      <p:cBhvr>
                                        <p:cTn id="23" dur="1000" fill="hold"/>
                                        <p:tgtEl>
                                          <p:spTgt spid="14"/>
                                        </p:tgtEl>
                                        <p:attrNameLst>
                                          <p:attrName>ppt_x</p:attrName>
                                          <p:attrName>ppt_y</p:attrName>
                                        </p:attrNameLst>
                                      </p:cBhvr>
                                      <p:rCtr x="8681" y="278"/>
                                    </p:animMotion>
                                  </p:childTnLst>
                                </p:cTn>
                              </p:par>
                            </p:childTnLst>
                          </p:cTn>
                        </p:par>
                        <p:par>
                          <p:cTn id="24" fill="hold">
                            <p:stCondLst>
                              <p:cond delay="3000"/>
                            </p:stCondLst>
                            <p:childTnLst>
                              <p:par>
                                <p:cTn id="25" presetID="1" presetClass="entr" presetSubtype="0" fill="hold" grpId="1" nodeType="after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3000"/>
                            </p:stCondLst>
                            <p:childTnLst>
                              <p:par>
                                <p:cTn id="30" presetID="42" presetClass="path" presetSubtype="0" accel="50000" decel="50000" fill="hold" grpId="0" nodeType="afterEffect">
                                  <p:stCondLst>
                                    <p:cond delay="0"/>
                                  </p:stCondLst>
                                  <p:childTnLst>
                                    <p:animMotion origin="layout" path="M -4.44444E-6 8.64198E-7 L -0.12048 -0.31111 " pathEditMode="relative" rAng="0" ptsTypes="AA">
                                      <p:cBhvr>
                                        <p:cTn id="31" dur="2000" fill="hold"/>
                                        <p:tgtEl>
                                          <p:spTgt spid="36"/>
                                        </p:tgtEl>
                                        <p:attrNameLst>
                                          <p:attrName>ppt_x</p:attrName>
                                          <p:attrName>ppt_y</p:attrName>
                                        </p:attrNameLst>
                                      </p:cBhvr>
                                      <p:rCtr x="-6024" y="-15556"/>
                                    </p:animMotion>
                                  </p:childTnLst>
                                </p:cTn>
                              </p:par>
                              <p:par>
                                <p:cTn id="32" presetID="42" presetClass="path" presetSubtype="0" accel="50000" decel="50000" fill="hold" grpId="0" nodeType="withEffect">
                                  <p:stCondLst>
                                    <p:cond delay="0"/>
                                  </p:stCondLst>
                                  <p:childTnLst>
                                    <p:animMotion origin="layout" path="M -4.44444E-6 8.64198E-7 L -0.17777 8.64198E-7 " pathEditMode="relative" rAng="0" ptsTypes="AA">
                                      <p:cBhvr>
                                        <p:cTn id="33" dur="2000" fill="hold"/>
                                        <p:tgtEl>
                                          <p:spTgt spid="10"/>
                                        </p:tgtEl>
                                        <p:attrNameLst>
                                          <p:attrName>ppt_x</p:attrName>
                                          <p:attrName>ppt_y</p:attrName>
                                        </p:attrNameLst>
                                      </p:cBhvr>
                                      <p:rCtr x="-8889" y="0"/>
                                    </p:animMotion>
                                  </p:childTnLst>
                                </p:cTn>
                              </p:par>
                            </p:childTnLst>
                          </p:cTn>
                        </p:par>
                        <p:par>
                          <p:cTn id="34" fill="hold">
                            <p:stCondLst>
                              <p:cond delay="5000"/>
                            </p:stCondLst>
                            <p:childTnLst>
                              <p:par>
                                <p:cTn id="35" presetID="1" presetClass="emph" presetSubtype="2" fill="hold" nodeType="afterEffect">
                                  <p:stCondLst>
                                    <p:cond delay="0"/>
                                  </p:stCondLst>
                                  <p:childTnLst>
                                    <p:animClr clrSpc="rgb" dir="cw">
                                      <p:cBhvr>
                                        <p:cTn id="36" dur="10" fill="hold"/>
                                        <p:tgtEl>
                                          <p:spTgt spid="26"/>
                                        </p:tgtEl>
                                        <p:attrNameLst>
                                          <p:attrName>fillcolor</p:attrName>
                                        </p:attrNameLst>
                                      </p:cBhvr>
                                      <p:to>
                                        <a:srgbClr val="02B050"/>
                                      </p:to>
                                    </p:animClr>
                                    <p:set>
                                      <p:cBhvr>
                                        <p:cTn id="37" dur="10" fill="hold"/>
                                        <p:tgtEl>
                                          <p:spTgt spid="26"/>
                                        </p:tgtEl>
                                        <p:attrNameLst>
                                          <p:attrName>fill.type</p:attrName>
                                        </p:attrNameLst>
                                      </p:cBhvr>
                                      <p:to>
                                        <p:strVal val="solid"/>
                                      </p:to>
                                    </p:set>
                                    <p:set>
                                      <p:cBhvr>
                                        <p:cTn id="38" dur="10" fill="hold"/>
                                        <p:tgtEl>
                                          <p:spTgt spid="26"/>
                                        </p:tgtEl>
                                        <p:attrNameLst>
                                          <p:attrName>fill.on</p:attrName>
                                        </p:attrNameLst>
                                      </p:cBhvr>
                                      <p:to>
                                        <p:strVal val="true"/>
                                      </p:to>
                                    </p:set>
                                  </p:childTnLst>
                                </p:cTn>
                              </p:par>
                            </p:childTnLst>
                          </p:cTn>
                        </p:par>
                        <p:par>
                          <p:cTn id="39" fill="hold">
                            <p:stCondLst>
                              <p:cond delay="5010"/>
                            </p:stCondLst>
                            <p:childTnLst>
                              <p:par>
                                <p:cTn id="40" presetID="1" presetClass="exit" presetSubtype="0" fill="hold" grpId="2" nodeType="afterEffect">
                                  <p:stCondLst>
                                    <p:cond delay="0"/>
                                  </p:stCondLst>
                                  <p:childTnLst>
                                    <p:set>
                                      <p:cBhvr>
                                        <p:cTn id="41" dur="1" fill="hold">
                                          <p:stCondLst>
                                            <p:cond delay="0"/>
                                          </p:stCondLst>
                                        </p:cTn>
                                        <p:tgtEl>
                                          <p:spTgt spid="36"/>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10"/>
                                        </p:tgtEl>
                                        <p:attrNameLst>
                                          <p:attrName>style.visibility</p:attrName>
                                        </p:attrNameLst>
                                      </p:cBhvr>
                                      <p:to>
                                        <p:strVal val="hidden"/>
                                      </p:to>
                                    </p:set>
                                  </p:childTnLst>
                                </p:cTn>
                              </p:par>
                            </p:childTnLst>
                          </p:cTn>
                        </p:par>
                        <p:par>
                          <p:cTn id="44" fill="hold">
                            <p:stCondLst>
                              <p:cond delay="5010"/>
                            </p:stCondLst>
                            <p:childTnLst>
                              <p:par>
                                <p:cTn id="45" presetID="1" presetClass="exit"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55" grpId="0"/>
      <p:bldP spid="56" grpId="0"/>
      <p:bldP spid="13" grpId="0"/>
      <p:bldP spid="36" grpId="0" animBg="1"/>
      <p:bldP spid="36" grpId="1" animBg="1"/>
      <p:bldP spid="36" grpId="2" animBg="1"/>
      <p:bldP spid="10" grpId="0" animBg="1"/>
      <p:bldP spid="10" grpId="1" animBg="1"/>
      <p:bldP spid="10"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(MC)</a:t>
            </a:r>
            <a:r>
              <a:rPr lang="en-US" baseline="30000" dirty="0"/>
              <a:t>2 </a:t>
            </a:r>
            <a:r>
              <a:rPr lang="en-US" dirty="0"/>
              <a:t>: Lazy </a:t>
            </a:r>
            <a:r>
              <a:rPr lang="en-US" u="sng" dirty="0" err="1"/>
              <a:t>M</a:t>
            </a:r>
            <a:r>
              <a:rPr lang="en-US" dirty="0" err="1"/>
              <a:t>em</a:t>
            </a:r>
            <a:r>
              <a:rPr lang="en-US" u="sng" dirty="0" err="1"/>
              <a:t>C</a:t>
            </a:r>
            <a:r>
              <a:rPr lang="en-US" dirty="0" err="1"/>
              <a:t>opy</a:t>
            </a:r>
            <a:r>
              <a:rPr lang="en-US" dirty="0"/>
              <a:t> at the </a:t>
            </a:r>
            <a:r>
              <a:rPr lang="en-US" u="sng" dirty="0"/>
              <a:t>M</a:t>
            </a:r>
            <a:r>
              <a:rPr lang="en-US" dirty="0"/>
              <a:t>emory </a:t>
            </a:r>
            <a:r>
              <a:rPr lang="en-US" u="sng" dirty="0"/>
              <a:t>C</a:t>
            </a:r>
            <a:r>
              <a:rPr lang="en-US" dirty="0"/>
              <a:t>ontroller</a:t>
            </a:r>
            <a:endParaRPr lang="en-US" baseline="30000" dirty="0"/>
          </a:p>
        </p:txBody>
      </p:sp>
      <p:pic>
        <p:nvPicPr>
          <p:cNvPr id="4098" name="Picture 2">
            <a:extLst>
              <a:ext uri="{FF2B5EF4-FFF2-40B4-BE49-F238E27FC236}">
                <a16:creationId xmlns:a16="http://schemas.microsoft.com/office/drawing/2014/main" id="{B94E1EC9-C8C8-84A4-06CF-AA25AFDB2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541" y="2195502"/>
            <a:ext cx="8263467" cy="341154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C037A72-3925-AB82-ADB5-A0EB5055926D}"/>
              </a:ext>
            </a:extLst>
          </p:cNvPr>
          <p:cNvSpPr>
            <a:spLocks noGrp="1"/>
          </p:cNvSpPr>
          <p:nvPr>
            <p:ph type="sldNum" sz="quarter" idx="14"/>
          </p:nvPr>
        </p:nvSpPr>
        <p:spPr/>
        <p:txBody>
          <a:bodyPr/>
          <a:lstStyle/>
          <a:p>
            <a:fld id="{04AED599-1D0F-3E40-81CA-01C30F87847C}" type="slidenum">
              <a:rPr lang="en-US" smtClean="0"/>
              <a:pPr/>
              <a:t>21</a:t>
            </a:fld>
            <a:endParaRPr lang="en-US"/>
          </a:p>
        </p:txBody>
      </p:sp>
    </p:spTree>
    <p:extLst>
      <p:ext uri="{BB962C8B-B14F-4D97-AF65-F5344CB8AC3E}">
        <p14:creationId xmlns:p14="http://schemas.microsoft.com/office/powerpoint/2010/main" val="286445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Evaluation questions</a:t>
            </a:r>
            <a:endParaRPr lang="en-US" baseline="30000" dirty="0"/>
          </a:p>
        </p:txBody>
      </p:sp>
      <p:sp>
        <p:nvSpPr>
          <p:cNvPr id="2" name="Text Placeholder 1">
            <a:extLst>
              <a:ext uri="{FF2B5EF4-FFF2-40B4-BE49-F238E27FC236}">
                <a16:creationId xmlns:a16="http://schemas.microsoft.com/office/drawing/2014/main" id="{A8C460FC-8331-C594-F1E9-28A96AE3D81D}"/>
              </a:ext>
            </a:extLst>
          </p:cNvPr>
          <p:cNvSpPr>
            <a:spLocks noGrp="1"/>
          </p:cNvSpPr>
          <p:nvPr>
            <p:ph type="body" sz="quarter" idx="11"/>
          </p:nvPr>
        </p:nvSpPr>
        <p:spPr/>
        <p:txBody>
          <a:bodyPr/>
          <a:lstStyle/>
          <a:p>
            <a:pPr marL="609585" indent="-609585">
              <a:lnSpc>
                <a:spcPct val="150000"/>
              </a:lnSpc>
              <a:buFont typeface="+mj-lt"/>
              <a:buAutoNum type="arabicPeriod"/>
            </a:pPr>
            <a:r>
              <a:rPr lang="en-US" dirty="0"/>
              <a:t>How much lower is (MC)</a:t>
            </a:r>
            <a:r>
              <a:rPr lang="en-US" baseline="30000" dirty="0"/>
              <a:t>2</a:t>
            </a:r>
            <a:r>
              <a:rPr lang="en-US" dirty="0"/>
              <a:t>’s copy overhead? </a:t>
            </a:r>
          </a:p>
          <a:p>
            <a:pPr marL="609585" indent="-609585">
              <a:lnSpc>
                <a:spcPct val="150000"/>
              </a:lnSpc>
              <a:buFont typeface="+mj-lt"/>
              <a:buAutoNum type="arabicPeriod"/>
            </a:pPr>
            <a:r>
              <a:rPr lang="en-US" dirty="0"/>
              <a:t>What is the impact of lazily copying data on access time?</a:t>
            </a:r>
          </a:p>
          <a:p>
            <a:pPr marL="609585" indent="-609585">
              <a:lnSpc>
                <a:spcPct val="150000"/>
              </a:lnSpc>
              <a:buFont typeface="+mj-lt"/>
              <a:buAutoNum type="arabicPeriod"/>
            </a:pPr>
            <a:r>
              <a:rPr lang="en-US" dirty="0"/>
              <a:t>What benefit could (MC)</a:t>
            </a:r>
            <a:r>
              <a:rPr lang="en-US" baseline="30000" dirty="0"/>
              <a:t>2</a:t>
            </a:r>
            <a:r>
              <a:rPr lang="en-US" dirty="0"/>
              <a:t> provide real workloads?</a:t>
            </a:r>
          </a:p>
          <a:p>
            <a:pPr marL="609585" indent="-609585">
              <a:lnSpc>
                <a:spcPct val="150000"/>
              </a:lnSpc>
              <a:buFont typeface="+mj-lt"/>
              <a:buAutoNum type="arabicPeriod"/>
            </a:pPr>
            <a:r>
              <a:rPr lang="en-US" dirty="0">
                <a:solidFill>
                  <a:schemeClr val="tx2">
                    <a:lumMod val="20000"/>
                    <a:lumOff val="80000"/>
                  </a:schemeClr>
                </a:solidFill>
              </a:rPr>
              <a:t>What are the sources of overhead for (MC)</a:t>
            </a:r>
            <a:r>
              <a:rPr lang="en-US" baseline="30000" dirty="0">
                <a:solidFill>
                  <a:schemeClr val="tx2">
                    <a:lumMod val="20000"/>
                    <a:lumOff val="80000"/>
                  </a:schemeClr>
                </a:solidFill>
              </a:rPr>
              <a:t>2</a:t>
            </a:r>
            <a:r>
              <a:rPr lang="en-US" dirty="0">
                <a:solidFill>
                  <a:schemeClr val="tx2">
                    <a:lumMod val="20000"/>
                    <a:lumOff val="80000"/>
                  </a:schemeClr>
                </a:solidFill>
              </a:rPr>
              <a:t>?</a:t>
            </a:r>
          </a:p>
          <a:p>
            <a:pPr marL="609585" indent="-609585">
              <a:lnSpc>
                <a:spcPct val="150000"/>
              </a:lnSpc>
              <a:buFont typeface="+mj-lt"/>
              <a:buAutoNum type="arabicPeriod"/>
            </a:pPr>
            <a:r>
              <a:rPr lang="en-US" dirty="0">
                <a:solidFill>
                  <a:schemeClr val="tx2">
                    <a:lumMod val="20000"/>
                    <a:lumOff val="80000"/>
                  </a:schemeClr>
                </a:solidFill>
              </a:rPr>
              <a:t>How do (MC)</a:t>
            </a:r>
            <a:r>
              <a:rPr lang="en-US" baseline="30000" dirty="0">
                <a:solidFill>
                  <a:schemeClr val="tx2">
                    <a:lumMod val="20000"/>
                    <a:lumOff val="80000"/>
                  </a:schemeClr>
                </a:solidFill>
              </a:rPr>
              <a:t>2</a:t>
            </a:r>
            <a:r>
              <a:rPr lang="en-US" dirty="0">
                <a:solidFill>
                  <a:schemeClr val="tx2">
                    <a:lumMod val="20000"/>
                    <a:lumOff val="80000"/>
                  </a:schemeClr>
                </a:solidFill>
              </a:rPr>
              <a:t>’s various parameters impact performance?</a:t>
            </a:r>
          </a:p>
        </p:txBody>
      </p:sp>
    </p:spTree>
    <p:extLst>
      <p:ext uri="{BB962C8B-B14F-4D97-AF65-F5344CB8AC3E}">
        <p14:creationId xmlns:p14="http://schemas.microsoft.com/office/powerpoint/2010/main" val="1349482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Evaluation: GEM5 configuration</a:t>
            </a:r>
            <a:endParaRPr lang="en-US" baseline="30000" dirty="0"/>
          </a:p>
        </p:txBody>
      </p:sp>
      <p:graphicFrame>
        <p:nvGraphicFramePr>
          <p:cNvPr id="3" name="Table 2">
            <a:extLst>
              <a:ext uri="{FF2B5EF4-FFF2-40B4-BE49-F238E27FC236}">
                <a16:creationId xmlns:a16="http://schemas.microsoft.com/office/drawing/2014/main" id="{37949C55-88DF-D22D-BB21-9E54E8B9359C}"/>
              </a:ext>
            </a:extLst>
          </p:cNvPr>
          <p:cNvGraphicFramePr>
            <a:graphicFrameLocks noGrp="1"/>
          </p:cNvGraphicFramePr>
          <p:nvPr>
            <p:extLst>
              <p:ext uri="{D42A27DB-BD31-4B8C-83A1-F6EECF244321}">
                <p14:modId xmlns:p14="http://schemas.microsoft.com/office/powerpoint/2010/main" val="1619173409"/>
              </p:ext>
            </p:extLst>
          </p:nvPr>
        </p:nvGraphicFramePr>
        <p:xfrm>
          <a:off x="2032000" y="2000922"/>
          <a:ext cx="8128001" cy="4323315"/>
        </p:xfrm>
        <a:graphic>
          <a:graphicData uri="http://schemas.openxmlformats.org/drawingml/2006/table">
            <a:tbl>
              <a:tblPr firstRow="1" bandRow="1">
                <a:tableStyleId>{5C22544A-7EE6-4342-B048-85BDC9FD1C3A}</a:tableStyleId>
              </a:tblPr>
              <a:tblGrid>
                <a:gridCol w="1780417">
                  <a:extLst>
                    <a:ext uri="{9D8B030D-6E8A-4147-A177-3AD203B41FA5}">
                      <a16:colId xmlns:a16="http://schemas.microsoft.com/office/drawing/2014/main" val="3764556401"/>
                    </a:ext>
                  </a:extLst>
                </a:gridCol>
                <a:gridCol w="251584">
                  <a:extLst>
                    <a:ext uri="{9D8B030D-6E8A-4147-A177-3AD203B41FA5}">
                      <a16:colId xmlns:a16="http://schemas.microsoft.com/office/drawing/2014/main" val="1167795715"/>
                    </a:ext>
                  </a:extLst>
                </a:gridCol>
                <a:gridCol w="2032000">
                  <a:extLst>
                    <a:ext uri="{9D8B030D-6E8A-4147-A177-3AD203B41FA5}">
                      <a16:colId xmlns:a16="http://schemas.microsoft.com/office/drawing/2014/main" val="1770132043"/>
                    </a:ext>
                  </a:extLst>
                </a:gridCol>
                <a:gridCol w="2032000">
                  <a:extLst>
                    <a:ext uri="{9D8B030D-6E8A-4147-A177-3AD203B41FA5}">
                      <a16:colId xmlns:a16="http://schemas.microsoft.com/office/drawing/2014/main" val="1917004774"/>
                    </a:ext>
                  </a:extLst>
                </a:gridCol>
                <a:gridCol w="2032000">
                  <a:extLst>
                    <a:ext uri="{9D8B030D-6E8A-4147-A177-3AD203B41FA5}">
                      <a16:colId xmlns:a16="http://schemas.microsoft.com/office/drawing/2014/main" val="1784902256"/>
                    </a:ext>
                  </a:extLst>
                </a:gridCol>
              </a:tblGrid>
              <a:tr h="609600">
                <a:tc gridSpan="5">
                  <a:txBody>
                    <a:bodyPr/>
                    <a:lstStyle/>
                    <a:p>
                      <a:pPr algn="ctr"/>
                      <a:r>
                        <a:rPr lang="en-US" sz="3200" dirty="0"/>
                        <a:t>Hardware</a:t>
                      </a:r>
                    </a:p>
                  </a:txBody>
                  <a:tcPr marL="121920" marR="121920" marT="60960" marB="60960"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56656487"/>
                  </a:ext>
                </a:extLst>
              </a:tr>
              <a:tr h="466391">
                <a:tc>
                  <a:txBody>
                    <a:bodyPr/>
                    <a:lstStyle/>
                    <a:p>
                      <a:pPr algn="ctr"/>
                      <a:r>
                        <a:rPr lang="en-US" sz="2100" dirty="0"/>
                        <a:t>CPUs</a:t>
                      </a:r>
                    </a:p>
                  </a:txBody>
                  <a:tcPr marL="121920" marR="121920" marT="60960" marB="60960" anchor="ctr"/>
                </a:tc>
                <a:tc gridSpan="2">
                  <a:txBody>
                    <a:bodyPr/>
                    <a:lstStyle/>
                    <a:p>
                      <a:pPr algn="ctr"/>
                      <a:r>
                        <a:rPr lang="en-US" sz="2100"/>
                        <a:t>8</a:t>
                      </a:r>
                      <a:endParaRPr lang="en-US" sz="2100" dirty="0"/>
                    </a:p>
                  </a:txBody>
                  <a:tcPr marL="121920" marR="121920" marT="60960" marB="60960" anchor="ctr"/>
                </a:tc>
                <a:tc hMerge="1">
                  <a:txBody>
                    <a:bodyPr/>
                    <a:lstStyle/>
                    <a:p>
                      <a:pPr algn="ctr"/>
                      <a:r>
                        <a:rPr lang="en-US" sz="1600" dirty="0"/>
                        <a:t>8</a:t>
                      </a:r>
                    </a:p>
                  </a:txBody>
                  <a:tcPr/>
                </a:tc>
                <a:tc>
                  <a:txBody>
                    <a:bodyPr/>
                    <a:lstStyle/>
                    <a:p>
                      <a:pPr algn="ctr"/>
                      <a:r>
                        <a:rPr lang="en-US" sz="2100" dirty="0"/>
                        <a:t>Clock speed</a:t>
                      </a:r>
                    </a:p>
                  </a:txBody>
                  <a:tcPr marL="121920" marR="121920" marT="60960" marB="60960" anchor="ctr"/>
                </a:tc>
                <a:tc>
                  <a:txBody>
                    <a:bodyPr/>
                    <a:lstStyle/>
                    <a:p>
                      <a:pPr algn="ctr"/>
                      <a:r>
                        <a:rPr lang="en-US" sz="2100" dirty="0"/>
                        <a:t>4 GHz</a:t>
                      </a:r>
                    </a:p>
                  </a:txBody>
                  <a:tcPr marL="121920" marR="121920" marT="60960" marB="60960" anchor="ctr"/>
                </a:tc>
                <a:extLst>
                  <a:ext uri="{0D108BD9-81ED-4DB2-BD59-A6C34878D82A}">
                    <a16:rowId xmlns:a16="http://schemas.microsoft.com/office/drawing/2014/main" val="3063208969"/>
                  </a:ext>
                </a:extLst>
              </a:tr>
              <a:tr h="772160">
                <a:tc>
                  <a:txBody>
                    <a:bodyPr/>
                    <a:lstStyle/>
                    <a:p>
                      <a:pPr algn="ctr"/>
                      <a:r>
                        <a:rPr lang="en-US" sz="2100" dirty="0"/>
                        <a:t>Private L1 cache</a:t>
                      </a:r>
                    </a:p>
                  </a:txBody>
                  <a:tcPr marL="121920" marR="121920" marT="60960" marB="60960" anchor="ctr"/>
                </a:tc>
                <a:tc gridSpan="2">
                  <a:txBody>
                    <a:bodyPr/>
                    <a:lstStyle/>
                    <a:p>
                      <a:pPr algn="ctr"/>
                      <a:r>
                        <a:rPr lang="en-US" sz="2100" dirty="0"/>
                        <a:t>64 KB/CPU, stride prefetcher</a:t>
                      </a:r>
                    </a:p>
                  </a:txBody>
                  <a:tcPr marL="121920" marR="121920" marT="60960" marB="60960" anchor="ctr"/>
                </a:tc>
                <a:tc hMerge="1">
                  <a:txBody>
                    <a:bodyPr/>
                    <a:lstStyle/>
                    <a:p>
                      <a:pPr algn="ctr"/>
                      <a:r>
                        <a:rPr lang="en-US" sz="1600" dirty="0"/>
                        <a:t>64 KB/CPU, stride prefetcher</a:t>
                      </a:r>
                    </a:p>
                  </a:txBody>
                  <a:tcPr/>
                </a:tc>
                <a:tc>
                  <a:txBody>
                    <a:bodyPr/>
                    <a:lstStyle/>
                    <a:p>
                      <a:pPr algn="ctr"/>
                      <a:r>
                        <a:rPr lang="en-US" sz="2100" dirty="0"/>
                        <a:t>Shared L2 cache</a:t>
                      </a:r>
                    </a:p>
                  </a:txBody>
                  <a:tcPr marL="121920" marR="121920" marT="60960" marB="60960" anchor="ctr"/>
                </a:tc>
                <a:tc>
                  <a:txBody>
                    <a:bodyPr/>
                    <a:lstStyle/>
                    <a:p>
                      <a:pPr algn="ctr"/>
                      <a:r>
                        <a:rPr lang="en-US" sz="2100" dirty="0"/>
                        <a:t>2 MB, stride prefetcher</a:t>
                      </a:r>
                    </a:p>
                  </a:txBody>
                  <a:tcPr marL="121920" marR="121920" marT="60960" marB="60960" anchor="ctr"/>
                </a:tc>
                <a:extLst>
                  <a:ext uri="{0D108BD9-81ED-4DB2-BD59-A6C34878D82A}">
                    <a16:rowId xmlns:a16="http://schemas.microsoft.com/office/drawing/2014/main" val="687738233"/>
                  </a:ext>
                </a:extLst>
              </a:tr>
              <a:tr h="466391">
                <a:tc>
                  <a:txBody>
                    <a:bodyPr/>
                    <a:lstStyle/>
                    <a:p>
                      <a:pPr algn="ctr"/>
                      <a:r>
                        <a:rPr lang="en-US" sz="2100" dirty="0"/>
                        <a:t>DRAM size</a:t>
                      </a:r>
                    </a:p>
                  </a:txBody>
                  <a:tcPr marL="121920" marR="121920" marT="60960" marB="60960" anchor="ctr"/>
                </a:tc>
                <a:tc gridSpan="2">
                  <a:txBody>
                    <a:bodyPr/>
                    <a:lstStyle/>
                    <a:p>
                      <a:pPr algn="ctr"/>
                      <a:r>
                        <a:rPr lang="en-US" sz="2100"/>
                        <a:t>3 GB</a:t>
                      </a:r>
                      <a:endParaRPr lang="en-US" sz="2100" dirty="0"/>
                    </a:p>
                  </a:txBody>
                  <a:tcPr marL="121920" marR="121920" marT="60960" marB="60960" anchor="ctr"/>
                </a:tc>
                <a:tc hMerge="1">
                  <a:txBody>
                    <a:bodyPr/>
                    <a:lstStyle/>
                    <a:p>
                      <a:pPr algn="ctr"/>
                      <a:r>
                        <a:rPr lang="en-US" sz="1600" dirty="0"/>
                        <a:t>3 GB</a:t>
                      </a:r>
                    </a:p>
                  </a:txBody>
                  <a:tcPr/>
                </a:tc>
                <a:tc>
                  <a:txBody>
                    <a:bodyPr/>
                    <a:lstStyle/>
                    <a:p>
                      <a:pPr algn="ctr"/>
                      <a:r>
                        <a:rPr lang="en-US" sz="2100" dirty="0"/>
                        <a:t>DRAM channels</a:t>
                      </a:r>
                    </a:p>
                  </a:txBody>
                  <a:tcPr marL="121920" marR="121920" marT="60960" marB="60960" anchor="ctr"/>
                </a:tc>
                <a:tc>
                  <a:txBody>
                    <a:bodyPr/>
                    <a:lstStyle/>
                    <a:p>
                      <a:pPr algn="ctr"/>
                      <a:r>
                        <a:rPr lang="en-US" sz="2100" dirty="0"/>
                        <a:t>2</a:t>
                      </a:r>
                    </a:p>
                  </a:txBody>
                  <a:tcPr marL="121920" marR="121920" marT="60960" marB="60960" anchor="ctr"/>
                </a:tc>
                <a:extLst>
                  <a:ext uri="{0D108BD9-81ED-4DB2-BD59-A6C34878D82A}">
                    <a16:rowId xmlns:a16="http://schemas.microsoft.com/office/drawing/2014/main" val="950688716"/>
                  </a:ext>
                </a:extLst>
              </a:tr>
              <a:tr h="466391">
                <a:tc>
                  <a:txBody>
                    <a:bodyPr/>
                    <a:lstStyle/>
                    <a:p>
                      <a:pPr algn="ctr"/>
                      <a:r>
                        <a:rPr lang="en-US" sz="2100" dirty="0"/>
                        <a:t>DRAM config.</a:t>
                      </a:r>
                    </a:p>
                  </a:txBody>
                  <a:tcPr marL="121920" marR="121920" marT="60960" marB="60960" anchor="ctr"/>
                </a:tc>
                <a:tc gridSpan="2">
                  <a:txBody>
                    <a:bodyPr/>
                    <a:lstStyle/>
                    <a:p>
                      <a:pPr algn="ctr"/>
                      <a:r>
                        <a:rPr lang="en-US" sz="2100"/>
                        <a:t>DDR4</a:t>
                      </a:r>
                      <a:endParaRPr lang="en-US" sz="2100" dirty="0"/>
                    </a:p>
                  </a:txBody>
                  <a:tcPr marL="121920" marR="121920" marT="60960" marB="60960" anchor="ctr"/>
                </a:tc>
                <a:tc hMerge="1">
                  <a:txBody>
                    <a:bodyPr/>
                    <a:lstStyle/>
                    <a:p>
                      <a:pPr algn="ctr"/>
                      <a:r>
                        <a:rPr lang="en-US" sz="1600" dirty="0"/>
                        <a:t>DDR4</a:t>
                      </a:r>
                    </a:p>
                  </a:txBody>
                  <a:tcPr/>
                </a:tc>
                <a:tc>
                  <a:txBody>
                    <a:bodyPr/>
                    <a:lstStyle/>
                    <a:p>
                      <a:pPr algn="ctr"/>
                      <a:r>
                        <a:rPr lang="en-US" sz="2100" dirty="0"/>
                        <a:t>BPQ size</a:t>
                      </a:r>
                    </a:p>
                  </a:txBody>
                  <a:tcPr marL="121920" marR="121920" marT="60960" marB="60960" anchor="ctr"/>
                </a:tc>
                <a:tc>
                  <a:txBody>
                    <a:bodyPr/>
                    <a:lstStyle/>
                    <a:p>
                      <a:pPr algn="ctr"/>
                      <a:r>
                        <a:rPr lang="en-US" sz="2100" dirty="0"/>
                        <a:t>8 entries</a:t>
                      </a:r>
                    </a:p>
                  </a:txBody>
                  <a:tcPr marL="121920" marR="121920" marT="60960" marB="60960" anchor="ctr"/>
                </a:tc>
                <a:extLst>
                  <a:ext uri="{0D108BD9-81ED-4DB2-BD59-A6C34878D82A}">
                    <a16:rowId xmlns:a16="http://schemas.microsoft.com/office/drawing/2014/main" val="3250740762"/>
                  </a:ext>
                </a:extLst>
              </a:tr>
              <a:tr h="466391">
                <a:tc>
                  <a:txBody>
                    <a:bodyPr/>
                    <a:lstStyle/>
                    <a:p>
                      <a:pPr algn="ctr"/>
                      <a:r>
                        <a:rPr lang="en-US" sz="2100" dirty="0"/>
                        <a:t>CTT entries</a:t>
                      </a:r>
                    </a:p>
                  </a:txBody>
                  <a:tcPr marL="121920" marR="121920" marT="60960" marB="60960" anchor="ctr"/>
                </a:tc>
                <a:tc gridSpan="2">
                  <a:txBody>
                    <a:bodyPr/>
                    <a:lstStyle/>
                    <a:p>
                      <a:pPr algn="ctr"/>
                      <a:r>
                        <a:rPr lang="en-US" sz="2100"/>
                        <a:t>2048</a:t>
                      </a:r>
                      <a:endParaRPr lang="en-US" sz="2100" dirty="0"/>
                    </a:p>
                  </a:txBody>
                  <a:tcPr marL="121920" marR="121920" marT="60960" marB="60960" anchor="ctr"/>
                </a:tc>
                <a:tc hMerge="1">
                  <a:txBody>
                    <a:bodyPr/>
                    <a:lstStyle/>
                    <a:p>
                      <a:pPr algn="ctr"/>
                      <a:r>
                        <a:rPr lang="en-US" sz="1600" dirty="0"/>
                        <a:t>64K</a:t>
                      </a:r>
                    </a:p>
                  </a:txBody>
                  <a:tcPr/>
                </a:tc>
                <a:tc>
                  <a:txBody>
                    <a:bodyPr/>
                    <a:lstStyle/>
                    <a:p>
                      <a:pPr algn="ctr"/>
                      <a:r>
                        <a:rPr lang="en-US" sz="2100" dirty="0"/>
                        <a:t>CTT latency</a:t>
                      </a:r>
                    </a:p>
                  </a:txBody>
                  <a:tcPr marL="121920" marR="121920" marT="60960" marB="60960" anchor="ctr"/>
                </a:tc>
                <a:tc>
                  <a:txBody>
                    <a:bodyPr/>
                    <a:lstStyle/>
                    <a:p>
                      <a:pPr algn="ctr"/>
                      <a:r>
                        <a:rPr lang="en-US" sz="2100" dirty="0"/>
                        <a:t>0.79 ns</a:t>
                      </a:r>
                    </a:p>
                  </a:txBody>
                  <a:tcPr marL="121920" marR="121920" marT="60960" marB="60960" anchor="ctr"/>
                </a:tc>
                <a:extLst>
                  <a:ext uri="{0D108BD9-81ED-4DB2-BD59-A6C34878D82A}">
                    <a16:rowId xmlns:a16="http://schemas.microsoft.com/office/drawing/2014/main" val="2159609805"/>
                  </a:ext>
                </a:extLst>
              </a:tr>
              <a:tr h="609600">
                <a:tc gridSpan="5">
                  <a:txBody>
                    <a:bodyPr/>
                    <a:lstStyle/>
                    <a:p>
                      <a:pPr algn="ctr"/>
                      <a:r>
                        <a:rPr lang="en-US" sz="3200" b="1" dirty="0">
                          <a:solidFill>
                            <a:schemeClr val="bg1"/>
                          </a:solidFill>
                        </a:rPr>
                        <a:t>Software</a:t>
                      </a:r>
                    </a:p>
                  </a:txBody>
                  <a:tcPr marL="121920" marR="121920" marT="60960" marB="60960" anchor="ctr">
                    <a:solidFill>
                      <a:schemeClr val="accent1"/>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67062901"/>
                  </a:ext>
                </a:extLst>
              </a:tr>
              <a:tr h="466391">
                <a:tc gridSpan="2">
                  <a:txBody>
                    <a:bodyPr/>
                    <a:lstStyle/>
                    <a:p>
                      <a:pPr algn="ctr"/>
                      <a:r>
                        <a:rPr lang="en-US" sz="2100" dirty="0"/>
                        <a:t>OS kernel</a:t>
                      </a:r>
                    </a:p>
                  </a:txBody>
                  <a:tcPr marL="121920" marR="121920" marT="60960" marB="60960" anchor="ctr"/>
                </a:tc>
                <a:tc hMerge="1">
                  <a:txBody>
                    <a:bodyPr/>
                    <a:lstStyle/>
                    <a:p>
                      <a:pPr algn="ctr"/>
                      <a:endParaRPr lang="en-US" sz="1600" dirty="0"/>
                    </a:p>
                  </a:txBody>
                  <a:tcPr/>
                </a:tc>
                <a:tc>
                  <a:txBody>
                    <a:bodyPr/>
                    <a:lstStyle/>
                    <a:p>
                      <a:pPr algn="ctr"/>
                      <a:r>
                        <a:rPr lang="en-US" sz="2100" dirty="0"/>
                        <a:t>Linux 5.7.0</a:t>
                      </a:r>
                    </a:p>
                  </a:txBody>
                  <a:tcPr marL="121920" marR="121920" marT="60960" marB="60960" anchor="ctr"/>
                </a:tc>
                <a:tc>
                  <a:txBody>
                    <a:bodyPr/>
                    <a:lstStyle/>
                    <a:p>
                      <a:pPr algn="ctr"/>
                      <a:r>
                        <a:rPr lang="en-US" sz="2100" dirty="0"/>
                        <a:t>Distribution</a:t>
                      </a:r>
                    </a:p>
                  </a:txBody>
                  <a:tcPr marL="121920" marR="121920" marT="60960" marB="60960" anchor="ctr"/>
                </a:tc>
                <a:tc>
                  <a:txBody>
                    <a:bodyPr/>
                    <a:lstStyle/>
                    <a:p>
                      <a:pPr algn="ctr"/>
                      <a:r>
                        <a:rPr lang="en-US" sz="2100" dirty="0"/>
                        <a:t>Ubuntu 20.04</a:t>
                      </a:r>
                    </a:p>
                  </a:txBody>
                  <a:tcPr marL="121920" marR="121920" marT="60960" marB="60960" anchor="ctr"/>
                </a:tc>
                <a:extLst>
                  <a:ext uri="{0D108BD9-81ED-4DB2-BD59-A6C34878D82A}">
                    <a16:rowId xmlns:a16="http://schemas.microsoft.com/office/drawing/2014/main" val="2579866174"/>
                  </a:ext>
                </a:extLst>
              </a:tr>
            </a:tbl>
          </a:graphicData>
        </a:graphic>
      </p:graphicFrame>
    </p:spTree>
    <p:extLst>
      <p:ext uri="{BB962C8B-B14F-4D97-AF65-F5344CB8AC3E}">
        <p14:creationId xmlns:p14="http://schemas.microsoft.com/office/powerpoint/2010/main" val="505389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Evaluation: Prior work comparison</a:t>
            </a:r>
            <a:endParaRPr lang="en-US" baseline="30000" dirty="0"/>
          </a:p>
        </p:txBody>
      </p:sp>
      <p:graphicFrame>
        <p:nvGraphicFramePr>
          <p:cNvPr id="4" name="Table 3">
            <a:extLst>
              <a:ext uri="{FF2B5EF4-FFF2-40B4-BE49-F238E27FC236}">
                <a16:creationId xmlns:a16="http://schemas.microsoft.com/office/drawing/2014/main" id="{4645EFC6-E01C-7F8C-71BD-BA3C9820A5CB}"/>
              </a:ext>
            </a:extLst>
          </p:cNvPr>
          <p:cNvGraphicFramePr>
            <a:graphicFrameLocks noGrp="1"/>
          </p:cNvGraphicFramePr>
          <p:nvPr/>
        </p:nvGraphicFramePr>
        <p:xfrm>
          <a:off x="2420479" y="2448899"/>
          <a:ext cx="7299591" cy="2934615"/>
        </p:xfrm>
        <a:graphic>
          <a:graphicData uri="http://schemas.openxmlformats.org/drawingml/2006/table">
            <a:tbl>
              <a:tblPr firstRow="1" bandRow="1">
                <a:tableStyleId>{5C22544A-7EE6-4342-B048-85BDC9FD1C3A}</a:tableStyleId>
              </a:tblPr>
              <a:tblGrid>
                <a:gridCol w="3741040">
                  <a:extLst>
                    <a:ext uri="{9D8B030D-6E8A-4147-A177-3AD203B41FA5}">
                      <a16:colId xmlns:a16="http://schemas.microsoft.com/office/drawing/2014/main" val="1061783845"/>
                    </a:ext>
                  </a:extLst>
                </a:gridCol>
                <a:gridCol w="3558551">
                  <a:extLst>
                    <a:ext uri="{9D8B030D-6E8A-4147-A177-3AD203B41FA5}">
                      <a16:colId xmlns:a16="http://schemas.microsoft.com/office/drawing/2014/main" val="3793583883"/>
                    </a:ext>
                  </a:extLst>
                </a:gridCol>
              </a:tblGrid>
              <a:tr h="853440">
                <a:tc>
                  <a:txBody>
                    <a:bodyPr/>
                    <a:lstStyle/>
                    <a:p>
                      <a:pPr algn="ctr"/>
                      <a:r>
                        <a:rPr lang="en-US" sz="2400" b="1" dirty="0"/>
                        <a:t>Prior work:</a:t>
                      </a:r>
                    </a:p>
                    <a:p>
                      <a:pPr algn="ctr"/>
                      <a:r>
                        <a:rPr lang="en-US" sz="2400" b="1" dirty="0" err="1"/>
                        <a:t>zIO</a:t>
                      </a:r>
                      <a:r>
                        <a:rPr lang="en-US" sz="2400" b="1" dirty="0"/>
                        <a:t> [1], OS-based COA</a:t>
                      </a:r>
                    </a:p>
                  </a:txBody>
                  <a:tcPr marL="121920" marR="121920" marT="60960" marB="60960"/>
                </a:tc>
                <a:tc>
                  <a:txBody>
                    <a:bodyPr/>
                    <a:lstStyle/>
                    <a:p>
                      <a:pPr algn="ctr"/>
                      <a:r>
                        <a:rPr lang="en-US" sz="2400" b="1" dirty="0"/>
                        <a:t>Our proposal:</a:t>
                      </a:r>
                    </a:p>
                    <a:p>
                      <a:pPr algn="ctr"/>
                      <a:r>
                        <a:rPr lang="en-US" sz="2400" b="1" dirty="0"/>
                        <a:t>(MC)</a:t>
                      </a:r>
                      <a:r>
                        <a:rPr lang="en-US" sz="2400" b="1" baseline="30000" dirty="0"/>
                        <a:t>2</a:t>
                      </a:r>
                      <a:r>
                        <a:rPr lang="en-US" sz="2400" b="1" baseline="0" dirty="0"/>
                        <a:t>, lazy copy</a:t>
                      </a:r>
                    </a:p>
                  </a:txBody>
                  <a:tcPr marL="121920" marR="121920" marT="60960" marB="60960"/>
                </a:tc>
                <a:extLst>
                  <a:ext uri="{0D108BD9-81ED-4DB2-BD59-A6C34878D82A}">
                    <a16:rowId xmlns:a16="http://schemas.microsoft.com/office/drawing/2014/main" val="2213619548"/>
                  </a:ext>
                </a:extLst>
              </a:tr>
              <a:tr h="487680">
                <a:tc>
                  <a:txBody>
                    <a:bodyPr/>
                    <a:lstStyle/>
                    <a:p>
                      <a:pPr algn="ctr"/>
                      <a:r>
                        <a:rPr lang="en-US" sz="2400" b="1" dirty="0"/>
                        <a:t>Software-based</a:t>
                      </a:r>
                    </a:p>
                  </a:txBody>
                  <a:tcPr marL="121920" marR="121920" marT="60960" marB="60960"/>
                </a:tc>
                <a:tc>
                  <a:txBody>
                    <a:bodyPr/>
                    <a:lstStyle/>
                    <a:p>
                      <a:pPr algn="ctr"/>
                      <a:r>
                        <a:rPr lang="en-US" sz="2400" b="1" dirty="0"/>
                        <a:t>Hardware-based</a:t>
                      </a:r>
                    </a:p>
                  </a:txBody>
                  <a:tcPr marL="121920" marR="121920" marT="60960" marB="60960"/>
                </a:tc>
                <a:extLst>
                  <a:ext uri="{0D108BD9-81ED-4DB2-BD59-A6C34878D82A}">
                    <a16:rowId xmlns:a16="http://schemas.microsoft.com/office/drawing/2014/main" val="893644759"/>
                  </a:ext>
                </a:extLst>
              </a:tr>
              <a:tr h="531165">
                <a:tc>
                  <a:txBody>
                    <a:bodyPr/>
                    <a:lstStyle/>
                    <a:p>
                      <a:pPr algn="ctr"/>
                      <a:r>
                        <a:rPr lang="en-US" sz="2400" b="1" dirty="0"/>
                        <a:t>Page-granularity</a:t>
                      </a:r>
                    </a:p>
                  </a:txBody>
                  <a:tcPr marL="121920" marR="121920" marT="60960" marB="60960"/>
                </a:tc>
                <a:tc>
                  <a:txBody>
                    <a:bodyPr/>
                    <a:lstStyle/>
                    <a:p>
                      <a:pPr algn="ctr"/>
                      <a:r>
                        <a:rPr lang="en-US" sz="2400" b="1" dirty="0" err="1"/>
                        <a:t>Cacheline</a:t>
                      </a:r>
                      <a:r>
                        <a:rPr lang="en-US" sz="2400" b="1" dirty="0"/>
                        <a:t>-granularity</a:t>
                      </a:r>
                    </a:p>
                  </a:txBody>
                  <a:tcPr marL="121920" marR="121920" marT="60960" marB="60960"/>
                </a:tc>
                <a:extLst>
                  <a:ext uri="{0D108BD9-81ED-4DB2-BD59-A6C34878D82A}">
                    <a16:rowId xmlns:a16="http://schemas.microsoft.com/office/drawing/2014/main" val="2472923468"/>
                  </a:ext>
                </a:extLst>
              </a:tr>
              <a:tr h="531165">
                <a:tc>
                  <a:txBody>
                    <a:bodyPr/>
                    <a:lstStyle/>
                    <a:p>
                      <a:pPr algn="ctr"/>
                      <a:r>
                        <a:rPr lang="en-US" sz="2400" b="1" dirty="0"/>
                        <a:t>Requires TLB shootdowns</a:t>
                      </a:r>
                    </a:p>
                  </a:txBody>
                  <a:tcPr marL="121920" marR="121920" marT="60960" marB="60960"/>
                </a:tc>
                <a:tc>
                  <a:txBody>
                    <a:bodyPr/>
                    <a:lstStyle/>
                    <a:p>
                      <a:pPr algn="ctr"/>
                      <a:r>
                        <a:rPr lang="en-US" sz="2400" b="1" dirty="0"/>
                        <a:t>No shootdowns required</a:t>
                      </a:r>
                    </a:p>
                  </a:txBody>
                  <a:tcPr marL="121920" marR="121920" marT="60960" marB="60960"/>
                </a:tc>
                <a:extLst>
                  <a:ext uri="{0D108BD9-81ED-4DB2-BD59-A6C34878D82A}">
                    <a16:rowId xmlns:a16="http://schemas.microsoft.com/office/drawing/2014/main" val="672749838"/>
                  </a:ext>
                </a:extLst>
              </a:tr>
              <a:tr h="531165">
                <a:tc>
                  <a:txBody>
                    <a:bodyPr/>
                    <a:lstStyle/>
                    <a:p>
                      <a:pPr algn="ctr"/>
                      <a:r>
                        <a:rPr lang="en-US" sz="2400" b="1" dirty="0"/>
                        <a:t>High access penalties</a:t>
                      </a:r>
                    </a:p>
                  </a:txBody>
                  <a:tcPr marL="121920" marR="121920" marT="60960" marB="60960"/>
                </a:tc>
                <a:tc>
                  <a:txBody>
                    <a:bodyPr/>
                    <a:lstStyle/>
                    <a:p>
                      <a:pPr algn="ctr"/>
                      <a:r>
                        <a:rPr lang="en-US" sz="2400" b="1" dirty="0"/>
                        <a:t>Minimal access penalties</a:t>
                      </a:r>
                    </a:p>
                  </a:txBody>
                  <a:tcPr marL="121920" marR="121920" marT="60960" marB="60960"/>
                </a:tc>
                <a:extLst>
                  <a:ext uri="{0D108BD9-81ED-4DB2-BD59-A6C34878D82A}">
                    <a16:rowId xmlns:a16="http://schemas.microsoft.com/office/drawing/2014/main" val="4224897259"/>
                  </a:ext>
                </a:extLst>
              </a:tr>
            </a:tbl>
          </a:graphicData>
        </a:graphic>
      </p:graphicFrame>
      <p:sp>
        <p:nvSpPr>
          <p:cNvPr id="6" name="TextBox 5">
            <a:extLst>
              <a:ext uri="{FF2B5EF4-FFF2-40B4-BE49-F238E27FC236}">
                <a16:creationId xmlns:a16="http://schemas.microsoft.com/office/drawing/2014/main" id="{A5BBD506-653E-7AB3-8C6A-6B8A91DBFF72}"/>
              </a:ext>
            </a:extLst>
          </p:cNvPr>
          <p:cNvSpPr txBox="1"/>
          <p:nvPr/>
        </p:nvSpPr>
        <p:spPr>
          <a:xfrm>
            <a:off x="4121742" y="6365558"/>
            <a:ext cx="3877023" cy="461665"/>
          </a:xfrm>
          <a:prstGeom prst="rect">
            <a:avLst/>
          </a:prstGeom>
          <a:noFill/>
        </p:spPr>
        <p:txBody>
          <a:bodyPr wrap="none" rtlCol="0">
            <a:spAutoFit/>
          </a:bodyPr>
          <a:lstStyle/>
          <a:p>
            <a:r>
              <a:rPr lang="en-US" sz="2400" dirty="0"/>
              <a:t>[1] </a:t>
            </a:r>
            <a:r>
              <a:rPr lang="en-US" sz="2400" i="1" dirty="0"/>
              <a:t>T. </a:t>
            </a:r>
            <a:r>
              <a:rPr lang="en-US" sz="2400" i="1" dirty="0" err="1"/>
              <a:t>Stamler</a:t>
            </a:r>
            <a:r>
              <a:rPr lang="en-US" sz="2400" i="1" dirty="0"/>
              <a:t> et. al.,  ODSI ‘22</a:t>
            </a:r>
          </a:p>
        </p:txBody>
      </p:sp>
    </p:spTree>
    <p:extLst>
      <p:ext uri="{BB962C8B-B14F-4D97-AF65-F5344CB8AC3E}">
        <p14:creationId xmlns:p14="http://schemas.microsoft.com/office/powerpoint/2010/main" val="1835144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Evaluation: Copy performance</a:t>
            </a:r>
            <a:endParaRPr lang="en-US" baseline="30000" dirty="0"/>
          </a:p>
        </p:txBody>
      </p:sp>
      <p:graphicFrame>
        <p:nvGraphicFramePr>
          <p:cNvPr id="3" name="Chart 2">
            <a:extLst>
              <a:ext uri="{FF2B5EF4-FFF2-40B4-BE49-F238E27FC236}">
                <a16:creationId xmlns:a16="http://schemas.microsoft.com/office/drawing/2014/main" id="{113B097E-A0F1-263D-B73F-4166452FDA75}"/>
              </a:ext>
            </a:extLst>
          </p:cNvPr>
          <p:cNvGraphicFramePr/>
          <p:nvPr/>
        </p:nvGraphicFramePr>
        <p:xfrm>
          <a:off x="1813169" y="1969478"/>
          <a:ext cx="8128000" cy="399930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56AEC29-86A2-606C-4C2F-DA91A531AB15}"/>
              </a:ext>
            </a:extLst>
          </p:cNvPr>
          <p:cNvSpPr txBox="1"/>
          <p:nvPr/>
        </p:nvSpPr>
        <p:spPr>
          <a:xfrm>
            <a:off x="9939692" y="3429001"/>
            <a:ext cx="957698" cy="461665"/>
          </a:xfrm>
          <a:prstGeom prst="rect">
            <a:avLst/>
          </a:prstGeom>
          <a:noFill/>
        </p:spPr>
        <p:txBody>
          <a:bodyPr wrap="none" rtlCol="0">
            <a:spAutoFit/>
          </a:bodyPr>
          <a:lstStyle/>
          <a:p>
            <a:pPr algn="ctr"/>
            <a:r>
              <a:rPr lang="en-US" sz="2400" b="1" dirty="0"/>
              <a:t>Faster</a:t>
            </a:r>
          </a:p>
        </p:txBody>
      </p:sp>
      <p:cxnSp>
        <p:nvCxnSpPr>
          <p:cNvPr id="6" name="Straight Arrow Connector 5">
            <a:extLst>
              <a:ext uri="{FF2B5EF4-FFF2-40B4-BE49-F238E27FC236}">
                <a16:creationId xmlns:a16="http://schemas.microsoft.com/office/drawing/2014/main" id="{78EAA2C1-F33D-FA67-74D7-7F0BFD860F85}"/>
              </a:ext>
            </a:extLst>
          </p:cNvPr>
          <p:cNvCxnSpPr>
            <a:cxnSpLocks/>
          </p:cNvCxnSpPr>
          <p:nvPr/>
        </p:nvCxnSpPr>
        <p:spPr>
          <a:xfrm flipH="1" flipV="1">
            <a:off x="9941169" y="3226347"/>
            <a:ext cx="1" cy="897748"/>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1C0CFFCC-8195-D14F-10B7-E695A2512859}"/>
              </a:ext>
            </a:extLst>
          </p:cNvPr>
          <p:cNvCxnSpPr>
            <a:cxnSpLocks/>
          </p:cNvCxnSpPr>
          <p:nvPr/>
        </p:nvCxnSpPr>
        <p:spPr>
          <a:xfrm flipV="1">
            <a:off x="9393115" y="2715422"/>
            <a:ext cx="0" cy="323469"/>
          </a:xfrm>
          <a:prstGeom prst="straightConnector1">
            <a:avLst/>
          </a:prstGeom>
          <a:ln>
            <a:solidFill>
              <a:schemeClr val="tx2"/>
            </a:solidFill>
            <a:headEnd type="triangle" w="med" len="med"/>
            <a:tailEnd type="diamond" w="med" len="med"/>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1983A6A-645D-2B44-CD6A-557A74559C1F}"/>
              </a:ext>
            </a:extLst>
          </p:cNvPr>
          <p:cNvSpPr txBox="1"/>
          <p:nvPr/>
        </p:nvSpPr>
        <p:spPr>
          <a:xfrm>
            <a:off x="9393115" y="2492865"/>
            <a:ext cx="935644" cy="666977"/>
          </a:xfrm>
          <a:prstGeom prst="rect">
            <a:avLst/>
          </a:prstGeom>
          <a:noFill/>
        </p:spPr>
        <p:txBody>
          <a:bodyPr wrap="square" rtlCol="0">
            <a:spAutoFit/>
          </a:bodyPr>
          <a:lstStyle/>
          <a:p>
            <a:pPr algn="ctr"/>
            <a:r>
              <a:rPr lang="en-US" sz="1867" b="1" dirty="0"/>
              <a:t>11x </a:t>
            </a:r>
          </a:p>
          <a:p>
            <a:pPr algn="ctr"/>
            <a:r>
              <a:rPr lang="en-US" sz="1867" b="1" dirty="0"/>
              <a:t>faster!</a:t>
            </a:r>
          </a:p>
        </p:txBody>
      </p:sp>
    </p:spTree>
    <p:extLst>
      <p:ext uri="{BB962C8B-B14F-4D97-AF65-F5344CB8AC3E}">
        <p14:creationId xmlns:p14="http://schemas.microsoft.com/office/powerpoint/2010/main" val="209535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7" dur="500"/>
                                        <p:tgtEl>
                                          <p:spTgt spid="3">
                                            <p:graphicEl>
                                              <a:chart seriesIdx="3" categoryIdx="-4" bldStep="series"/>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childTnLst>
                                    <p:set>
                                      <p:cBhvr>
                                        <p:cTn id="18"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19" dur="500"/>
                                        <p:tgtEl>
                                          <p:spTgt spid="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Graphic spid="3" grpId="1" uiExpand="1">
        <p:bldSub>
          <a:bldChart bld="series"/>
        </p:bldSub>
      </p:bldGraphic>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Evaluation: Copy + access runtime</a:t>
            </a:r>
            <a:endParaRPr lang="en-US" baseline="30000" dirty="0"/>
          </a:p>
        </p:txBody>
      </p:sp>
      <p:graphicFrame>
        <p:nvGraphicFramePr>
          <p:cNvPr id="3" name="Chart 2">
            <a:extLst>
              <a:ext uri="{FF2B5EF4-FFF2-40B4-BE49-F238E27FC236}">
                <a16:creationId xmlns:a16="http://schemas.microsoft.com/office/drawing/2014/main" id="{33AC32BB-0070-51D7-1D05-F83D2FC14194}"/>
              </a:ext>
            </a:extLst>
          </p:cNvPr>
          <p:cNvGraphicFramePr/>
          <p:nvPr/>
        </p:nvGraphicFramePr>
        <p:xfrm>
          <a:off x="1239226" y="2086096"/>
          <a:ext cx="9713548" cy="39993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5643556-71DC-CF54-7BAA-78A076A10C53}"/>
              </a:ext>
            </a:extLst>
          </p:cNvPr>
          <p:cNvSpPr txBox="1"/>
          <p:nvPr/>
        </p:nvSpPr>
        <p:spPr>
          <a:xfrm>
            <a:off x="10981457" y="3429001"/>
            <a:ext cx="957698" cy="461665"/>
          </a:xfrm>
          <a:prstGeom prst="rect">
            <a:avLst/>
          </a:prstGeom>
          <a:noFill/>
        </p:spPr>
        <p:txBody>
          <a:bodyPr wrap="none" rtlCol="0">
            <a:spAutoFit/>
          </a:bodyPr>
          <a:lstStyle/>
          <a:p>
            <a:pPr algn="ctr"/>
            <a:r>
              <a:rPr lang="en-US" sz="2400" b="1" dirty="0"/>
              <a:t>Faster</a:t>
            </a:r>
          </a:p>
        </p:txBody>
      </p:sp>
      <p:cxnSp>
        <p:nvCxnSpPr>
          <p:cNvPr id="7" name="Straight Arrow Connector 6">
            <a:extLst>
              <a:ext uri="{FF2B5EF4-FFF2-40B4-BE49-F238E27FC236}">
                <a16:creationId xmlns:a16="http://schemas.microsoft.com/office/drawing/2014/main" id="{2C89B08A-BEE5-0DF9-5018-47B18B9D2A56}"/>
              </a:ext>
            </a:extLst>
          </p:cNvPr>
          <p:cNvCxnSpPr>
            <a:cxnSpLocks/>
          </p:cNvCxnSpPr>
          <p:nvPr/>
        </p:nvCxnSpPr>
        <p:spPr>
          <a:xfrm flipH="1" flipV="1">
            <a:off x="10952774" y="3226347"/>
            <a:ext cx="1" cy="897748"/>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10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7" dur="500"/>
                                        <p:tgtEl>
                                          <p:spTgt spid="3">
                                            <p:graphicEl>
                                              <a:chart seriesIdx="3"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left)">
                                      <p:cBhvr>
                                        <p:cTn id="12" dur="500"/>
                                        <p:tgtEl>
                                          <p:spTgt spid="3">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Evaluation: Cicada transaction throughput</a:t>
            </a:r>
            <a:endParaRPr lang="en-US" baseline="30000" dirty="0"/>
          </a:p>
        </p:txBody>
      </p:sp>
      <p:pic>
        <p:nvPicPr>
          <p:cNvPr id="2" name="Picture 1">
            <a:extLst>
              <a:ext uri="{FF2B5EF4-FFF2-40B4-BE49-F238E27FC236}">
                <a16:creationId xmlns:a16="http://schemas.microsoft.com/office/drawing/2014/main" id="{34A96595-5EB9-7BB4-E42E-E2041C31D228}"/>
              </a:ext>
            </a:extLst>
          </p:cNvPr>
          <p:cNvPicPr>
            <a:picLocks noChangeAspect="1"/>
          </p:cNvPicPr>
          <p:nvPr/>
        </p:nvPicPr>
        <p:blipFill>
          <a:blip r:embed="rId3"/>
          <a:stretch>
            <a:fillRect/>
          </a:stretch>
        </p:blipFill>
        <p:spPr>
          <a:xfrm>
            <a:off x="1973973" y="2440519"/>
            <a:ext cx="8244055" cy="3203648"/>
          </a:xfrm>
          <a:prstGeom prst="rect">
            <a:avLst/>
          </a:prstGeom>
        </p:spPr>
      </p:pic>
      <p:sp>
        <p:nvSpPr>
          <p:cNvPr id="4" name="TextBox 3">
            <a:extLst>
              <a:ext uri="{FF2B5EF4-FFF2-40B4-BE49-F238E27FC236}">
                <a16:creationId xmlns:a16="http://schemas.microsoft.com/office/drawing/2014/main" id="{ED31C414-DAE5-7BB4-AFD0-1C30C629DA71}"/>
              </a:ext>
            </a:extLst>
          </p:cNvPr>
          <p:cNvSpPr txBox="1"/>
          <p:nvPr/>
        </p:nvSpPr>
        <p:spPr>
          <a:xfrm>
            <a:off x="10246711" y="3796122"/>
            <a:ext cx="957698" cy="461665"/>
          </a:xfrm>
          <a:prstGeom prst="rect">
            <a:avLst/>
          </a:prstGeom>
          <a:noFill/>
        </p:spPr>
        <p:txBody>
          <a:bodyPr wrap="none" rtlCol="0">
            <a:spAutoFit/>
          </a:bodyPr>
          <a:lstStyle/>
          <a:p>
            <a:pPr algn="ctr"/>
            <a:r>
              <a:rPr lang="en-US" sz="2400" b="1" dirty="0"/>
              <a:t>Faster</a:t>
            </a:r>
          </a:p>
        </p:txBody>
      </p:sp>
      <p:cxnSp>
        <p:nvCxnSpPr>
          <p:cNvPr id="6" name="Straight Arrow Connector 5">
            <a:extLst>
              <a:ext uri="{FF2B5EF4-FFF2-40B4-BE49-F238E27FC236}">
                <a16:creationId xmlns:a16="http://schemas.microsoft.com/office/drawing/2014/main" id="{476A757A-C656-3AB4-004F-EE5FA5790F9D}"/>
              </a:ext>
            </a:extLst>
          </p:cNvPr>
          <p:cNvCxnSpPr>
            <a:cxnSpLocks/>
          </p:cNvCxnSpPr>
          <p:nvPr/>
        </p:nvCxnSpPr>
        <p:spPr>
          <a:xfrm flipH="1" flipV="1">
            <a:off x="10218028" y="3593469"/>
            <a:ext cx="1" cy="897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05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Evaluation: </a:t>
            </a:r>
            <a:r>
              <a:rPr lang="en-US" dirty="0" err="1"/>
              <a:t>Protobuf</a:t>
            </a:r>
            <a:r>
              <a:rPr lang="en-US" dirty="0"/>
              <a:t> and MongoDB</a:t>
            </a:r>
            <a:endParaRPr lang="en-US" baseline="30000" dirty="0"/>
          </a:p>
        </p:txBody>
      </p:sp>
      <p:pic>
        <p:nvPicPr>
          <p:cNvPr id="7" name="Picture 6">
            <a:extLst>
              <a:ext uri="{FF2B5EF4-FFF2-40B4-BE49-F238E27FC236}">
                <a16:creationId xmlns:a16="http://schemas.microsoft.com/office/drawing/2014/main" id="{D28D272A-D7E3-B544-B831-B2534993A419}"/>
              </a:ext>
            </a:extLst>
          </p:cNvPr>
          <p:cNvPicPr>
            <a:picLocks noChangeAspect="1"/>
          </p:cNvPicPr>
          <p:nvPr/>
        </p:nvPicPr>
        <p:blipFill rotWithShape="1">
          <a:blip r:embed="rId3"/>
          <a:srcRect b="48817"/>
          <a:stretch/>
        </p:blipFill>
        <p:spPr>
          <a:xfrm>
            <a:off x="1026729" y="2958213"/>
            <a:ext cx="4784700" cy="1999488"/>
          </a:xfrm>
          <a:prstGeom prst="rect">
            <a:avLst/>
          </a:prstGeom>
        </p:spPr>
      </p:pic>
      <p:cxnSp>
        <p:nvCxnSpPr>
          <p:cNvPr id="12" name="Straight Arrow Connector 11">
            <a:extLst>
              <a:ext uri="{FF2B5EF4-FFF2-40B4-BE49-F238E27FC236}">
                <a16:creationId xmlns:a16="http://schemas.microsoft.com/office/drawing/2014/main" id="{9D9ADF58-8C41-AD0B-DF0E-8255689EACBD}"/>
              </a:ext>
            </a:extLst>
          </p:cNvPr>
          <p:cNvCxnSpPr>
            <a:cxnSpLocks/>
          </p:cNvCxnSpPr>
          <p:nvPr/>
        </p:nvCxnSpPr>
        <p:spPr>
          <a:xfrm>
            <a:off x="3979447" y="3862701"/>
            <a:ext cx="1058523" cy="0"/>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27F5CE1-5737-2AF6-0AD7-FA7E9D84CB6B}"/>
              </a:ext>
            </a:extLst>
          </p:cNvPr>
          <p:cNvSpPr txBox="1"/>
          <p:nvPr/>
        </p:nvSpPr>
        <p:spPr>
          <a:xfrm>
            <a:off x="4003520" y="3862702"/>
            <a:ext cx="1001941" cy="318100"/>
          </a:xfrm>
          <a:prstGeom prst="rect">
            <a:avLst/>
          </a:prstGeom>
          <a:noFill/>
        </p:spPr>
        <p:txBody>
          <a:bodyPr wrap="none" rtlCol="0">
            <a:spAutoFit/>
          </a:bodyPr>
          <a:lstStyle/>
          <a:p>
            <a:pPr algn="ctr"/>
            <a:r>
              <a:rPr lang="en-US" sz="1467" b="1" dirty="0"/>
              <a:t>43% lower</a:t>
            </a:r>
          </a:p>
        </p:txBody>
      </p:sp>
      <p:pic>
        <p:nvPicPr>
          <p:cNvPr id="19" name="Picture 18">
            <a:extLst>
              <a:ext uri="{FF2B5EF4-FFF2-40B4-BE49-F238E27FC236}">
                <a16:creationId xmlns:a16="http://schemas.microsoft.com/office/drawing/2014/main" id="{4774849B-80FA-37D8-6B62-CA58E9BE91BC}"/>
              </a:ext>
            </a:extLst>
          </p:cNvPr>
          <p:cNvPicPr>
            <a:picLocks noChangeAspect="1"/>
          </p:cNvPicPr>
          <p:nvPr/>
        </p:nvPicPr>
        <p:blipFill rotWithShape="1">
          <a:blip r:embed="rId3"/>
          <a:srcRect t="53984"/>
          <a:stretch/>
        </p:blipFill>
        <p:spPr>
          <a:xfrm>
            <a:off x="6384410" y="2997862"/>
            <a:ext cx="4780865" cy="1796213"/>
          </a:xfrm>
          <a:prstGeom prst="rect">
            <a:avLst/>
          </a:prstGeom>
        </p:spPr>
      </p:pic>
      <p:cxnSp>
        <p:nvCxnSpPr>
          <p:cNvPr id="15" name="Straight Arrow Connector 14">
            <a:extLst>
              <a:ext uri="{FF2B5EF4-FFF2-40B4-BE49-F238E27FC236}">
                <a16:creationId xmlns:a16="http://schemas.microsoft.com/office/drawing/2014/main" id="{15A6CACD-7C17-C49D-C8D5-2135E5B6BF6E}"/>
              </a:ext>
            </a:extLst>
          </p:cNvPr>
          <p:cNvCxnSpPr>
            <a:cxnSpLocks/>
          </p:cNvCxnSpPr>
          <p:nvPr/>
        </p:nvCxnSpPr>
        <p:spPr>
          <a:xfrm>
            <a:off x="9794766" y="3839508"/>
            <a:ext cx="445421" cy="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1383E387-B164-57C6-F730-0E8982850CA3}"/>
              </a:ext>
            </a:extLst>
          </p:cNvPr>
          <p:cNvSpPr txBox="1"/>
          <p:nvPr/>
        </p:nvSpPr>
        <p:spPr>
          <a:xfrm>
            <a:off x="9510786" y="3862702"/>
            <a:ext cx="1066959" cy="318100"/>
          </a:xfrm>
          <a:prstGeom prst="rect">
            <a:avLst/>
          </a:prstGeom>
          <a:noFill/>
        </p:spPr>
        <p:txBody>
          <a:bodyPr wrap="square" rtlCol="0">
            <a:spAutoFit/>
          </a:bodyPr>
          <a:lstStyle/>
          <a:p>
            <a:pPr algn="ctr"/>
            <a:r>
              <a:rPr lang="en-US" sz="1467" b="1" dirty="0"/>
              <a:t>15% lower</a:t>
            </a:r>
          </a:p>
        </p:txBody>
      </p:sp>
      <p:grpSp>
        <p:nvGrpSpPr>
          <p:cNvPr id="6" name="Group 5">
            <a:extLst>
              <a:ext uri="{FF2B5EF4-FFF2-40B4-BE49-F238E27FC236}">
                <a16:creationId xmlns:a16="http://schemas.microsoft.com/office/drawing/2014/main" id="{E39C9A7A-EE46-4336-E418-25AA5501CA16}"/>
              </a:ext>
            </a:extLst>
          </p:cNvPr>
          <p:cNvGrpSpPr/>
          <p:nvPr/>
        </p:nvGrpSpPr>
        <p:grpSpPr>
          <a:xfrm>
            <a:off x="2831635" y="2465769"/>
            <a:ext cx="1174886" cy="462357"/>
            <a:chOff x="1994609" y="3517227"/>
            <a:chExt cx="881164" cy="346768"/>
          </a:xfrm>
        </p:grpSpPr>
        <p:sp>
          <p:nvSpPr>
            <p:cNvPr id="2" name="TextBox 1">
              <a:extLst>
                <a:ext uri="{FF2B5EF4-FFF2-40B4-BE49-F238E27FC236}">
                  <a16:creationId xmlns:a16="http://schemas.microsoft.com/office/drawing/2014/main" id="{1AF77E01-B891-8ACA-A5D9-2975A99E9C0C}"/>
                </a:ext>
              </a:extLst>
            </p:cNvPr>
            <p:cNvSpPr txBox="1"/>
            <p:nvPr/>
          </p:nvSpPr>
          <p:spPr>
            <a:xfrm>
              <a:off x="2076054" y="3517227"/>
              <a:ext cx="718273" cy="346249"/>
            </a:xfrm>
            <a:prstGeom prst="rect">
              <a:avLst/>
            </a:prstGeom>
            <a:noFill/>
          </p:spPr>
          <p:txBody>
            <a:bodyPr wrap="none" rtlCol="0">
              <a:spAutoFit/>
            </a:bodyPr>
            <a:lstStyle/>
            <a:p>
              <a:pPr algn="ctr"/>
              <a:r>
                <a:rPr lang="en-US" sz="2400" b="1" dirty="0"/>
                <a:t>Faster</a:t>
              </a:r>
            </a:p>
          </p:txBody>
        </p:sp>
        <p:cxnSp>
          <p:nvCxnSpPr>
            <p:cNvPr id="3" name="Straight Arrow Connector 2">
              <a:extLst>
                <a:ext uri="{FF2B5EF4-FFF2-40B4-BE49-F238E27FC236}">
                  <a16:creationId xmlns:a16="http://schemas.microsoft.com/office/drawing/2014/main" id="{35512E18-8425-CAA5-0E9A-93BD8A8EEB7D}"/>
                </a:ext>
              </a:extLst>
            </p:cNvPr>
            <p:cNvCxnSpPr>
              <a:cxnSpLocks/>
            </p:cNvCxnSpPr>
            <p:nvPr/>
          </p:nvCxnSpPr>
          <p:spPr>
            <a:xfrm flipH="1">
              <a:off x="1994609" y="3863995"/>
              <a:ext cx="8811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8FAA01E4-EA58-FE64-16B6-FF0E7A323624}"/>
              </a:ext>
            </a:extLst>
          </p:cNvPr>
          <p:cNvGrpSpPr/>
          <p:nvPr/>
        </p:nvGrpSpPr>
        <p:grpSpPr>
          <a:xfrm>
            <a:off x="8187892" y="2465769"/>
            <a:ext cx="1174886" cy="462357"/>
            <a:chOff x="1994609" y="3517227"/>
            <a:chExt cx="881164" cy="346768"/>
          </a:xfrm>
        </p:grpSpPr>
        <p:sp>
          <p:nvSpPr>
            <p:cNvPr id="9" name="TextBox 8">
              <a:extLst>
                <a:ext uri="{FF2B5EF4-FFF2-40B4-BE49-F238E27FC236}">
                  <a16:creationId xmlns:a16="http://schemas.microsoft.com/office/drawing/2014/main" id="{732AB28B-51C9-C735-7C54-12D14FA34069}"/>
                </a:ext>
              </a:extLst>
            </p:cNvPr>
            <p:cNvSpPr txBox="1"/>
            <p:nvPr/>
          </p:nvSpPr>
          <p:spPr>
            <a:xfrm>
              <a:off x="2076054" y="3517227"/>
              <a:ext cx="718273" cy="346249"/>
            </a:xfrm>
            <a:prstGeom prst="rect">
              <a:avLst/>
            </a:prstGeom>
            <a:noFill/>
          </p:spPr>
          <p:txBody>
            <a:bodyPr wrap="none" rtlCol="0">
              <a:spAutoFit/>
            </a:bodyPr>
            <a:lstStyle/>
            <a:p>
              <a:pPr algn="ctr"/>
              <a:r>
                <a:rPr lang="en-US" sz="2400" b="1" dirty="0"/>
                <a:t>Faster</a:t>
              </a:r>
            </a:p>
          </p:txBody>
        </p:sp>
        <p:cxnSp>
          <p:nvCxnSpPr>
            <p:cNvPr id="10" name="Straight Arrow Connector 9">
              <a:extLst>
                <a:ext uri="{FF2B5EF4-FFF2-40B4-BE49-F238E27FC236}">
                  <a16:creationId xmlns:a16="http://schemas.microsoft.com/office/drawing/2014/main" id="{66484735-285F-E213-FFF1-34E78DBF78A4}"/>
                </a:ext>
              </a:extLst>
            </p:cNvPr>
            <p:cNvCxnSpPr>
              <a:cxnSpLocks/>
            </p:cNvCxnSpPr>
            <p:nvPr/>
          </p:nvCxnSpPr>
          <p:spPr>
            <a:xfrm flipH="1">
              <a:off x="1994609" y="3863995"/>
              <a:ext cx="8811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08728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F8CE19-14E2-03E0-3E18-C320C325250F}"/>
              </a:ext>
            </a:extLst>
          </p:cNvPr>
          <p:cNvSpPr>
            <a:spLocks noGrp="1"/>
          </p:cNvSpPr>
          <p:nvPr>
            <p:ph type="body" sz="quarter" idx="11"/>
          </p:nvPr>
        </p:nvSpPr>
        <p:spPr/>
        <p:txBody>
          <a:bodyPr/>
          <a:lstStyle/>
          <a:p>
            <a:pPr>
              <a:lnSpc>
                <a:spcPct val="150000"/>
              </a:lnSpc>
            </a:pPr>
            <a:r>
              <a:rPr lang="en-US" sz="2133" dirty="0"/>
              <a:t>Up to 11x faster than standard </a:t>
            </a:r>
            <a:r>
              <a:rPr lang="en-US" sz="2133" dirty="0" err="1"/>
              <a:t>memcpy</a:t>
            </a:r>
            <a:endParaRPr lang="en-US" sz="2133" dirty="0"/>
          </a:p>
          <a:p>
            <a:pPr>
              <a:lnSpc>
                <a:spcPct val="150000"/>
              </a:lnSpc>
            </a:pPr>
            <a:r>
              <a:rPr lang="en-US" sz="2133" dirty="0"/>
              <a:t>Simulation results using GEM5 indicate:</a:t>
            </a:r>
          </a:p>
          <a:p>
            <a:pPr lvl="1"/>
            <a:r>
              <a:rPr lang="en-US" sz="1867" dirty="0"/>
              <a:t>43% speedup in a </a:t>
            </a:r>
            <a:r>
              <a:rPr lang="en-US" sz="1867" dirty="0" err="1"/>
              <a:t>Protobuf</a:t>
            </a:r>
            <a:r>
              <a:rPr lang="en-US" sz="1867" dirty="0"/>
              <a:t> benchmark</a:t>
            </a:r>
          </a:p>
          <a:p>
            <a:pPr lvl="1"/>
            <a:r>
              <a:rPr lang="en-US" sz="1867" dirty="0"/>
              <a:t>15% faster insertion operations in MongoDB</a:t>
            </a:r>
          </a:p>
          <a:p>
            <a:pPr lvl="1"/>
            <a:r>
              <a:rPr lang="en-US" sz="1867" dirty="0"/>
              <a:t>Up to 78% higher throughput for MVCC databases</a:t>
            </a:r>
          </a:p>
          <a:p>
            <a:pPr marL="0" indent="0">
              <a:lnSpc>
                <a:spcPct val="250000"/>
              </a:lnSpc>
              <a:buNone/>
            </a:pPr>
            <a:endParaRPr lang="en-US" sz="2133" dirty="0"/>
          </a:p>
          <a:p>
            <a:pPr marL="0" indent="0">
              <a:lnSpc>
                <a:spcPct val="250000"/>
              </a:lnSpc>
              <a:buNone/>
            </a:pPr>
            <a:r>
              <a:rPr lang="en-US" sz="2133" dirty="0"/>
              <a:t>Our code is available: </a:t>
            </a:r>
            <a:r>
              <a:rPr lang="en-US" sz="2133" dirty="0">
                <a:solidFill>
                  <a:srgbClr val="00B0F0"/>
                </a:solidFill>
                <a:hlinkClick r:id="rId3">
                  <a:extLst>
                    <a:ext uri="{A12FA001-AC4F-418D-AE19-62706E023703}">
                      <ahyp:hlinkClr xmlns:ahyp="http://schemas.microsoft.com/office/drawing/2018/hyperlinkcolor" val="tx"/>
                    </a:ext>
                  </a:extLst>
                </a:hlinkClick>
              </a:rPr>
              <a:t>https://github.com/AKKamath/MCSquare-ISCA24</a:t>
            </a:r>
            <a:endParaRPr lang="en-US" dirty="0">
              <a:solidFill>
                <a:srgbClr val="00B0F0"/>
              </a:solidFill>
            </a:endParaRPr>
          </a:p>
        </p:txBody>
      </p:sp>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(MC)</a:t>
            </a:r>
            <a:r>
              <a:rPr lang="en-US" baseline="30000" dirty="0"/>
              <a:t>2</a:t>
            </a:r>
            <a:r>
              <a:rPr lang="en-US" dirty="0"/>
              <a:t> highlights</a:t>
            </a:r>
            <a:endParaRPr lang="en-US" baseline="30000" dirty="0"/>
          </a:p>
        </p:txBody>
      </p:sp>
      <p:sp>
        <p:nvSpPr>
          <p:cNvPr id="3" name="Slide Number Placeholder 2">
            <a:extLst>
              <a:ext uri="{FF2B5EF4-FFF2-40B4-BE49-F238E27FC236}">
                <a16:creationId xmlns:a16="http://schemas.microsoft.com/office/drawing/2014/main" id="{3021D666-168F-BDCF-C71E-B0F3338B7139}"/>
              </a:ext>
            </a:extLst>
          </p:cNvPr>
          <p:cNvSpPr>
            <a:spLocks noGrp="1"/>
          </p:cNvSpPr>
          <p:nvPr>
            <p:ph type="sldNum" sz="quarter" idx="13"/>
          </p:nvPr>
        </p:nvSpPr>
        <p:spPr/>
        <p:txBody>
          <a:bodyPr/>
          <a:lstStyle/>
          <a:p>
            <a:fld id="{04AED599-1D0F-3E40-81CA-01C30F87847C}" type="slidenum">
              <a:rPr lang="en-US" smtClean="0"/>
              <a:pPr/>
              <a:t>29</a:t>
            </a:fld>
            <a:endParaRPr lang="en-US"/>
          </a:p>
        </p:txBody>
      </p:sp>
      <p:pic>
        <p:nvPicPr>
          <p:cNvPr id="7" name="Graphic 6" descr="Sloth outline">
            <a:extLst>
              <a:ext uri="{FF2B5EF4-FFF2-40B4-BE49-F238E27FC236}">
                <a16:creationId xmlns:a16="http://schemas.microsoft.com/office/drawing/2014/main" id="{42E14C5E-92DE-E127-C5E6-AD8969B8BDA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557145" y="1804086"/>
            <a:ext cx="2040835" cy="2040835"/>
          </a:xfrm>
          <a:prstGeom prst="rect">
            <a:avLst/>
          </a:prstGeom>
        </p:spPr>
      </p:pic>
    </p:spTree>
    <p:extLst>
      <p:ext uri="{BB962C8B-B14F-4D97-AF65-F5344CB8AC3E}">
        <p14:creationId xmlns:p14="http://schemas.microsoft.com/office/powerpoint/2010/main" val="1651298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CB805-3628-09DC-0A31-DEE83425C1F6}"/>
            </a:ext>
          </a:extLst>
        </p:cNvPr>
        <p:cNvGrpSpPr/>
        <p:nvPr/>
      </p:nvGrpSpPr>
      <p:grpSpPr>
        <a:xfrm>
          <a:off x="0" y="0"/>
          <a:ext cx="0" cy="0"/>
          <a:chOff x="0" y="0"/>
          <a:chExt cx="0" cy="0"/>
        </a:xfrm>
      </p:grpSpPr>
      <p:sp>
        <p:nvSpPr>
          <p:cNvPr id="20" name="Text Placeholder 19">
            <a:extLst>
              <a:ext uri="{FF2B5EF4-FFF2-40B4-BE49-F238E27FC236}">
                <a16:creationId xmlns:a16="http://schemas.microsoft.com/office/drawing/2014/main" id="{9EAA80EE-766E-C3E6-60FD-02DEF7C36611}"/>
              </a:ext>
            </a:extLst>
          </p:cNvPr>
          <p:cNvSpPr>
            <a:spLocks noGrp="1"/>
          </p:cNvSpPr>
          <p:nvPr>
            <p:ph type="body" sz="quarter" idx="11"/>
          </p:nvPr>
        </p:nvSpPr>
        <p:spPr/>
        <p:txBody>
          <a:bodyPr/>
          <a:lstStyle/>
          <a:p>
            <a:pPr marL="0" indent="0">
              <a:buNone/>
            </a:pPr>
            <a:r>
              <a:rPr lang="en-US" b="0" dirty="0">
                <a:sym typeface="Wingdings" pitchFamily="2" charset="2"/>
              </a:rPr>
              <a:t>Term coined in the 1990s:</a:t>
            </a:r>
          </a:p>
          <a:p>
            <a:r>
              <a:rPr lang="en-US" b="0" dirty="0">
                <a:sym typeface="Wingdings" pitchFamily="2" charset="2"/>
              </a:rPr>
              <a:t>Describes gap between processor and memory performance</a:t>
            </a:r>
            <a:endParaRPr lang="en-US" b="0" dirty="0"/>
          </a:p>
          <a:p>
            <a:endParaRPr lang="en-US" b="0" dirty="0"/>
          </a:p>
          <a:p>
            <a:endParaRPr lang="en-US" b="0" dirty="0"/>
          </a:p>
          <a:p>
            <a:pPr marL="0" indent="0">
              <a:buNone/>
            </a:pPr>
            <a:endParaRPr lang="en-US" b="0" dirty="0"/>
          </a:p>
          <a:p>
            <a:pPr marL="0" indent="0">
              <a:buNone/>
            </a:pPr>
            <a:endParaRPr lang="en-US" sz="1800" b="0" dirty="0"/>
          </a:p>
          <a:p>
            <a:r>
              <a:rPr lang="en-US" b="0" dirty="0"/>
              <a:t>Managed by techniques like prefetching, speculative execution, and multiple levels of SRAM caches.</a:t>
            </a:r>
          </a:p>
        </p:txBody>
      </p:sp>
      <p:sp>
        <p:nvSpPr>
          <p:cNvPr id="3" name="Title 2">
            <a:extLst>
              <a:ext uri="{FF2B5EF4-FFF2-40B4-BE49-F238E27FC236}">
                <a16:creationId xmlns:a16="http://schemas.microsoft.com/office/drawing/2014/main" id="{FBE667A8-941B-2E1A-856A-0C6D8FB908DA}"/>
              </a:ext>
            </a:extLst>
          </p:cNvPr>
          <p:cNvSpPr>
            <a:spLocks noGrp="1"/>
          </p:cNvSpPr>
          <p:nvPr>
            <p:ph type="title"/>
          </p:nvPr>
        </p:nvSpPr>
        <p:spPr/>
        <p:txBody>
          <a:bodyPr/>
          <a:lstStyle/>
          <a:p>
            <a:r>
              <a:rPr lang="en-US" dirty="0"/>
              <a:t>The “Memory Wall”</a:t>
            </a:r>
          </a:p>
        </p:txBody>
      </p:sp>
      <p:sp>
        <p:nvSpPr>
          <p:cNvPr id="6" name="Slide Number Placeholder 5">
            <a:extLst>
              <a:ext uri="{FF2B5EF4-FFF2-40B4-BE49-F238E27FC236}">
                <a16:creationId xmlns:a16="http://schemas.microsoft.com/office/drawing/2014/main" id="{3C2F3380-9BAF-C846-0F17-13A3D33585ED}"/>
              </a:ext>
            </a:extLst>
          </p:cNvPr>
          <p:cNvSpPr>
            <a:spLocks noGrp="1"/>
          </p:cNvSpPr>
          <p:nvPr>
            <p:ph type="sldNum" sz="quarter" idx="13"/>
          </p:nvPr>
        </p:nvSpPr>
        <p:spPr/>
        <p:txBody>
          <a:bodyPr/>
          <a:lstStyle/>
          <a:p>
            <a:fld id="{04AED599-1D0F-3E40-81CA-01C30F87847C}" type="slidenum">
              <a:rPr lang="en-US" smtClean="0"/>
              <a:pPr/>
              <a:t>3</a:t>
            </a:fld>
            <a:endParaRPr lang="en-US" dirty="0"/>
          </a:p>
        </p:txBody>
      </p:sp>
      <p:grpSp>
        <p:nvGrpSpPr>
          <p:cNvPr id="21" name="Group 20">
            <a:extLst>
              <a:ext uri="{FF2B5EF4-FFF2-40B4-BE49-F238E27FC236}">
                <a16:creationId xmlns:a16="http://schemas.microsoft.com/office/drawing/2014/main" id="{268DE75C-957D-3A8B-40C6-9B16B4781CB5}"/>
              </a:ext>
            </a:extLst>
          </p:cNvPr>
          <p:cNvGrpSpPr/>
          <p:nvPr/>
        </p:nvGrpSpPr>
        <p:grpSpPr>
          <a:xfrm>
            <a:off x="3686984" y="3323945"/>
            <a:ext cx="4818032" cy="1915314"/>
            <a:chOff x="3470331" y="3823777"/>
            <a:chExt cx="4818032" cy="1915314"/>
          </a:xfrm>
        </p:grpSpPr>
        <p:sp>
          <p:nvSpPr>
            <p:cNvPr id="7" name="Oval 6">
              <a:extLst>
                <a:ext uri="{FF2B5EF4-FFF2-40B4-BE49-F238E27FC236}">
                  <a16:creationId xmlns:a16="http://schemas.microsoft.com/office/drawing/2014/main" id="{5F17EED9-BBDB-836B-C606-02D27FA44419}"/>
                </a:ext>
              </a:extLst>
            </p:cNvPr>
            <p:cNvSpPr/>
            <p:nvPr/>
          </p:nvSpPr>
          <p:spPr>
            <a:xfrm>
              <a:off x="3470331" y="4228145"/>
              <a:ext cx="405114" cy="394191"/>
            </a:xfrm>
            <a:prstGeom prst="ellipse">
              <a:avLst/>
            </a:prstGeom>
            <a:solidFill>
              <a:srgbClr val="194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9" name="Oval 8">
              <a:extLst>
                <a:ext uri="{FF2B5EF4-FFF2-40B4-BE49-F238E27FC236}">
                  <a16:creationId xmlns:a16="http://schemas.microsoft.com/office/drawing/2014/main" id="{A977E352-9C15-1E79-44F1-DC307469AB0B}"/>
                </a:ext>
              </a:extLst>
            </p:cNvPr>
            <p:cNvSpPr/>
            <p:nvPr/>
          </p:nvSpPr>
          <p:spPr>
            <a:xfrm>
              <a:off x="3871704" y="3823777"/>
              <a:ext cx="405114" cy="399280"/>
            </a:xfrm>
            <a:prstGeom prst="ellipse">
              <a:avLst/>
            </a:prstGeom>
            <a:solidFill>
              <a:srgbClr val="194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0" name="Oval 9">
              <a:extLst>
                <a:ext uri="{FF2B5EF4-FFF2-40B4-BE49-F238E27FC236}">
                  <a16:creationId xmlns:a16="http://schemas.microsoft.com/office/drawing/2014/main" id="{8EB5DE3E-A805-EAEB-0880-53B399191162}"/>
                </a:ext>
              </a:extLst>
            </p:cNvPr>
            <p:cNvSpPr/>
            <p:nvPr/>
          </p:nvSpPr>
          <p:spPr>
            <a:xfrm>
              <a:off x="3875445" y="4588181"/>
              <a:ext cx="405114" cy="399281"/>
            </a:xfrm>
            <a:prstGeom prst="ellipse">
              <a:avLst/>
            </a:prstGeom>
            <a:solidFill>
              <a:srgbClr val="194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1" name="Oval 10">
              <a:extLst>
                <a:ext uri="{FF2B5EF4-FFF2-40B4-BE49-F238E27FC236}">
                  <a16:creationId xmlns:a16="http://schemas.microsoft.com/office/drawing/2014/main" id="{5E58AD53-112C-21B4-5DF6-60E86E1E6EAC}"/>
                </a:ext>
              </a:extLst>
            </p:cNvPr>
            <p:cNvSpPr/>
            <p:nvPr/>
          </p:nvSpPr>
          <p:spPr>
            <a:xfrm>
              <a:off x="4280559" y="4223056"/>
              <a:ext cx="405114" cy="399280"/>
            </a:xfrm>
            <a:prstGeom prst="ellipse">
              <a:avLst/>
            </a:prstGeom>
            <a:solidFill>
              <a:srgbClr val="194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2" name="Right Arrow 11">
              <a:extLst>
                <a:ext uri="{FF2B5EF4-FFF2-40B4-BE49-F238E27FC236}">
                  <a16:creationId xmlns:a16="http://schemas.microsoft.com/office/drawing/2014/main" id="{3D542238-52F0-A7C4-9432-8272253F11E3}"/>
                </a:ext>
              </a:extLst>
            </p:cNvPr>
            <p:cNvSpPr/>
            <p:nvPr/>
          </p:nvSpPr>
          <p:spPr>
            <a:xfrm>
              <a:off x="4918198" y="4194314"/>
              <a:ext cx="1770926" cy="399281"/>
            </a:xfrm>
            <a:prstGeom prst="rightArrow">
              <a:avLst/>
            </a:prstGeom>
            <a:solidFill>
              <a:srgbClr val="5A62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pic>
          <p:nvPicPr>
            <p:cNvPr id="14" name="Graphic 13" descr="Processor with solid fill">
              <a:extLst>
                <a:ext uri="{FF2B5EF4-FFF2-40B4-BE49-F238E27FC236}">
                  <a16:creationId xmlns:a16="http://schemas.microsoft.com/office/drawing/2014/main" id="{6B870952-9E73-DD70-03AB-2F84A912362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60374" y="3867704"/>
              <a:ext cx="1109984" cy="1109984"/>
            </a:xfrm>
            <a:prstGeom prst="rect">
              <a:avLst/>
            </a:prstGeom>
          </p:spPr>
        </p:pic>
        <p:sp>
          <p:nvSpPr>
            <p:cNvPr id="17" name="TextBox 16">
              <a:extLst>
                <a:ext uri="{FF2B5EF4-FFF2-40B4-BE49-F238E27FC236}">
                  <a16:creationId xmlns:a16="http://schemas.microsoft.com/office/drawing/2014/main" id="{A409E19E-8E65-2E9B-01CC-D5B4AD40955F}"/>
                </a:ext>
              </a:extLst>
            </p:cNvPr>
            <p:cNvSpPr txBox="1"/>
            <p:nvPr/>
          </p:nvSpPr>
          <p:spPr>
            <a:xfrm>
              <a:off x="3757283" y="5072334"/>
              <a:ext cx="633956" cy="369332"/>
            </a:xfrm>
            <a:prstGeom prst="rect">
              <a:avLst/>
            </a:prstGeom>
            <a:noFill/>
          </p:spPr>
          <p:txBody>
            <a:bodyPr wrap="none" rtlCol="0">
              <a:spAutoFit/>
            </a:bodyPr>
            <a:lstStyle/>
            <a:p>
              <a:pPr algn="ctr"/>
              <a:r>
                <a:rPr lang="en-US" b="1" dirty="0"/>
                <a:t>Data</a:t>
              </a:r>
            </a:p>
          </p:txBody>
        </p:sp>
        <p:sp>
          <p:nvSpPr>
            <p:cNvPr id="18" name="TextBox 17">
              <a:extLst>
                <a:ext uri="{FF2B5EF4-FFF2-40B4-BE49-F238E27FC236}">
                  <a16:creationId xmlns:a16="http://schemas.microsoft.com/office/drawing/2014/main" id="{E7A4BEE3-1D48-130D-E671-35CA6A98FEA6}"/>
                </a:ext>
              </a:extLst>
            </p:cNvPr>
            <p:cNvSpPr txBox="1"/>
            <p:nvPr/>
          </p:nvSpPr>
          <p:spPr>
            <a:xfrm>
              <a:off x="5185606" y="5092760"/>
              <a:ext cx="1236109" cy="369332"/>
            </a:xfrm>
            <a:prstGeom prst="rect">
              <a:avLst/>
            </a:prstGeom>
            <a:noFill/>
          </p:spPr>
          <p:txBody>
            <a:bodyPr wrap="none" rtlCol="0">
              <a:spAutoFit/>
            </a:bodyPr>
            <a:lstStyle/>
            <a:p>
              <a:pPr algn="ctr"/>
              <a:r>
                <a:rPr lang="en-US" b="1" dirty="0"/>
                <a:t>Movement</a:t>
              </a:r>
            </a:p>
          </p:txBody>
        </p:sp>
        <p:sp>
          <p:nvSpPr>
            <p:cNvPr id="19" name="TextBox 18">
              <a:extLst>
                <a:ext uri="{FF2B5EF4-FFF2-40B4-BE49-F238E27FC236}">
                  <a16:creationId xmlns:a16="http://schemas.microsoft.com/office/drawing/2014/main" id="{25EF7BB9-593C-F58C-91E7-FDDA1CED4782}"/>
                </a:ext>
              </a:extLst>
            </p:cNvPr>
            <p:cNvSpPr txBox="1"/>
            <p:nvPr/>
          </p:nvSpPr>
          <p:spPr>
            <a:xfrm>
              <a:off x="6542372" y="5092760"/>
              <a:ext cx="1745991" cy="646331"/>
            </a:xfrm>
            <a:prstGeom prst="rect">
              <a:avLst/>
            </a:prstGeom>
            <a:noFill/>
          </p:spPr>
          <p:txBody>
            <a:bodyPr wrap="none" rtlCol="0">
              <a:spAutoFit/>
            </a:bodyPr>
            <a:lstStyle/>
            <a:p>
              <a:pPr algn="ctr"/>
              <a:r>
                <a:rPr lang="en-US" b="1" dirty="0"/>
                <a:t>Processor</a:t>
              </a:r>
              <a:br>
                <a:rPr lang="en-US" b="1" dirty="0"/>
              </a:br>
              <a:r>
                <a:rPr lang="en-US" b="1" dirty="0"/>
                <a:t>(CPU/GPU/XPU)</a:t>
              </a:r>
            </a:p>
          </p:txBody>
        </p:sp>
      </p:grpSp>
    </p:spTree>
    <p:extLst>
      <p:ext uri="{BB962C8B-B14F-4D97-AF65-F5344CB8AC3E}">
        <p14:creationId xmlns:p14="http://schemas.microsoft.com/office/powerpoint/2010/main" val="387024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6" end="6"/>
                                            </p:txEl>
                                          </p:spTgt>
                                        </p:tgtEl>
                                        <p:attrNameLst>
                                          <p:attrName>style.visibility</p:attrName>
                                        </p:attrNameLst>
                                      </p:cBhvr>
                                      <p:to>
                                        <p:strVal val="visible"/>
                                      </p:to>
                                    </p:set>
                                    <p:animEffect transition="in" filter="fade">
                                      <p:cBhvr>
                                        <p:cTn id="7"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9835-DDEB-9D83-0070-6CAF70D15C32}"/>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F59AF85D-98C9-6774-FFF5-8CF1FAF0D706}"/>
              </a:ext>
            </a:extLst>
          </p:cNvPr>
          <p:cNvSpPr>
            <a:spLocks noGrp="1"/>
          </p:cNvSpPr>
          <p:nvPr>
            <p:ph type="body" sz="quarter" idx="12"/>
          </p:nvPr>
        </p:nvSpPr>
        <p:spPr/>
        <p:txBody>
          <a:bodyPr/>
          <a:lstStyle/>
          <a:p>
            <a:r>
              <a:rPr lang="en-US" dirty="0"/>
              <a:t>Limited GPU memory bandwidth harms LLM performance</a:t>
            </a:r>
          </a:p>
        </p:txBody>
      </p:sp>
      <p:sp>
        <p:nvSpPr>
          <p:cNvPr id="4" name="Title 3">
            <a:extLst>
              <a:ext uri="{FF2B5EF4-FFF2-40B4-BE49-F238E27FC236}">
                <a16:creationId xmlns:a16="http://schemas.microsoft.com/office/drawing/2014/main" id="{20F1E408-8A3E-0BE7-4606-1B42398F7B51}"/>
              </a:ext>
            </a:extLst>
          </p:cNvPr>
          <p:cNvSpPr>
            <a:spLocks noGrp="1"/>
          </p:cNvSpPr>
          <p:nvPr>
            <p:ph type="title"/>
          </p:nvPr>
        </p:nvSpPr>
        <p:spPr/>
        <p:txBody>
          <a:bodyPr/>
          <a:lstStyle/>
          <a:p>
            <a:r>
              <a:rPr lang="en-US" dirty="0"/>
              <a:t>GPU memory bottleneck</a:t>
            </a:r>
          </a:p>
        </p:txBody>
      </p:sp>
      <p:sp>
        <p:nvSpPr>
          <p:cNvPr id="5" name="Slide Number Placeholder 4">
            <a:extLst>
              <a:ext uri="{FF2B5EF4-FFF2-40B4-BE49-F238E27FC236}">
                <a16:creationId xmlns:a16="http://schemas.microsoft.com/office/drawing/2014/main" id="{2FE02901-CC11-A830-A50C-878A26654A73}"/>
              </a:ext>
            </a:extLst>
          </p:cNvPr>
          <p:cNvSpPr>
            <a:spLocks noGrp="1"/>
          </p:cNvSpPr>
          <p:nvPr>
            <p:ph type="sldNum" sz="quarter" idx="14"/>
          </p:nvPr>
        </p:nvSpPr>
        <p:spPr/>
        <p:txBody>
          <a:bodyPr/>
          <a:lstStyle/>
          <a:p>
            <a:fld id="{04AED599-1D0F-3E40-81CA-01C30F87847C}" type="slidenum">
              <a:rPr lang="en-US" smtClean="0"/>
              <a:t>30</a:t>
            </a:fld>
            <a:endParaRPr lang="en-US"/>
          </a:p>
        </p:txBody>
      </p:sp>
      <p:grpSp>
        <p:nvGrpSpPr>
          <p:cNvPr id="39" name="Group 38">
            <a:extLst>
              <a:ext uri="{FF2B5EF4-FFF2-40B4-BE49-F238E27FC236}">
                <a16:creationId xmlns:a16="http://schemas.microsoft.com/office/drawing/2014/main" id="{859FEF14-5524-6337-0E69-C23AEFB8D0AB}"/>
              </a:ext>
            </a:extLst>
          </p:cNvPr>
          <p:cNvGrpSpPr/>
          <p:nvPr/>
        </p:nvGrpSpPr>
        <p:grpSpPr>
          <a:xfrm>
            <a:off x="2292184" y="2317965"/>
            <a:ext cx="7607633" cy="2802242"/>
            <a:chOff x="1918179" y="2317965"/>
            <a:chExt cx="7607633" cy="2802242"/>
          </a:xfrm>
        </p:grpSpPr>
        <p:sp>
          <p:nvSpPr>
            <p:cNvPr id="7" name="Rectangle: Rounded Corners 7">
              <a:extLst>
                <a:ext uri="{FF2B5EF4-FFF2-40B4-BE49-F238E27FC236}">
                  <a16:creationId xmlns:a16="http://schemas.microsoft.com/office/drawing/2014/main" id="{272FB8C6-EE75-08DB-D329-C26059A10874}"/>
                </a:ext>
              </a:extLst>
            </p:cNvPr>
            <p:cNvSpPr/>
            <p:nvPr/>
          </p:nvSpPr>
          <p:spPr>
            <a:xfrm>
              <a:off x="6501679" y="2317965"/>
              <a:ext cx="3024133" cy="1325035"/>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GPU</a:t>
              </a:r>
            </a:p>
          </p:txBody>
        </p:sp>
        <p:sp>
          <p:nvSpPr>
            <p:cNvPr id="8" name="Rectangle 7">
              <a:extLst>
                <a:ext uri="{FF2B5EF4-FFF2-40B4-BE49-F238E27FC236}">
                  <a16:creationId xmlns:a16="http://schemas.microsoft.com/office/drawing/2014/main" id="{433464F1-7EAA-7A65-E581-DEEE18024F04}"/>
                </a:ext>
              </a:extLst>
            </p:cNvPr>
            <p:cNvSpPr/>
            <p:nvPr/>
          </p:nvSpPr>
          <p:spPr>
            <a:xfrm>
              <a:off x="6982954" y="3898754"/>
              <a:ext cx="2057400" cy="755065"/>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sp>
          <p:nvSpPr>
            <p:cNvPr id="10" name="Rectangle: Rounded Corners 7">
              <a:extLst>
                <a:ext uri="{FF2B5EF4-FFF2-40B4-BE49-F238E27FC236}">
                  <a16:creationId xmlns:a16="http://schemas.microsoft.com/office/drawing/2014/main" id="{78255A85-3624-1786-BBE2-5F82CF92A9F8}"/>
                </a:ext>
              </a:extLst>
            </p:cNvPr>
            <p:cNvSpPr/>
            <p:nvPr/>
          </p:nvSpPr>
          <p:spPr>
            <a:xfrm>
              <a:off x="1918179" y="2317967"/>
              <a:ext cx="3024133" cy="1325034"/>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CPU</a:t>
              </a:r>
            </a:p>
          </p:txBody>
        </p:sp>
        <p:sp>
          <p:nvSpPr>
            <p:cNvPr id="11" name="Rectangle 10">
              <a:extLst>
                <a:ext uri="{FF2B5EF4-FFF2-40B4-BE49-F238E27FC236}">
                  <a16:creationId xmlns:a16="http://schemas.microsoft.com/office/drawing/2014/main" id="{3C47EAD8-4856-9C31-049A-9F6D12556447}"/>
                </a:ext>
              </a:extLst>
            </p:cNvPr>
            <p:cNvSpPr/>
            <p:nvPr/>
          </p:nvSpPr>
          <p:spPr>
            <a:xfrm>
              <a:off x="2117303" y="3898754"/>
              <a:ext cx="2625883" cy="1221453"/>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cxnSp>
          <p:nvCxnSpPr>
            <p:cNvPr id="12" name="Straight Connector 11">
              <a:extLst>
                <a:ext uri="{FF2B5EF4-FFF2-40B4-BE49-F238E27FC236}">
                  <a16:creationId xmlns:a16="http://schemas.microsoft.com/office/drawing/2014/main" id="{7961FA5D-CD6B-E5B2-3377-8FE0A32CAE99}"/>
                </a:ext>
              </a:extLst>
            </p:cNvPr>
            <p:cNvCxnSpPr>
              <a:cxnSpLocks/>
            </p:cNvCxnSpPr>
            <p:nvPr/>
          </p:nvCxnSpPr>
          <p:spPr>
            <a:xfrm>
              <a:off x="4743186" y="4140105"/>
              <a:ext cx="223976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3D4FF5F-7CCC-C7B9-A33F-EC53A32F1B85}"/>
                </a:ext>
              </a:extLst>
            </p:cNvPr>
            <p:cNvCxnSpPr>
              <a:cxnSpLocks/>
            </p:cNvCxnSpPr>
            <p:nvPr/>
          </p:nvCxnSpPr>
          <p:spPr>
            <a:xfrm>
              <a:off x="4743186" y="4466167"/>
              <a:ext cx="223219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18B33EB-EC73-1ADE-B4E6-58507E093C4D}"/>
                </a:ext>
              </a:extLst>
            </p:cNvPr>
            <p:cNvSpPr txBox="1"/>
            <p:nvPr/>
          </p:nvSpPr>
          <p:spPr>
            <a:xfrm>
              <a:off x="5556157" y="4126579"/>
              <a:ext cx="606256" cy="369332"/>
            </a:xfrm>
            <a:prstGeom prst="rect">
              <a:avLst/>
            </a:prstGeom>
            <a:noFill/>
          </p:spPr>
          <p:txBody>
            <a:bodyPr wrap="square" rtlCol="0">
              <a:spAutoFit/>
            </a:bodyPr>
            <a:lstStyle/>
            <a:p>
              <a:pPr algn="ctr"/>
              <a:r>
                <a:rPr lang="en-US" b="1" dirty="0"/>
                <a:t>PCIe</a:t>
              </a:r>
            </a:p>
          </p:txBody>
        </p:sp>
        <p:cxnSp>
          <p:nvCxnSpPr>
            <p:cNvPr id="19" name="Straight Connector 18">
              <a:extLst>
                <a:ext uri="{FF2B5EF4-FFF2-40B4-BE49-F238E27FC236}">
                  <a16:creationId xmlns:a16="http://schemas.microsoft.com/office/drawing/2014/main" id="{12A8BBBB-04FA-4154-491A-94A3204433F1}"/>
                </a:ext>
              </a:extLst>
            </p:cNvPr>
            <p:cNvCxnSpPr/>
            <p:nvPr/>
          </p:nvCxnSpPr>
          <p:spPr>
            <a:xfrm>
              <a:off x="2550267"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0EBE4DE-F878-9334-FD29-685DEAF6233C}"/>
                </a:ext>
              </a:extLst>
            </p:cNvPr>
            <p:cNvCxnSpPr/>
            <p:nvPr/>
          </p:nvCxnSpPr>
          <p:spPr>
            <a:xfrm>
              <a:off x="3425745"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C561BD6-50A4-E114-924B-6A60A76B3031}"/>
                </a:ext>
              </a:extLst>
            </p:cNvPr>
            <p:cNvCxnSpPr/>
            <p:nvPr/>
          </p:nvCxnSpPr>
          <p:spPr>
            <a:xfrm>
              <a:off x="4301222"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37E8BB3-AC3F-27D3-AA40-476B3E72AC25}"/>
                </a:ext>
              </a:extLst>
            </p:cNvPr>
            <p:cNvCxnSpPr/>
            <p:nvPr/>
          </p:nvCxnSpPr>
          <p:spPr>
            <a:xfrm>
              <a:off x="7143210"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D77812D-D3F0-556F-8B95-8CBE0538771C}"/>
                </a:ext>
              </a:extLst>
            </p:cNvPr>
            <p:cNvCxnSpPr/>
            <p:nvPr/>
          </p:nvCxnSpPr>
          <p:spPr>
            <a:xfrm>
              <a:off x="8018688"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699D8CF-57E0-C82C-2B1F-01FA3CD965F1}"/>
                </a:ext>
              </a:extLst>
            </p:cNvPr>
            <p:cNvCxnSpPr/>
            <p:nvPr/>
          </p:nvCxnSpPr>
          <p:spPr>
            <a:xfrm>
              <a:off x="8894165"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ED7B97E-942C-C784-5469-B976EAAB8B9A}"/>
                </a:ext>
              </a:extLst>
            </p:cNvPr>
            <p:cNvCxnSpPr/>
            <p:nvPr/>
          </p:nvCxnSpPr>
          <p:spPr>
            <a:xfrm>
              <a:off x="7584794"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542587-BBE7-1031-7D07-D0237B226EEF}"/>
                </a:ext>
              </a:extLst>
            </p:cNvPr>
            <p:cNvCxnSpPr/>
            <p:nvPr/>
          </p:nvCxnSpPr>
          <p:spPr>
            <a:xfrm>
              <a:off x="8450092"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6" name="Explosion 1 5">
            <a:extLst>
              <a:ext uri="{FF2B5EF4-FFF2-40B4-BE49-F238E27FC236}">
                <a16:creationId xmlns:a16="http://schemas.microsoft.com/office/drawing/2014/main" id="{AD420B54-A9E8-6215-185A-9713F06A3D6D}"/>
              </a:ext>
            </a:extLst>
          </p:cNvPr>
          <p:cNvSpPr/>
          <p:nvPr/>
        </p:nvSpPr>
        <p:spPr>
          <a:xfrm>
            <a:off x="7050677" y="3334685"/>
            <a:ext cx="2717512" cy="872384"/>
          </a:xfrm>
          <a:prstGeom prst="irregularSeal1">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072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17CA3-48DC-5BAD-B7E4-1242D2D8F0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B14EB9-A708-6EA7-4059-74E96C1B22B2}"/>
              </a:ext>
            </a:extLst>
          </p:cNvPr>
          <p:cNvSpPr>
            <a:spLocks noGrp="1"/>
          </p:cNvSpPr>
          <p:nvPr>
            <p:ph type="title"/>
          </p:nvPr>
        </p:nvSpPr>
        <p:spPr/>
        <p:txBody>
          <a:bodyPr/>
          <a:lstStyle/>
          <a:p>
            <a:r>
              <a:rPr lang="en-US" dirty="0"/>
              <a:t>Hide: Operation Overlap for LLM Inference</a:t>
            </a:r>
          </a:p>
        </p:txBody>
      </p:sp>
      <p:sp>
        <p:nvSpPr>
          <p:cNvPr id="4" name="Slide Number Placeholder 3">
            <a:extLst>
              <a:ext uri="{FF2B5EF4-FFF2-40B4-BE49-F238E27FC236}">
                <a16:creationId xmlns:a16="http://schemas.microsoft.com/office/drawing/2014/main" id="{C4EEB770-904F-15F6-FE87-83271EF6CF5E}"/>
              </a:ext>
            </a:extLst>
          </p:cNvPr>
          <p:cNvSpPr>
            <a:spLocks noGrp="1"/>
          </p:cNvSpPr>
          <p:nvPr>
            <p:ph type="sldNum" sz="quarter" idx="14"/>
          </p:nvPr>
        </p:nvSpPr>
        <p:spPr/>
        <p:txBody>
          <a:bodyPr/>
          <a:lstStyle/>
          <a:p>
            <a:fld id="{04AED599-1D0F-3E40-81CA-01C30F87847C}" type="slidenum">
              <a:rPr lang="en-US" smtClean="0"/>
              <a:pPr/>
              <a:t>31</a:t>
            </a:fld>
            <a:endParaRPr lang="en-US"/>
          </a:p>
        </p:txBody>
      </p:sp>
      <p:sp>
        <p:nvSpPr>
          <p:cNvPr id="29" name="TextBox 28">
            <a:extLst>
              <a:ext uri="{FF2B5EF4-FFF2-40B4-BE49-F238E27FC236}">
                <a16:creationId xmlns:a16="http://schemas.microsoft.com/office/drawing/2014/main" id="{BA14EEC4-0966-67F8-0721-24E3450B01E6}"/>
              </a:ext>
            </a:extLst>
          </p:cNvPr>
          <p:cNvSpPr txBox="1"/>
          <p:nvPr/>
        </p:nvSpPr>
        <p:spPr>
          <a:xfrm>
            <a:off x="801873" y="5458968"/>
            <a:ext cx="10588254" cy="707886"/>
          </a:xfrm>
          <a:prstGeom prst="rect">
            <a:avLst/>
          </a:prstGeom>
          <a:noFill/>
        </p:spPr>
        <p:txBody>
          <a:bodyPr wrap="square" rtlCol="0">
            <a:spAutoFit/>
          </a:bodyPr>
          <a:lstStyle/>
          <a:p>
            <a:pPr algn="ctr"/>
            <a:r>
              <a:rPr lang="en-US" sz="2000" dirty="0"/>
              <a:t>Published as: </a:t>
            </a:r>
          </a:p>
          <a:p>
            <a:pPr algn="ctr"/>
            <a:r>
              <a:rPr lang="en-US" sz="2000" b="1" dirty="0"/>
              <a:t>POD-Attention: Unlocking Full Prefill-Decode Overlap for Faster LLM Inference</a:t>
            </a:r>
            <a:r>
              <a:rPr lang="en-US" sz="2000" dirty="0"/>
              <a:t>, ASPLOS 2025</a:t>
            </a:r>
          </a:p>
        </p:txBody>
      </p:sp>
      <p:grpSp>
        <p:nvGrpSpPr>
          <p:cNvPr id="30" name="Group 29">
            <a:extLst>
              <a:ext uri="{FF2B5EF4-FFF2-40B4-BE49-F238E27FC236}">
                <a16:creationId xmlns:a16="http://schemas.microsoft.com/office/drawing/2014/main" id="{B0FED99C-C03B-7750-EF28-113A2FCE3E29}"/>
              </a:ext>
            </a:extLst>
          </p:cNvPr>
          <p:cNvGrpSpPr/>
          <p:nvPr/>
        </p:nvGrpSpPr>
        <p:grpSpPr>
          <a:xfrm>
            <a:off x="3759108" y="2913803"/>
            <a:ext cx="4673784" cy="1726096"/>
            <a:chOff x="3849417" y="3857931"/>
            <a:chExt cx="3218793" cy="1095375"/>
          </a:xfrm>
        </p:grpSpPr>
        <p:grpSp>
          <p:nvGrpSpPr>
            <p:cNvPr id="31" name="Group 30">
              <a:extLst>
                <a:ext uri="{FF2B5EF4-FFF2-40B4-BE49-F238E27FC236}">
                  <a16:creationId xmlns:a16="http://schemas.microsoft.com/office/drawing/2014/main" id="{A4C12E0D-4BD8-659F-7191-5D87649EE304}"/>
                </a:ext>
              </a:extLst>
            </p:cNvPr>
            <p:cNvGrpSpPr/>
            <p:nvPr/>
          </p:nvGrpSpPr>
          <p:grpSpPr>
            <a:xfrm>
              <a:off x="3849417" y="3857931"/>
              <a:ext cx="1215342" cy="1095375"/>
              <a:chOff x="3849417" y="3857931"/>
              <a:chExt cx="1215342" cy="1095375"/>
            </a:xfrm>
          </p:grpSpPr>
          <p:sp>
            <p:nvSpPr>
              <p:cNvPr id="33" name="Oval 32">
                <a:extLst>
                  <a:ext uri="{FF2B5EF4-FFF2-40B4-BE49-F238E27FC236}">
                    <a16:creationId xmlns:a16="http://schemas.microsoft.com/office/drawing/2014/main" id="{DC99B371-87AC-DDFC-DDA8-9EB8902D4433}"/>
                  </a:ext>
                </a:extLst>
              </p:cNvPr>
              <p:cNvSpPr/>
              <p:nvPr/>
            </p:nvSpPr>
            <p:spPr>
              <a:xfrm>
                <a:off x="3849417" y="4228145"/>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4" name="Oval 33">
                <a:extLst>
                  <a:ext uri="{FF2B5EF4-FFF2-40B4-BE49-F238E27FC236}">
                    <a16:creationId xmlns:a16="http://schemas.microsoft.com/office/drawing/2014/main" id="{E78447B0-BE74-33D7-4307-1AFA105498AF}"/>
                  </a:ext>
                </a:extLst>
              </p:cNvPr>
              <p:cNvSpPr/>
              <p:nvPr/>
            </p:nvSpPr>
            <p:spPr>
              <a:xfrm>
                <a:off x="4250790" y="385793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5" name="Oval 34">
                <a:extLst>
                  <a:ext uri="{FF2B5EF4-FFF2-40B4-BE49-F238E27FC236}">
                    <a16:creationId xmlns:a16="http://schemas.microsoft.com/office/drawing/2014/main" id="{F6AA63DA-C1FE-E08A-9F38-CB34871A4E17}"/>
                  </a:ext>
                </a:extLst>
              </p:cNvPr>
              <p:cNvSpPr/>
              <p:nvPr/>
            </p:nvSpPr>
            <p:spPr>
              <a:xfrm>
                <a:off x="4254531" y="458818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6" name="Oval 35">
                <a:extLst>
                  <a:ext uri="{FF2B5EF4-FFF2-40B4-BE49-F238E27FC236}">
                    <a16:creationId xmlns:a16="http://schemas.microsoft.com/office/drawing/2014/main" id="{76EDF742-EC78-D4DC-B6A9-B6DE16A465AA}"/>
                  </a:ext>
                </a:extLst>
              </p:cNvPr>
              <p:cNvSpPr/>
              <p:nvPr/>
            </p:nvSpPr>
            <p:spPr>
              <a:xfrm>
                <a:off x="4659645" y="4223056"/>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32" name="Right Arrow 31">
              <a:extLst>
                <a:ext uri="{FF2B5EF4-FFF2-40B4-BE49-F238E27FC236}">
                  <a16:creationId xmlns:a16="http://schemas.microsoft.com/office/drawing/2014/main" id="{45D65216-8637-FFE6-061A-2639D38C6976}"/>
                </a:ext>
              </a:extLst>
            </p:cNvPr>
            <p:cNvSpPr/>
            <p:nvPr/>
          </p:nvSpPr>
          <p:spPr>
            <a:xfrm>
              <a:off x="5297284" y="4194314"/>
              <a:ext cx="1770926" cy="399281"/>
            </a:xfrm>
            <a:prstGeom prst="rightArrow">
              <a:avLst/>
            </a:prstGeom>
            <a:solidFill>
              <a:srgbClr val="5A62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27" name="Rectangle 26">
            <a:extLst>
              <a:ext uri="{FF2B5EF4-FFF2-40B4-BE49-F238E27FC236}">
                <a16:creationId xmlns:a16="http://schemas.microsoft.com/office/drawing/2014/main" id="{95B9A6FB-8AE1-04FF-0241-122F636A57F1}"/>
              </a:ext>
            </a:extLst>
          </p:cNvPr>
          <p:cNvSpPr/>
          <p:nvPr/>
        </p:nvSpPr>
        <p:spPr>
          <a:xfrm>
            <a:off x="6011965" y="3203914"/>
            <a:ext cx="1991968" cy="1132099"/>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Processor with solid fill">
            <a:extLst>
              <a:ext uri="{FF2B5EF4-FFF2-40B4-BE49-F238E27FC236}">
                <a16:creationId xmlns:a16="http://schemas.microsoft.com/office/drawing/2014/main" id="{9980ADE6-755B-E0DF-1C6B-0BFA5B4989A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6441899" y="3225226"/>
            <a:ext cx="1132099" cy="1132099"/>
          </a:xfrm>
          <a:prstGeom prst="rect">
            <a:avLst/>
          </a:prstGeom>
        </p:spPr>
      </p:pic>
      <p:pic>
        <p:nvPicPr>
          <p:cNvPr id="37" name="Picture 4" descr="POD-Attention">
            <a:extLst>
              <a:ext uri="{FF2B5EF4-FFF2-40B4-BE49-F238E27FC236}">
                <a16:creationId xmlns:a16="http://schemas.microsoft.com/office/drawing/2014/main" id="{4CFE2325-30C4-B3EA-461E-DD88989942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873" y="5655326"/>
            <a:ext cx="366370" cy="57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6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Content Placeholder 7" descr="User outline">
            <a:extLst>
              <a:ext uri="{FF2B5EF4-FFF2-40B4-BE49-F238E27FC236}">
                <a16:creationId xmlns:a16="http://schemas.microsoft.com/office/drawing/2014/main" id="{13ED8900-7579-C5C4-A004-643AA48A9FC2}"/>
              </a:ext>
            </a:extLst>
          </p:cNvPr>
          <p:cNvPicPr>
            <a:picLocks noGrp="1" noChangeAspect="1"/>
          </p:cNvPicPr>
          <p:nvPr>
            <p:ph type="chart" sz="quarter" idx="12"/>
          </p:nvPr>
        </p:nvPicPr>
        <p:blipFill>
          <a:blip>
            <a:extLst>
              <a:ext uri="{96DAC541-7B7A-43D3-8B79-37D633B846F1}">
                <asvg:svgBlip xmlns:asvg="http://schemas.microsoft.com/office/drawing/2016/SVG/main" r:embed="rId3"/>
              </a:ext>
            </a:extLst>
          </a:blip>
          <a:stretch>
            <a:fillRect/>
          </a:stretch>
        </p:blipFill>
        <p:spPr>
          <a:xfrm>
            <a:off x="5595937" y="3817144"/>
            <a:ext cx="914400" cy="914400"/>
          </a:xfrm>
        </p:spPr>
      </p:pic>
      <p:sp>
        <p:nvSpPr>
          <p:cNvPr id="2" name="Title 1">
            <a:extLst>
              <a:ext uri="{FF2B5EF4-FFF2-40B4-BE49-F238E27FC236}">
                <a16:creationId xmlns:a16="http://schemas.microsoft.com/office/drawing/2014/main" id="{B09B3B7C-DDAA-77E6-4A8B-A8068950D8AA}"/>
              </a:ext>
            </a:extLst>
          </p:cNvPr>
          <p:cNvSpPr>
            <a:spLocks noGrp="1"/>
          </p:cNvSpPr>
          <p:nvPr>
            <p:ph type="title"/>
          </p:nvPr>
        </p:nvSpPr>
        <p:spPr/>
        <p:txBody>
          <a:bodyPr/>
          <a:lstStyle/>
          <a:p>
            <a:r>
              <a:rPr lang="en-US" dirty="0"/>
              <a:t>LLM prefill</a:t>
            </a:r>
          </a:p>
        </p:txBody>
      </p:sp>
      <p:sp>
        <p:nvSpPr>
          <p:cNvPr id="5" name="Content Placeholder 2">
            <a:extLst>
              <a:ext uri="{FF2B5EF4-FFF2-40B4-BE49-F238E27FC236}">
                <a16:creationId xmlns:a16="http://schemas.microsoft.com/office/drawing/2014/main" id="{734191B6-64B8-92CB-35B1-3E9622C0FBDF}"/>
              </a:ext>
            </a:extLst>
          </p:cNvPr>
          <p:cNvSpPr txBox="1">
            <a:spLocks/>
          </p:cNvSpPr>
          <p:nvPr/>
        </p:nvSpPr>
        <p:spPr>
          <a:xfrm>
            <a:off x="1481839" y="3319969"/>
            <a:ext cx="1897925" cy="490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N Layers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6" name="Rectangle 5">
            <a:extLst>
              <a:ext uri="{FF2B5EF4-FFF2-40B4-BE49-F238E27FC236}">
                <a16:creationId xmlns:a16="http://schemas.microsoft.com/office/drawing/2014/main" id="{ED2F4D09-7881-0EA2-FD9D-AB6FB2E96353}"/>
              </a:ext>
            </a:extLst>
          </p:cNvPr>
          <p:cNvSpPr/>
          <p:nvPr/>
        </p:nvSpPr>
        <p:spPr>
          <a:xfrm>
            <a:off x="3772800" y="2419856"/>
            <a:ext cx="4957442" cy="20182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561FD571-E036-FEFE-07A1-778538E79418}"/>
              </a:ext>
            </a:extLst>
          </p:cNvPr>
          <p:cNvSpPr/>
          <p:nvPr/>
        </p:nvSpPr>
        <p:spPr>
          <a:xfrm>
            <a:off x="3934272" y="2667505"/>
            <a:ext cx="4621911" cy="60858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AD97F245-8529-A4F6-0D1C-DA5C76A268B6}"/>
              </a:ext>
            </a:extLst>
          </p:cNvPr>
          <p:cNvSpPr txBox="1"/>
          <p:nvPr/>
        </p:nvSpPr>
        <p:spPr>
          <a:xfrm>
            <a:off x="3934274" y="2771949"/>
            <a:ext cx="44858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Feed-Forward Network</a:t>
            </a:r>
          </a:p>
        </p:txBody>
      </p:sp>
      <p:sp>
        <p:nvSpPr>
          <p:cNvPr id="9" name="Rectangle 8">
            <a:extLst>
              <a:ext uri="{FF2B5EF4-FFF2-40B4-BE49-F238E27FC236}">
                <a16:creationId xmlns:a16="http://schemas.microsoft.com/office/drawing/2014/main" id="{9FDF2B80-CA4F-D914-3507-365DAA08A055}"/>
              </a:ext>
            </a:extLst>
          </p:cNvPr>
          <p:cNvSpPr/>
          <p:nvPr/>
        </p:nvSpPr>
        <p:spPr>
          <a:xfrm>
            <a:off x="3934273" y="3709987"/>
            <a:ext cx="4621910" cy="54900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A2EFD22A-802F-D916-DE79-E003D91CBF64}"/>
              </a:ext>
            </a:extLst>
          </p:cNvPr>
          <p:cNvSpPr txBox="1"/>
          <p:nvPr/>
        </p:nvSpPr>
        <p:spPr>
          <a:xfrm>
            <a:off x="3934273" y="3764083"/>
            <a:ext cx="4488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Self-Attention</a:t>
            </a:r>
          </a:p>
        </p:txBody>
      </p:sp>
      <p:grpSp>
        <p:nvGrpSpPr>
          <p:cNvPr id="11" name="Group 10">
            <a:extLst>
              <a:ext uri="{FF2B5EF4-FFF2-40B4-BE49-F238E27FC236}">
                <a16:creationId xmlns:a16="http://schemas.microsoft.com/office/drawing/2014/main" id="{CD29A232-DB14-E586-99AB-FCAB42BB4ABB}"/>
              </a:ext>
            </a:extLst>
          </p:cNvPr>
          <p:cNvGrpSpPr/>
          <p:nvPr/>
        </p:nvGrpSpPr>
        <p:grpSpPr>
          <a:xfrm>
            <a:off x="4043392" y="4620463"/>
            <a:ext cx="2992856" cy="412277"/>
            <a:chOff x="2400388" y="4743782"/>
            <a:chExt cx="2992856" cy="412277"/>
          </a:xfrm>
        </p:grpSpPr>
        <p:sp>
          <p:nvSpPr>
            <p:cNvPr id="12" name="TextBox 11">
              <a:extLst>
                <a:ext uri="{FF2B5EF4-FFF2-40B4-BE49-F238E27FC236}">
                  <a16:creationId xmlns:a16="http://schemas.microsoft.com/office/drawing/2014/main" id="{1FE011D9-E073-1F18-6653-D2B2F63F54C9}"/>
                </a:ext>
              </a:extLst>
            </p:cNvPr>
            <p:cNvSpPr txBox="1"/>
            <p:nvPr/>
          </p:nvSpPr>
          <p:spPr>
            <a:xfrm>
              <a:off x="2400388" y="4752394"/>
              <a:ext cx="6880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ptos" panose="02110004020202020204"/>
                  <a:ea typeface="+mn-ea"/>
                  <a:cs typeface="+mn-cs"/>
                </a:rPr>
                <a:t>This </a:t>
              </a:r>
            </a:p>
          </p:txBody>
        </p:sp>
        <p:sp>
          <p:nvSpPr>
            <p:cNvPr id="13" name="TextBox 12">
              <a:extLst>
                <a:ext uri="{FF2B5EF4-FFF2-40B4-BE49-F238E27FC236}">
                  <a16:creationId xmlns:a16="http://schemas.microsoft.com/office/drawing/2014/main" id="{8EB28A46-E177-0BE6-2D11-38ECF0495784}"/>
                </a:ext>
              </a:extLst>
            </p:cNvPr>
            <p:cNvSpPr txBox="1"/>
            <p:nvPr/>
          </p:nvSpPr>
          <p:spPr>
            <a:xfrm>
              <a:off x="3138676" y="4743783"/>
              <a:ext cx="42992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ptos" panose="02110004020202020204"/>
                  <a:ea typeface="+mn-ea"/>
                  <a:cs typeface="+mn-cs"/>
                </a:rPr>
                <a:t>Is </a:t>
              </a:r>
            </a:p>
          </p:txBody>
        </p:sp>
        <p:sp>
          <p:nvSpPr>
            <p:cNvPr id="14" name="TextBox 13">
              <a:extLst>
                <a:ext uri="{FF2B5EF4-FFF2-40B4-BE49-F238E27FC236}">
                  <a16:creationId xmlns:a16="http://schemas.microsoft.com/office/drawing/2014/main" id="{25C4420E-46FE-4609-DE25-DCADCAECDFBA}"/>
                </a:ext>
              </a:extLst>
            </p:cNvPr>
            <p:cNvSpPr txBox="1"/>
            <p:nvPr/>
          </p:nvSpPr>
          <p:spPr>
            <a:xfrm>
              <a:off x="3956624" y="4743782"/>
              <a:ext cx="33534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ptos" panose="02110004020202020204"/>
                  <a:ea typeface="+mn-ea"/>
                  <a:cs typeface="+mn-cs"/>
                </a:rPr>
                <a:t>A</a:t>
              </a:r>
            </a:p>
          </p:txBody>
        </p:sp>
        <p:sp>
          <p:nvSpPr>
            <p:cNvPr id="15" name="TextBox 14">
              <a:extLst>
                <a:ext uri="{FF2B5EF4-FFF2-40B4-BE49-F238E27FC236}">
                  <a16:creationId xmlns:a16="http://schemas.microsoft.com/office/drawing/2014/main" id="{B6CB0E72-EFEC-C447-688B-1A7ED5D7DF94}"/>
                </a:ext>
              </a:extLst>
            </p:cNvPr>
            <p:cNvSpPr txBox="1"/>
            <p:nvPr/>
          </p:nvSpPr>
          <p:spPr>
            <a:xfrm>
              <a:off x="4573404" y="4755949"/>
              <a:ext cx="81984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ptos" panose="02110004020202020204"/>
                  <a:ea typeface="+mn-ea"/>
                  <a:cs typeface="+mn-cs"/>
                </a:rPr>
                <a:t>Prefill</a:t>
              </a:r>
            </a:p>
          </p:txBody>
        </p:sp>
      </p:grpSp>
      <p:sp>
        <p:nvSpPr>
          <p:cNvPr id="16" name="TextBox 15">
            <a:extLst>
              <a:ext uri="{FF2B5EF4-FFF2-40B4-BE49-F238E27FC236}">
                <a16:creationId xmlns:a16="http://schemas.microsoft.com/office/drawing/2014/main" id="{5D13B49D-EB3D-84B4-9603-7C5D64EA0C46}"/>
              </a:ext>
            </a:extLst>
          </p:cNvPr>
          <p:cNvSpPr txBox="1"/>
          <p:nvPr/>
        </p:nvSpPr>
        <p:spPr>
          <a:xfrm>
            <a:off x="6060550" y="1780373"/>
            <a:ext cx="10182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rPr>
              <a:t>decode</a:t>
            </a:r>
          </a:p>
        </p:txBody>
      </p:sp>
      <p:grpSp>
        <p:nvGrpSpPr>
          <p:cNvPr id="20" name="Group 19">
            <a:extLst>
              <a:ext uri="{FF2B5EF4-FFF2-40B4-BE49-F238E27FC236}">
                <a16:creationId xmlns:a16="http://schemas.microsoft.com/office/drawing/2014/main" id="{7A0A7BCC-8EE9-5779-38DC-F5520A722EE7}"/>
              </a:ext>
            </a:extLst>
          </p:cNvPr>
          <p:cNvGrpSpPr/>
          <p:nvPr/>
        </p:nvGrpSpPr>
        <p:grpSpPr>
          <a:xfrm>
            <a:off x="4422345" y="2125363"/>
            <a:ext cx="2223225" cy="2563146"/>
            <a:chOff x="2779341" y="2248682"/>
            <a:chExt cx="2223225" cy="2563146"/>
          </a:xfrm>
        </p:grpSpPr>
        <p:cxnSp>
          <p:nvCxnSpPr>
            <p:cNvPr id="21" name="Straight Arrow Connector 20">
              <a:extLst>
                <a:ext uri="{FF2B5EF4-FFF2-40B4-BE49-F238E27FC236}">
                  <a16:creationId xmlns:a16="http://schemas.microsoft.com/office/drawing/2014/main" id="{C5F76E38-D1A0-6AE6-46EE-6F25561FF907}"/>
                </a:ext>
              </a:extLst>
            </p:cNvPr>
            <p:cNvCxnSpPr>
              <a:cxnSpLocks/>
            </p:cNvCxnSpPr>
            <p:nvPr/>
          </p:nvCxnSpPr>
          <p:spPr>
            <a:xfrm flipV="1">
              <a:off x="2779341" y="2261540"/>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D52707C-8D1F-5B16-8E00-740EB9C3C810}"/>
                </a:ext>
              </a:extLst>
            </p:cNvPr>
            <p:cNvCxnSpPr>
              <a:cxnSpLocks/>
            </p:cNvCxnSpPr>
            <p:nvPr/>
          </p:nvCxnSpPr>
          <p:spPr>
            <a:xfrm flipV="1">
              <a:off x="3392269" y="2255876"/>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35B94D3B-03D0-FF15-8675-9097CC2EAF0E}"/>
                </a:ext>
              </a:extLst>
            </p:cNvPr>
            <p:cNvCxnSpPr>
              <a:cxnSpLocks/>
            </p:cNvCxnSpPr>
            <p:nvPr/>
          </p:nvCxnSpPr>
          <p:spPr>
            <a:xfrm flipV="1">
              <a:off x="4983324" y="2248682"/>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858F9E91-1EAB-0482-9DCC-FE6722EE9B0F}"/>
                </a:ext>
              </a:extLst>
            </p:cNvPr>
            <p:cNvCxnSpPr>
              <a:cxnSpLocks/>
            </p:cNvCxnSpPr>
            <p:nvPr/>
          </p:nvCxnSpPr>
          <p:spPr>
            <a:xfrm flipV="1">
              <a:off x="4141938" y="2264397"/>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5" name="TextBox 44">
            <a:extLst>
              <a:ext uri="{FF2B5EF4-FFF2-40B4-BE49-F238E27FC236}">
                <a16:creationId xmlns:a16="http://schemas.microsoft.com/office/drawing/2014/main" id="{5FE5AFEB-E238-3852-929E-6C77E70D89FE}"/>
              </a:ext>
            </a:extLst>
          </p:cNvPr>
          <p:cNvSpPr txBox="1"/>
          <p:nvPr/>
        </p:nvSpPr>
        <p:spPr>
          <a:xfrm>
            <a:off x="2282432" y="5873369"/>
            <a:ext cx="84247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User</a:t>
            </a:r>
          </a:p>
        </p:txBody>
      </p:sp>
      <p:cxnSp>
        <p:nvCxnSpPr>
          <p:cNvPr id="47" name="Straight Connector 46">
            <a:extLst>
              <a:ext uri="{FF2B5EF4-FFF2-40B4-BE49-F238E27FC236}">
                <a16:creationId xmlns:a16="http://schemas.microsoft.com/office/drawing/2014/main" id="{1190ABFD-A2E5-821C-36B7-E660C683FBAC}"/>
              </a:ext>
            </a:extLst>
          </p:cNvPr>
          <p:cNvCxnSpPr>
            <a:cxnSpLocks/>
          </p:cNvCxnSpPr>
          <p:nvPr/>
        </p:nvCxnSpPr>
        <p:spPr>
          <a:xfrm flipV="1">
            <a:off x="3249085" y="4961035"/>
            <a:ext cx="663628" cy="454204"/>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82C2FE34-05A0-8E9E-3AA4-A0952D6EECB9}"/>
              </a:ext>
            </a:extLst>
          </p:cNvPr>
          <p:cNvSpPr/>
          <p:nvPr/>
        </p:nvSpPr>
        <p:spPr>
          <a:xfrm>
            <a:off x="4781680" y="5486519"/>
            <a:ext cx="3051790" cy="4204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Large Language Model (LLM)</a:t>
            </a:r>
          </a:p>
        </p:txBody>
      </p:sp>
      <p:sp>
        <p:nvSpPr>
          <p:cNvPr id="67" name="Right Brace 66">
            <a:extLst>
              <a:ext uri="{FF2B5EF4-FFF2-40B4-BE49-F238E27FC236}">
                <a16:creationId xmlns:a16="http://schemas.microsoft.com/office/drawing/2014/main" id="{394E1B06-A34A-636E-1B29-ABAFACE85CC1}"/>
              </a:ext>
            </a:extLst>
          </p:cNvPr>
          <p:cNvSpPr/>
          <p:nvPr/>
        </p:nvSpPr>
        <p:spPr>
          <a:xfrm>
            <a:off x="8936531" y="1613647"/>
            <a:ext cx="1047675" cy="348855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TextBox 67">
            <a:extLst>
              <a:ext uri="{FF2B5EF4-FFF2-40B4-BE49-F238E27FC236}">
                <a16:creationId xmlns:a16="http://schemas.microsoft.com/office/drawing/2014/main" id="{C3BCEDBA-0DCD-BB99-CEF4-B81BCFF729AC}"/>
              </a:ext>
            </a:extLst>
          </p:cNvPr>
          <p:cNvSpPr txBox="1"/>
          <p:nvPr/>
        </p:nvSpPr>
        <p:spPr>
          <a:xfrm>
            <a:off x="9709622" y="3105834"/>
            <a:ext cx="20028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Prefill</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Large input size </a:t>
            </a:r>
          </a:p>
        </p:txBody>
      </p:sp>
      <p:sp>
        <p:nvSpPr>
          <p:cNvPr id="74" name="TextBox 73">
            <a:extLst>
              <a:ext uri="{FF2B5EF4-FFF2-40B4-BE49-F238E27FC236}">
                <a16:creationId xmlns:a16="http://schemas.microsoft.com/office/drawing/2014/main" id="{C25BF542-7283-8701-B9F7-25C8300D0137}"/>
              </a:ext>
            </a:extLst>
          </p:cNvPr>
          <p:cNvSpPr txBox="1"/>
          <p:nvPr/>
        </p:nvSpPr>
        <p:spPr>
          <a:xfrm>
            <a:off x="3772800" y="759800"/>
            <a:ext cx="3846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Time-To-First-Token (TTFT)</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Time taken by this iteration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4" name="Left Brace 3">
            <a:extLst>
              <a:ext uri="{FF2B5EF4-FFF2-40B4-BE49-F238E27FC236}">
                <a16:creationId xmlns:a16="http://schemas.microsoft.com/office/drawing/2014/main" id="{8E429C01-CEDB-F880-E61B-2FFB7A4BA916}"/>
              </a:ext>
            </a:extLst>
          </p:cNvPr>
          <p:cNvSpPr/>
          <p:nvPr/>
        </p:nvSpPr>
        <p:spPr>
          <a:xfrm rot="5400000">
            <a:off x="5537118" y="248001"/>
            <a:ext cx="319231" cy="267903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3BCE3C6F-108E-9530-6540-95407B4AE1C8}"/>
              </a:ext>
            </a:extLst>
          </p:cNvPr>
          <p:cNvSpPr>
            <a:spLocks noGrp="1"/>
          </p:cNvSpPr>
          <p:nvPr>
            <p:ph type="sldNum" sz="quarter" idx="14"/>
          </p:nvPr>
        </p:nvSpPr>
        <p:spPr/>
        <p:txBody>
          <a:bodyPr/>
          <a:lstStyle/>
          <a:p>
            <a:fld id="{04AED599-1D0F-3E40-81CA-01C30F87847C}" type="slidenum">
              <a:rPr lang="en-US" smtClean="0"/>
              <a:pPr/>
              <a:t>32</a:t>
            </a:fld>
            <a:endParaRPr lang="en-US"/>
          </a:p>
        </p:txBody>
      </p:sp>
    </p:spTree>
    <p:extLst>
      <p:ext uri="{BB962C8B-B14F-4D97-AF65-F5344CB8AC3E}">
        <p14:creationId xmlns:p14="http://schemas.microsoft.com/office/powerpoint/2010/main" val="97759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1000"/>
                            </p:stCondLst>
                            <p:childTnLst>
                              <p:par>
                                <p:cTn id="48" presetID="55" presetClass="entr" presetSubtype="0"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p:cTn id="50" dur="1000" fill="hold"/>
                                        <p:tgtEl>
                                          <p:spTgt spid="67"/>
                                        </p:tgtEl>
                                        <p:attrNameLst>
                                          <p:attrName>ppt_w</p:attrName>
                                        </p:attrNameLst>
                                      </p:cBhvr>
                                      <p:tavLst>
                                        <p:tav tm="0">
                                          <p:val>
                                            <p:strVal val="#ppt_w*0.70"/>
                                          </p:val>
                                        </p:tav>
                                        <p:tav tm="100000">
                                          <p:val>
                                            <p:strVal val="#ppt_w"/>
                                          </p:val>
                                        </p:tav>
                                      </p:tavLst>
                                    </p:anim>
                                    <p:anim calcmode="lin" valueType="num">
                                      <p:cBhvr>
                                        <p:cTn id="51" dur="1000" fill="hold"/>
                                        <p:tgtEl>
                                          <p:spTgt spid="67"/>
                                        </p:tgtEl>
                                        <p:attrNameLst>
                                          <p:attrName>ppt_h</p:attrName>
                                        </p:attrNameLst>
                                      </p:cBhvr>
                                      <p:tavLst>
                                        <p:tav tm="0">
                                          <p:val>
                                            <p:strVal val="#ppt_h"/>
                                          </p:val>
                                        </p:tav>
                                        <p:tav tm="100000">
                                          <p:val>
                                            <p:strVal val="#ppt_h"/>
                                          </p:val>
                                        </p:tav>
                                      </p:tavLst>
                                    </p:anim>
                                    <p:animEffect transition="in" filter="fade">
                                      <p:cBhvr>
                                        <p:cTn id="52" dur="1000"/>
                                        <p:tgtEl>
                                          <p:spTgt spid="6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p:bldP spid="9" grpId="0" animBg="1"/>
      <p:bldP spid="10" grpId="0"/>
      <p:bldP spid="16" grpId="0"/>
      <p:bldP spid="45" grpId="0"/>
      <p:bldP spid="67" grpId="0" animBg="1"/>
      <p:bldP spid="68" grpId="0"/>
      <p:bldP spid="74"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92242-36DC-13A2-F8F4-2E08CCDC289E}"/>
            </a:ext>
          </a:extLst>
        </p:cNvPr>
        <p:cNvGrpSpPr/>
        <p:nvPr/>
      </p:nvGrpSpPr>
      <p:grpSpPr>
        <a:xfrm>
          <a:off x="0" y="0"/>
          <a:ext cx="0" cy="0"/>
          <a:chOff x="0" y="0"/>
          <a:chExt cx="0" cy="0"/>
        </a:xfrm>
      </p:grpSpPr>
      <p:pic>
        <p:nvPicPr>
          <p:cNvPr id="44" name="Content Placeholder 7" descr="User outline">
            <a:extLst>
              <a:ext uri="{FF2B5EF4-FFF2-40B4-BE49-F238E27FC236}">
                <a16:creationId xmlns:a16="http://schemas.microsoft.com/office/drawing/2014/main" id="{0E16A52B-2DB1-E397-117F-733BA5A8DDC3}"/>
              </a:ext>
            </a:extLst>
          </p:cNvPr>
          <p:cNvPicPr>
            <a:picLocks noGrp="1" noChangeAspect="1"/>
          </p:cNvPicPr>
          <p:nvPr>
            <p:ph type="chart" sz="quarter" idx="12"/>
          </p:nvPr>
        </p:nvPicPr>
        <p:blipFill>
          <a:blip>
            <a:extLst>
              <a:ext uri="{96DAC541-7B7A-43D3-8B79-37D633B846F1}">
                <asvg:svgBlip xmlns:asvg="http://schemas.microsoft.com/office/drawing/2016/SVG/main" r:embed="rId3"/>
              </a:ext>
            </a:extLst>
          </a:blip>
          <a:stretch>
            <a:fillRect/>
          </a:stretch>
        </p:blipFill>
        <p:spPr>
          <a:xfrm>
            <a:off x="5595937" y="3817144"/>
            <a:ext cx="914400" cy="914400"/>
          </a:xfrm>
        </p:spPr>
      </p:pic>
      <p:sp>
        <p:nvSpPr>
          <p:cNvPr id="2" name="Title 1">
            <a:extLst>
              <a:ext uri="{FF2B5EF4-FFF2-40B4-BE49-F238E27FC236}">
                <a16:creationId xmlns:a16="http://schemas.microsoft.com/office/drawing/2014/main" id="{BF8601A4-DD51-2219-1B48-CE09360651D8}"/>
              </a:ext>
            </a:extLst>
          </p:cNvPr>
          <p:cNvSpPr>
            <a:spLocks noGrp="1"/>
          </p:cNvSpPr>
          <p:nvPr>
            <p:ph type="title"/>
          </p:nvPr>
        </p:nvSpPr>
        <p:spPr/>
        <p:txBody>
          <a:bodyPr/>
          <a:lstStyle/>
          <a:p>
            <a:r>
              <a:rPr lang="en-US" dirty="0"/>
              <a:t>LLM decode</a:t>
            </a:r>
          </a:p>
        </p:txBody>
      </p:sp>
      <p:sp>
        <p:nvSpPr>
          <p:cNvPr id="6" name="Rectangle 5">
            <a:extLst>
              <a:ext uri="{FF2B5EF4-FFF2-40B4-BE49-F238E27FC236}">
                <a16:creationId xmlns:a16="http://schemas.microsoft.com/office/drawing/2014/main" id="{5AEDDA95-C056-3813-F4B0-E699FC102590}"/>
              </a:ext>
            </a:extLst>
          </p:cNvPr>
          <p:cNvSpPr/>
          <p:nvPr/>
        </p:nvSpPr>
        <p:spPr>
          <a:xfrm>
            <a:off x="3772800" y="2419856"/>
            <a:ext cx="4957442" cy="20182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6F09858A-D7E3-99CA-FE91-106AB5962592}"/>
              </a:ext>
            </a:extLst>
          </p:cNvPr>
          <p:cNvSpPr/>
          <p:nvPr/>
        </p:nvSpPr>
        <p:spPr>
          <a:xfrm>
            <a:off x="3934273" y="2667505"/>
            <a:ext cx="4469454" cy="60858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025B98FB-0EE9-6526-0DF0-6D6A58648A1D}"/>
              </a:ext>
            </a:extLst>
          </p:cNvPr>
          <p:cNvSpPr txBox="1"/>
          <p:nvPr/>
        </p:nvSpPr>
        <p:spPr>
          <a:xfrm>
            <a:off x="3934274" y="2771949"/>
            <a:ext cx="44858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Feed-Forward Network</a:t>
            </a:r>
          </a:p>
        </p:txBody>
      </p:sp>
      <p:sp>
        <p:nvSpPr>
          <p:cNvPr id="9" name="Rectangle 8">
            <a:extLst>
              <a:ext uri="{FF2B5EF4-FFF2-40B4-BE49-F238E27FC236}">
                <a16:creationId xmlns:a16="http://schemas.microsoft.com/office/drawing/2014/main" id="{5D5F502B-8BB0-7CB3-F23F-D2FC97E1FF0F}"/>
              </a:ext>
            </a:extLst>
          </p:cNvPr>
          <p:cNvSpPr/>
          <p:nvPr/>
        </p:nvSpPr>
        <p:spPr>
          <a:xfrm>
            <a:off x="3934273" y="3709987"/>
            <a:ext cx="4469454" cy="54900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8EFED051-9AB5-A9B5-DAE1-53BE7D935C81}"/>
              </a:ext>
            </a:extLst>
          </p:cNvPr>
          <p:cNvSpPr txBox="1"/>
          <p:nvPr/>
        </p:nvSpPr>
        <p:spPr>
          <a:xfrm>
            <a:off x="3934273" y="3764083"/>
            <a:ext cx="4488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Self-Attention</a:t>
            </a:r>
          </a:p>
        </p:txBody>
      </p:sp>
      <p:grpSp>
        <p:nvGrpSpPr>
          <p:cNvPr id="11" name="Group 10">
            <a:extLst>
              <a:ext uri="{FF2B5EF4-FFF2-40B4-BE49-F238E27FC236}">
                <a16:creationId xmlns:a16="http://schemas.microsoft.com/office/drawing/2014/main" id="{62E6492D-F07A-8D38-EBF5-D84967F0A947}"/>
              </a:ext>
            </a:extLst>
          </p:cNvPr>
          <p:cNvGrpSpPr/>
          <p:nvPr/>
        </p:nvGrpSpPr>
        <p:grpSpPr>
          <a:xfrm>
            <a:off x="4043392" y="4620463"/>
            <a:ext cx="2992856" cy="412277"/>
            <a:chOff x="2400388" y="4743782"/>
            <a:chExt cx="2992856" cy="412277"/>
          </a:xfrm>
        </p:grpSpPr>
        <p:sp>
          <p:nvSpPr>
            <p:cNvPr id="12" name="TextBox 11">
              <a:extLst>
                <a:ext uri="{FF2B5EF4-FFF2-40B4-BE49-F238E27FC236}">
                  <a16:creationId xmlns:a16="http://schemas.microsoft.com/office/drawing/2014/main" id="{622395B7-82D5-B664-3C14-8D8B527C8A85}"/>
                </a:ext>
              </a:extLst>
            </p:cNvPr>
            <p:cNvSpPr txBox="1"/>
            <p:nvPr/>
          </p:nvSpPr>
          <p:spPr>
            <a:xfrm>
              <a:off x="2400388" y="4752394"/>
              <a:ext cx="6880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ptos" panose="02110004020202020204"/>
                  <a:ea typeface="+mn-ea"/>
                  <a:cs typeface="+mn-cs"/>
                </a:rPr>
                <a:t>This </a:t>
              </a:r>
            </a:p>
          </p:txBody>
        </p:sp>
        <p:sp>
          <p:nvSpPr>
            <p:cNvPr id="13" name="TextBox 12">
              <a:extLst>
                <a:ext uri="{FF2B5EF4-FFF2-40B4-BE49-F238E27FC236}">
                  <a16:creationId xmlns:a16="http://schemas.microsoft.com/office/drawing/2014/main" id="{F4CCDDBE-A660-4EC0-7D43-CD481C5DCEA3}"/>
                </a:ext>
              </a:extLst>
            </p:cNvPr>
            <p:cNvSpPr txBox="1"/>
            <p:nvPr/>
          </p:nvSpPr>
          <p:spPr>
            <a:xfrm>
              <a:off x="3138676" y="4743783"/>
              <a:ext cx="42992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ptos" panose="02110004020202020204"/>
                  <a:ea typeface="+mn-ea"/>
                  <a:cs typeface="+mn-cs"/>
                </a:rPr>
                <a:t>Is </a:t>
              </a:r>
            </a:p>
          </p:txBody>
        </p:sp>
        <p:sp>
          <p:nvSpPr>
            <p:cNvPr id="14" name="TextBox 13">
              <a:extLst>
                <a:ext uri="{FF2B5EF4-FFF2-40B4-BE49-F238E27FC236}">
                  <a16:creationId xmlns:a16="http://schemas.microsoft.com/office/drawing/2014/main" id="{B9BE3FDB-65D1-ADF0-53E4-D0E39E8FEF7F}"/>
                </a:ext>
              </a:extLst>
            </p:cNvPr>
            <p:cNvSpPr txBox="1"/>
            <p:nvPr/>
          </p:nvSpPr>
          <p:spPr>
            <a:xfrm>
              <a:off x="3956624" y="4743782"/>
              <a:ext cx="33534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ptos" panose="02110004020202020204"/>
                  <a:ea typeface="+mn-ea"/>
                  <a:cs typeface="+mn-cs"/>
                </a:rPr>
                <a:t>A</a:t>
              </a:r>
            </a:p>
          </p:txBody>
        </p:sp>
        <p:sp>
          <p:nvSpPr>
            <p:cNvPr id="15" name="TextBox 14">
              <a:extLst>
                <a:ext uri="{FF2B5EF4-FFF2-40B4-BE49-F238E27FC236}">
                  <a16:creationId xmlns:a16="http://schemas.microsoft.com/office/drawing/2014/main" id="{2E1A2B32-D3CA-EFF8-8C34-A43FCD44DE2B}"/>
                </a:ext>
              </a:extLst>
            </p:cNvPr>
            <p:cNvSpPr txBox="1"/>
            <p:nvPr/>
          </p:nvSpPr>
          <p:spPr>
            <a:xfrm>
              <a:off x="4573404" y="4755949"/>
              <a:ext cx="81984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ptos" panose="02110004020202020204"/>
                  <a:ea typeface="+mn-ea"/>
                  <a:cs typeface="+mn-cs"/>
                </a:rPr>
                <a:t>Prefill</a:t>
              </a:r>
            </a:p>
          </p:txBody>
        </p:sp>
      </p:grpSp>
      <p:sp>
        <p:nvSpPr>
          <p:cNvPr id="16" name="TextBox 15">
            <a:extLst>
              <a:ext uri="{FF2B5EF4-FFF2-40B4-BE49-F238E27FC236}">
                <a16:creationId xmlns:a16="http://schemas.microsoft.com/office/drawing/2014/main" id="{2D56A23B-EC87-B981-B42C-93CF1F07E241}"/>
              </a:ext>
            </a:extLst>
          </p:cNvPr>
          <p:cNvSpPr txBox="1"/>
          <p:nvPr/>
        </p:nvSpPr>
        <p:spPr>
          <a:xfrm>
            <a:off x="6060550" y="1780373"/>
            <a:ext cx="10182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rPr>
              <a:t>decode</a:t>
            </a:r>
          </a:p>
        </p:txBody>
      </p:sp>
      <p:sp>
        <p:nvSpPr>
          <p:cNvPr id="17" name="TextBox 16">
            <a:extLst>
              <a:ext uri="{FF2B5EF4-FFF2-40B4-BE49-F238E27FC236}">
                <a16:creationId xmlns:a16="http://schemas.microsoft.com/office/drawing/2014/main" id="{C0928256-1A45-27D4-9A4B-05FFDFCD7FC8}"/>
              </a:ext>
            </a:extLst>
          </p:cNvPr>
          <p:cNvSpPr txBox="1"/>
          <p:nvPr/>
        </p:nvSpPr>
        <p:spPr>
          <a:xfrm>
            <a:off x="6937088" y="4629075"/>
            <a:ext cx="10182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rPr>
              <a:t>decode</a:t>
            </a:r>
          </a:p>
        </p:txBody>
      </p:sp>
      <p:sp>
        <p:nvSpPr>
          <p:cNvPr id="18" name="TextBox 17">
            <a:extLst>
              <a:ext uri="{FF2B5EF4-FFF2-40B4-BE49-F238E27FC236}">
                <a16:creationId xmlns:a16="http://schemas.microsoft.com/office/drawing/2014/main" id="{DCA58168-D3F4-9A6E-BD9B-91D408AA2FE7}"/>
              </a:ext>
            </a:extLst>
          </p:cNvPr>
          <p:cNvSpPr txBox="1"/>
          <p:nvPr/>
        </p:nvSpPr>
        <p:spPr>
          <a:xfrm>
            <a:off x="7256464" y="1771574"/>
            <a:ext cx="37061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rPr>
              <a:t>is</a:t>
            </a:r>
          </a:p>
        </p:txBody>
      </p:sp>
      <p:sp>
        <p:nvSpPr>
          <p:cNvPr id="19" name="TextBox 18">
            <a:extLst>
              <a:ext uri="{FF2B5EF4-FFF2-40B4-BE49-F238E27FC236}">
                <a16:creationId xmlns:a16="http://schemas.microsoft.com/office/drawing/2014/main" id="{6BABDA06-1B1C-F43B-2566-D3055E22A187}"/>
              </a:ext>
            </a:extLst>
          </p:cNvPr>
          <p:cNvSpPr txBox="1"/>
          <p:nvPr/>
        </p:nvSpPr>
        <p:spPr>
          <a:xfrm>
            <a:off x="8049490" y="4625520"/>
            <a:ext cx="37061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rPr>
              <a:t>is</a:t>
            </a:r>
          </a:p>
        </p:txBody>
      </p:sp>
      <p:grpSp>
        <p:nvGrpSpPr>
          <p:cNvPr id="20" name="Group 19">
            <a:extLst>
              <a:ext uri="{FF2B5EF4-FFF2-40B4-BE49-F238E27FC236}">
                <a16:creationId xmlns:a16="http://schemas.microsoft.com/office/drawing/2014/main" id="{D981BE36-91C5-57DF-C211-010F04A83038}"/>
              </a:ext>
            </a:extLst>
          </p:cNvPr>
          <p:cNvGrpSpPr/>
          <p:nvPr/>
        </p:nvGrpSpPr>
        <p:grpSpPr>
          <a:xfrm>
            <a:off x="4422345" y="2125363"/>
            <a:ext cx="2223225" cy="2563146"/>
            <a:chOff x="2779341" y="2248682"/>
            <a:chExt cx="2223225" cy="2563146"/>
          </a:xfrm>
        </p:grpSpPr>
        <p:cxnSp>
          <p:nvCxnSpPr>
            <p:cNvPr id="21" name="Straight Arrow Connector 20">
              <a:extLst>
                <a:ext uri="{FF2B5EF4-FFF2-40B4-BE49-F238E27FC236}">
                  <a16:creationId xmlns:a16="http://schemas.microsoft.com/office/drawing/2014/main" id="{7EF80CD4-1258-9783-7356-8C22FEE91575}"/>
                </a:ext>
              </a:extLst>
            </p:cNvPr>
            <p:cNvCxnSpPr>
              <a:cxnSpLocks/>
            </p:cNvCxnSpPr>
            <p:nvPr/>
          </p:nvCxnSpPr>
          <p:spPr>
            <a:xfrm flipV="1">
              <a:off x="2779341" y="2261540"/>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0537959D-8C8D-E99B-B212-E1BEE72054B6}"/>
                </a:ext>
              </a:extLst>
            </p:cNvPr>
            <p:cNvCxnSpPr>
              <a:cxnSpLocks/>
            </p:cNvCxnSpPr>
            <p:nvPr/>
          </p:nvCxnSpPr>
          <p:spPr>
            <a:xfrm flipV="1">
              <a:off x="3392269" y="2255876"/>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3D6CB840-A176-BFAC-3434-7C32AB89D066}"/>
                </a:ext>
              </a:extLst>
            </p:cNvPr>
            <p:cNvCxnSpPr>
              <a:cxnSpLocks/>
            </p:cNvCxnSpPr>
            <p:nvPr/>
          </p:nvCxnSpPr>
          <p:spPr>
            <a:xfrm flipV="1">
              <a:off x="4983324" y="2248682"/>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AB1FC8E6-0FE4-03D9-0955-13B4CD24932F}"/>
                </a:ext>
              </a:extLst>
            </p:cNvPr>
            <p:cNvCxnSpPr>
              <a:cxnSpLocks/>
            </p:cNvCxnSpPr>
            <p:nvPr/>
          </p:nvCxnSpPr>
          <p:spPr>
            <a:xfrm flipV="1">
              <a:off x="4141938" y="2264397"/>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25" name="Straight Arrow Connector 24">
            <a:extLst>
              <a:ext uri="{FF2B5EF4-FFF2-40B4-BE49-F238E27FC236}">
                <a16:creationId xmlns:a16="http://schemas.microsoft.com/office/drawing/2014/main" id="{2F2F8E8D-04B3-9B4C-6785-FF272B6D1C4E}"/>
              </a:ext>
            </a:extLst>
          </p:cNvPr>
          <p:cNvCxnSpPr>
            <a:cxnSpLocks/>
          </p:cNvCxnSpPr>
          <p:nvPr/>
        </p:nvCxnSpPr>
        <p:spPr>
          <a:xfrm flipV="1">
            <a:off x="8218946" y="2132556"/>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5B7E0D9F-EBAC-6150-0732-D6A872E5EDA7}"/>
              </a:ext>
            </a:extLst>
          </p:cNvPr>
          <p:cNvCxnSpPr>
            <a:cxnSpLocks/>
          </p:cNvCxnSpPr>
          <p:nvPr/>
        </p:nvCxnSpPr>
        <p:spPr>
          <a:xfrm flipV="1">
            <a:off x="7446008" y="2132554"/>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3F74B6BB-FF20-A702-0C63-D5ED20A60AF1}"/>
              </a:ext>
            </a:extLst>
          </p:cNvPr>
          <p:cNvSpPr txBox="1"/>
          <p:nvPr/>
        </p:nvSpPr>
        <p:spPr>
          <a:xfrm>
            <a:off x="7689671" y="1771574"/>
            <a:ext cx="142859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rPr>
              <a:t>happening!</a:t>
            </a:r>
          </a:p>
        </p:txBody>
      </p:sp>
      <p:cxnSp>
        <p:nvCxnSpPr>
          <p:cNvPr id="31" name="Connector: Elbow 30">
            <a:extLst>
              <a:ext uri="{FF2B5EF4-FFF2-40B4-BE49-F238E27FC236}">
                <a16:creationId xmlns:a16="http://schemas.microsoft.com/office/drawing/2014/main" id="{30766E3D-B691-4184-59BF-388F7A7B533D}"/>
              </a:ext>
            </a:extLst>
          </p:cNvPr>
          <p:cNvCxnSpPr>
            <a:cxnSpLocks/>
          </p:cNvCxnSpPr>
          <p:nvPr/>
        </p:nvCxnSpPr>
        <p:spPr>
          <a:xfrm rot="16200000" flipH="1">
            <a:off x="5383527" y="2970556"/>
            <a:ext cx="3248812" cy="876538"/>
          </a:xfrm>
          <a:prstGeom prst="bentConnector5">
            <a:avLst>
              <a:gd name="adj1" fmla="val -7036"/>
              <a:gd name="adj2" fmla="val 298161"/>
              <a:gd name="adj3" fmla="val 107036"/>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9BC61E29-038A-C6AD-EAB4-3F43D3C77310}"/>
              </a:ext>
            </a:extLst>
          </p:cNvPr>
          <p:cNvCxnSpPr>
            <a:cxnSpLocks/>
            <a:stCxn id="18" idx="0"/>
            <a:endCxn id="19" idx="2"/>
          </p:cNvCxnSpPr>
          <p:nvPr/>
        </p:nvCxnSpPr>
        <p:spPr>
          <a:xfrm rot="16200000" flipH="1">
            <a:off x="6211256" y="3002089"/>
            <a:ext cx="3254056" cy="793026"/>
          </a:xfrm>
          <a:prstGeom prst="bentConnector5">
            <a:avLst>
              <a:gd name="adj1" fmla="val -6495"/>
              <a:gd name="adj2" fmla="val 221175"/>
              <a:gd name="adj3" fmla="val 107205"/>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28F3A05B-0CE8-51A9-B024-0ECA3A3B7653}"/>
              </a:ext>
            </a:extLst>
          </p:cNvPr>
          <p:cNvSpPr txBox="1"/>
          <p:nvPr/>
        </p:nvSpPr>
        <p:spPr>
          <a:xfrm>
            <a:off x="2282432" y="5873369"/>
            <a:ext cx="84247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User</a:t>
            </a:r>
          </a:p>
        </p:txBody>
      </p:sp>
      <p:cxnSp>
        <p:nvCxnSpPr>
          <p:cNvPr id="47" name="Straight Connector 46">
            <a:extLst>
              <a:ext uri="{FF2B5EF4-FFF2-40B4-BE49-F238E27FC236}">
                <a16:creationId xmlns:a16="http://schemas.microsoft.com/office/drawing/2014/main" id="{7B616B30-B572-13F1-28D2-D5530C19BCDF}"/>
              </a:ext>
            </a:extLst>
          </p:cNvPr>
          <p:cNvCxnSpPr>
            <a:cxnSpLocks/>
          </p:cNvCxnSpPr>
          <p:nvPr/>
        </p:nvCxnSpPr>
        <p:spPr>
          <a:xfrm flipV="1">
            <a:off x="3249085" y="4961035"/>
            <a:ext cx="663628" cy="454204"/>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6D35ECCE-5157-92DB-55DD-50FB6B81F6B1}"/>
              </a:ext>
            </a:extLst>
          </p:cNvPr>
          <p:cNvSpPr/>
          <p:nvPr/>
        </p:nvSpPr>
        <p:spPr>
          <a:xfrm>
            <a:off x="4781680" y="5486519"/>
            <a:ext cx="3051790" cy="4204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Large Language Model (LLM)</a:t>
            </a:r>
          </a:p>
        </p:txBody>
      </p:sp>
      <p:sp>
        <p:nvSpPr>
          <p:cNvPr id="28" name="Right Brace 27">
            <a:extLst>
              <a:ext uri="{FF2B5EF4-FFF2-40B4-BE49-F238E27FC236}">
                <a16:creationId xmlns:a16="http://schemas.microsoft.com/office/drawing/2014/main" id="{3D386D71-0D9F-EEF6-39F0-6933EF5C63B7}"/>
              </a:ext>
            </a:extLst>
          </p:cNvPr>
          <p:cNvSpPr/>
          <p:nvPr/>
        </p:nvSpPr>
        <p:spPr>
          <a:xfrm>
            <a:off x="9134154" y="1381504"/>
            <a:ext cx="1047675" cy="404953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TextBox 31">
            <a:extLst>
              <a:ext uri="{FF2B5EF4-FFF2-40B4-BE49-F238E27FC236}">
                <a16:creationId xmlns:a16="http://schemas.microsoft.com/office/drawing/2014/main" id="{77F7FA6C-0236-CA83-2039-7FA87548B8ED}"/>
              </a:ext>
            </a:extLst>
          </p:cNvPr>
          <p:cNvSpPr txBox="1"/>
          <p:nvPr/>
        </p:nvSpPr>
        <p:spPr>
          <a:xfrm>
            <a:off x="9863699" y="2953128"/>
            <a:ext cx="206435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Decode</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Single token input/output size. </a:t>
            </a:r>
          </a:p>
        </p:txBody>
      </p:sp>
      <p:sp>
        <p:nvSpPr>
          <p:cNvPr id="33" name="Left Brace 32">
            <a:extLst>
              <a:ext uri="{FF2B5EF4-FFF2-40B4-BE49-F238E27FC236}">
                <a16:creationId xmlns:a16="http://schemas.microsoft.com/office/drawing/2014/main" id="{7297437B-92E1-92E1-6367-3465B1BD364C}"/>
              </a:ext>
            </a:extLst>
          </p:cNvPr>
          <p:cNvSpPr/>
          <p:nvPr/>
        </p:nvSpPr>
        <p:spPr>
          <a:xfrm rot="5400000">
            <a:off x="7760806" y="733610"/>
            <a:ext cx="388023" cy="93057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TextBox 33">
            <a:extLst>
              <a:ext uri="{FF2B5EF4-FFF2-40B4-BE49-F238E27FC236}">
                <a16:creationId xmlns:a16="http://schemas.microsoft.com/office/drawing/2014/main" id="{8D2A556B-5120-6230-ECD9-E3FC30512BD7}"/>
              </a:ext>
            </a:extLst>
          </p:cNvPr>
          <p:cNvSpPr txBox="1"/>
          <p:nvPr/>
        </p:nvSpPr>
        <p:spPr>
          <a:xfrm>
            <a:off x="5934976" y="378782"/>
            <a:ext cx="3781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Time-Between-Token (TBT)</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Time between two decodes </a:t>
            </a:r>
          </a:p>
        </p:txBody>
      </p:sp>
      <p:sp>
        <p:nvSpPr>
          <p:cNvPr id="3" name="Content Placeholder 2">
            <a:extLst>
              <a:ext uri="{FF2B5EF4-FFF2-40B4-BE49-F238E27FC236}">
                <a16:creationId xmlns:a16="http://schemas.microsoft.com/office/drawing/2014/main" id="{3EC55151-3B9D-3691-5162-F4B2E9DE44D0}"/>
              </a:ext>
            </a:extLst>
          </p:cNvPr>
          <p:cNvSpPr txBox="1">
            <a:spLocks/>
          </p:cNvSpPr>
          <p:nvPr/>
        </p:nvSpPr>
        <p:spPr>
          <a:xfrm>
            <a:off x="1481839" y="3319969"/>
            <a:ext cx="1897925" cy="490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N Layers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4" name="Slide Number Placeholder 3">
            <a:extLst>
              <a:ext uri="{FF2B5EF4-FFF2-40B4-BE49-F238E27FC236}">
                <a16:creationId xmlns:a16="http://schemas.microsoft.com/office/drawing/2014/main" id="{1FA2F7EA-D270-B7B7-F5E3-B821BA8D1DB4}"/>
              </a:ext>
            </a:extLst>
          </p:cNvPr>
          <p:cNvSpPr>
            <a:spLocks noGrp="1"/>
          </p:cNvSpPr>
          <p:nvPr>
            <p:ph type="sldNum" sz="quarter" idx="14"/>
          </p:nvPr>
        </p:nvSpPr>
        <p:spPr/>
        <p:txBody>
          <a:bodyPr/>
          <a:lstStyle/>
          <a:p>
            <a:fld id="{04AED599-1D0F-3E40-81CA-01C30F87847C}" type="slidenum">
              <a:rPr lang="en-US" smtClean="0"/>
              <a:pPr/>
              <a:t>33</a:t>
            </a:fld>
            <a:endParaRPr lang="en-US"/>
          </a:p>
        </p:txBody>
      </p:sp>
    </p:spTree>
    <p:extLst>
      <p:ext uri="{BB962C8B-B14F-4D97-AF65-F5344CB8AC3E}">
        <p14:creationId xmlns:p14="http://schemas.microsoft.com/office/powerpoint/2010/main" val="207516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ppt_w</p:attrName>
                                        </p:attrNameLst>
                                      </p:cBhvr>
                                      <p:tavLst>
                                        <p:tav tm="0">
                                          <p:val>
                                            <p:strVal val="#ppt_w*0.70"/>
                                          </p:val>
                                        </p:tav>
                                        <p:tav tm="100000">
                                          <p:val>
                                            <p:strVal val="#ppt_w"/>
                                          </p:val>
                                        </p:tav>
                                      </p:tavLst>
                                    </p:anim>
                                    <p:anim calcmode="lin" valueType="num">
                                      <p:cBhvr>
                                        <p:cTn id="25" dur="1000" fill="hold"/>
                                        <p:tgtEl>
                                          <p:spTgt spid="28"/>
                                        </p:tgtEl>
                                        <p:attrNameLst>
                                          <p:attrName>ppt_h</p:attrName>
                                        </p:attrNameLst>
                                      </p:cBhvr>
                                      <p:tavLst>
                                        <p:tav tm="0">
                                          <p:val>
                                            <p:strVal val="#ppt_h"/>
                                          </p:val>
                                        </p:tav>
                                        <p:tav tm="100000">
                                          <p:val>
                                            <p:strVal val="#ppt_h"/>
                                          </p:val>
                                        </p:tav>
                                      </p:tavLst>
                                    </p:anim>
                                    <p:animEffect transition="in" filter="fade">
                                      <p:cBhvr>
                                        <p:cTn id="26" dur="10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7" grpId="0"/>
      <p:bldP spid="28" grpId="0" animBg="1"/>
      <p:bldP spid="32" grpId="0"/>
      <p:bldP spid="33" grpId="0" animBg="1"/>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6885D3-41FE-2355-4231-0FDF24A55D34}"/>
              </a:ext>
            </a:extLst>
          </p:cNvPr>
          <p:cNvSpPr>
            <a:spLocks noGrp="1"/>
          </p:cNvSpPr>
          <p:nvPr>
            <p:ph type="body" sz="quarter" idx="12"/>
          </p:nvPr>
        </p:nvSpPr>
        <p:spPr/>
        <p:txBody>
          <a:bodyPr/>
          <a:lstStyle/>
          <a:p>
            <a:pPr lvl="0" defTabSz="914400">
              <a:spcBef>
                <a:spcPts val="1000"/>
              </a:spcBef>
              <a:defRPr/>
            </a:pPr>
            <a:r>
              <a:rPr lang="en-US" b="1" dirty="0">
                <a:solidFill>
                  <a:schemeClr val="tx1"/>
                </a:solidFill>
                <a:latin typeface="Aptos" panose="02110004020202020204"/>
              </a:rPr>
              <a:t>Prefill and decode inputs of multiple requests are combined as a single input</a:t>
            </a:r>
          </a:p>
          <a:p>
            <a:pPr lvl="0" defTabSz="914400">
              <a:spcBef>
                <a:spcPts val="1000"/>
              </a:spcBef>
              <a:defRPr/>
            </a:pPr>
            <a:r>
              <a:rPr lang="en-US" b="1" dirty="0">
                <a:solidFill>
                  <a:schemeClr val="tx1"/>
                </a:solidFill>
                <a:latin typeface="Aptos" panose="02110004020202020204"/>
              </a:rPr>
              <a:t>Improves throughput by reusing model weights reducing latencies.</a:t>
            </a:r>
          </a:p>
          <a:p>
            <a:endParaRPr lang="en-US" dirty="0">
              <a:solidFill>
                <a:schemeClr val="tx1"/>
              </a:solidFill>
            </a:endParaRPr>
          </a:p>
        </p:txBody>
      </p:sp>
      <p:sp>
        <p:nvSpPr>
          <p:cNvPr id="2" name="Title 1">
            <a:extLst>
              <a:ext uri="{FF2B5EF4-FFF2-40B4-BE49-F238E27FC236}">
                <a16:creationId xmlns:a16="http://schemas.microsoft.com/office/drawing/2014/main" id="{E5B3F457-20C2-819B-7ACA-82092975C49C}"/>
              </a:ext>
            </a:extLst>
          </p:cNvPr>
          <p:cNvSpPr>
            <a:spLocks noGrp="1"/>
          </p:cNvSpPr>
          <p:nvPr>
            <p:ph type="title"/>
          </p:nvPr>
        </p:nvSpPr>
        <p:spPr/>
        <p:txBody>
          <a:bodyPr/>
          <a:lstStyle/>
          <a:p>
            <a:r>
              <a:rPr lang="en-US" dirty="0"/>
              <a:t>LLM hybrid batching [Sarathi-Serve, OSDI’24]</a:t>
            </a:r>
          </a:p>
        </p:txBody>
      </p:sp>
      <p:sp>
        <p:nvSpPr>
          <p:cNvPr id="7" name="Slide Number Placeholder 6">
            <a:extLst>
              <a:ext uri="{FF2B5EF4-FFF2-40B4-BE49-F238E27FC236}">
                <a16:creationId xmlns:a16="http://schemas.microsoft.com/office/drawing/2014/main" id="{4CB96601-17C6-8245-E6FA-F9E9DF0753B1}"/>
              </a:ext>
            </a:extLst>
          </p:cNvPr>
          <p:cNvSpPr>
            <a:spLocks noGrp="1"/>
          </p:cNvSpPr>
          <p:nvPr>
            <p:ph type="sldNum" sz="quarter" idx="14"/>
          </p:nvPr>
        </p:nvSpPr>
        <p:spPr/>
        <p:txBody>
          <a:bodyPr/>
          <a:lstStyle/>
          <a:p>
            <a:fld id="{04AED599-1D0F-3E40-81CA-01C30F87847C}" type="slidenum">
              <a:rPr lang="en-US" smtClean="0"/>
              <a:pPr/>
              <a:t>34</a:t>
            </a:fld>
            <a:endParaRPr lang="en-US"/>
          </a:p>
        </p:txBody>
      </p:sp>
      <p:sp>
        <p:nvSpPr>
          <p:cNvPr id="10" name="Rectangle 9">
            <a:extLst>
              <a:ext uri="{FF2B5EF4-FFF2-40B4-BE49-F238E27FC236}">
                <a16:creationId xmlns:a16="http://schemas.microsoft.com/office/drawing/2014/main" id="{4BDA4116-3524-08CA-49CA-126F6E760DDA}"/>
              </a:ext>
            </a:extLst>
          </p:cNvPr>
          <p:cNvSpPr/>
          <p:nvPr/>
        </p:nvSpPr>
        <p:spPr>
          <a:xfrm>
            <a:off x="459302" y="2641009"/>
            <a:ext cx="1025386" cy="904460"/>
          </a:xfrm>
          <a:prstGeom prst="rect">
            <a:avLst/>
          </a:prstGeom>
          <a:solidFill>
            <a:srgbClr val="4EA72E">
              <a:lumMod val="110000"/>
              <a:satMod val="105000"/>
              <a:tint val="67000"/>
            </a:srgbClr>
          </a:solidFill>
          <a:ln w="1905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Prefill</a:t>
            </a:r>
          </a:p>
        </p:txBody>
      </p:sp>
      <p:sp>
        <p:nvSpPr>
          <p:cNvPr id="11" name="Rectangle 10">
            <a:extLst>
              <a:ext uri="{FF2B5EF4-FFF2-40B4-BE49-F238E27FC236}">
                <a16:creationId xmlns:a16="http://schemas.microsoft.com/office/drawing/2014/main" id="{F6E75465-C086-9CA5-9254-D1BD16B78C24}"/>
              </a:ext>
            </a:extLst>
          </p:cNvPr>
          <p:cNvSpPr/>
          <p:nvPr/>
        </p:nvSpPr>
        <p:spPr>
          <a:xfrm>
            <a:off x="452223" y="4075749"/>
            <a:ext cx="1025386" cy="337932"/>
          </a:xfrm>
          <a:prstGeom prst="rect">
            <a:avLst/>
          </a:prstGeom>
          <a:solidFill>
            <a:srgbClr val="E97132">
              <a:lumMod val="110000"/>
              <a:satMod val="105000"/>
              <a:tint val="67000"/>
            </a:srgbClr>
          </a:solidFill>
          <a:ln w="1905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Decode</a:t>
            </a:r>
          </a:p>
        </p:txBody>
      </p:sp>
      <p:grpSp>
        <p:nvGrpSpPr>
          <p:cNvPr id="12" name="Group 11">
            <a:extLst>
              <a:ext uri="{FF2B5EF4-FFF2-40B4-BE49-F238E27FC236}">
                <a16:creationId xmlns:a16="http://schemas.microsoft.com/office/drawing/2014/main" id="{1298155A-44F5-E323-B358-019E4FBB4154}"/>
              </a:ext>
            </a:extLst>
          </p:cNvPr>
          <p:cNvGrpSpPr/>
          <p:nvPr/>
        </p:nvGrpSpPr>
        <p:grpSpPr>
          <a:xfrm>
            <a:off x="474627" y="2641009"/>
            <a:ext cx="1025386" cy="1247359"/>
            <a:chOff x="261278" y="4522302"/>
            <a:chExt cx="1025386" cy="1247359"/>
          </a:xfrm>
        </p:grpSpPr>
        <p:sp>
          <p:nvSpPr>
            <p:cNvPr id="19" name="Rectangle 18">
              <a:extLst>
                <a:ext uri="{FF2B5EF4-FFF2-40B4-BE49-F238E27FC236}">
                  <a16:creationId xmlns:a16="http://schemas.microsoft.com/office/drawing/2014/main" id="{3B3B55D5-760B-5E23-F016-8904A716DB09}"/>
                </a:ext>
              </a:extLst>
            </p:cNvPr>
            <p:cNvSpPr/>
            <p:nvPr/>
          </p:nvSpPr>
          <p:spPr>
            <a:xfrm>
              <a:off x="261278" y="4522302"/>
              <a:ext cx="1025386" cy="904460"/>
            </a:xfrm>
            <a:prstGeom prst="rect">
              <a:avLst/>
            </a:prstGeom>
            <a:solidFill>
              <a:srgbClr val="4EA72E">
                <a:lumMod val="110000"/>
                <a:satMod val="105000"/>
                <a:tint val="67000"/>
              </a:srgbClr>
            </a:solidFill>
            <a:ln w="1905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Prefill</a:t>
              </a:r>
            </a:p>
          </p:txBody>
        </p:sp>
        <p:sp>
          <p:nvSpPr>
            <p:cNvPr id="20" name="Rectangle 19">
              <a:extLst>
                <a:ext uri="{FF2B5EF4-FFF2-40B4-BE49-F238E27FC236}">
                  <a16:creationId xmlns:a16="http://schemas.microsoft.com/office/drawing/2014/main" id="{BF316E11-28EA-7954-A8E4-724A1248C2E8}"/>
                </a:ext>
              </a:extLst>
            </p:cNvPr>
            <p:cNvSpPr/>
            <p:nvPr/>
          </p:nvSpPr>
          <p:spPr>
            <a:xfrm>
              <a:off x="261278" y="5431729"/>
              <a:ext cx="1025386" cy="337932"/>
            </a:xfrm>
            <a:prstGeom prst="rect">
              <a:avLst/>
            </a:prstGeom>
            <a:solidFill>
              <a:srgbClr val="F5B8A4"/>
            </a:solidFill>
            <a:ln w="1905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Decode</a:t>
              </a:r>
            </a:p>
          </p:txBody>
        </p:sp>
      </p:grpSp>
      <p:sp>
        <p:nvSpPr>
          <p:cNvPr id="22" name="Rectangle 21">
            <a:extLst>
              <a:ext uri="{FF2B5EF4-FFF2-40B4-BE49-F238E27FC236}">
                <a16:creationId xmlns:a16="http://schemas.microsoft.com/office/drawing/2014/main" id="{38408724-991B-2B63-3610-9A5054CF5FCD}"/>
              </a:ext>
            </a:extLst>
          </p:cNvPr>
          <p:cNvSpPr/>
          <p:nvPr/>
        </p:nvSpPr>
        <p:spPr>
          <a:xfrm>
            <a:off x="3485788" y="1945198"/>
            <a:ext cx="5763025" cy="2927617"/>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ptos" panose="02110004020202020204"/>
              <a:ea typeface="+mn-ea"/>
              <a:cs typeface="+mn-cs"/>
            </a:endParaRPr>
          </a:p>
        </p:txBody>
      </p:sp>
      <p:pic>
        <p:nvPicPr>
          <p:cNvPr id="27" name="Graphic 26" descr="Gears with solid fill">
            <a:extLst>
              <a:ext uri="{FF2B5EF4-FFF2-40B4-BE49-F238E27FC236}">
                <a16:creationId xmlns:a16="http://schemas.microsoft.com/office/drawing/2014/main" id="{6FDA1064-BCCF-FE7C-1EE1-94208405089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3474546">
            <a:off x="8052345" y="1985292"/>
            <a:ext cx="914400" cy="914400"/>
          </a:xfrm>
          <a:prstGeom prst="rect">
            <a:avLst/>
          </a:prstGeom>
        </p:spPr>
      </p:pic>
      <p:pic>
        <p:nvPicPr>
          <p:cNvPr id="28" name="Graphic 27" descr="Gears with solid fill">
            <a:extLst>
              <a:ext uri="{FF2B5EF4-FFF2-40B4-BE49-F238E27FC236}">
                <a16:creationId xmlns:a16="http://schemas.microsoft.com/office/drawing/2014/main" id="{7009A0B1-C789-6283-D250-E85617C2C9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3375575">
            <a:off x="3640317" y="3964043"/>
            <a:ext cx="914400" cy="914400"/>
          </a:xfrm>
          <a:prstGeom prst="rect">
            <a:avLst/>
          </a:prstGeom>
        </p:spPr>
      </p:pic>
      <p:sp>
        <p:nvSpPr>
          <p:cNvPr id="29" name="TextBox 28">
            <a:extLst>
              <a:ext uri="{FF2B5EF4-FFF2-40B4-BE49-F238E27FC236}">
                <a16:creationId xmlns:a16="http://schemas.microsoft.com/office/drawing/2014/main" id="{74DDFB57-68FE-3160-6410-F6CC344FEBAE}"/>
              </a:ext>
            </a:extLst>
          </p:cNvPr>
          <p:cNvSpPr txBox="1"/>
          <p:nvPr/>
        </p:nvSpPr>
        <p:spPr>
          <a:xfrm>
            <a:off x="5779471" y="3132007"/>
            <a:ext cx="1175657" cy="553998"/>
          </a:xfrm>
          <a:prstGeom prst="rect">
            <a:avLst/>
          </a:prstGeom>
          <a:noFill/>
        </p:spPr>
        <p:txBody>
          <a:bodyPr wrap="square" rtlCol="0">
            <a:spAutoFit/>
          </a:bodyPr>
          <a:lstStyle/>
          <a:p>
            <a:pPr defTabSz="914400"/>
            <a:r>
              <a:rPr lang="en-US" sz="3000" dirty="0">
                <a:solidFill>
                  <a:prstClr val="black"/>
                </a:solidFill>
                <a:latin typeface="Aptos" panose="02110004020202020204"/>
              </a:rPr>
              <a:t>LLMs</a:t>
            </a:r>
          </a:p>
        </p:txBody>
      </p:sp>
      <p:sp>
        <p:nvSpPr>
          <p:cNvPr id="31" name="Arrow: Right 25">
            <a:extLst>
              <a:ext uri="{FF2B5EF4-FFF2-40B4-BE49-F238E27FC236}">
                <a16:creationId xmlns:a16="http://schemas.microsoft.com/office/drawing/2014/main" id="{4EF56C6C-1B13-D099-550C-657AF8920D11}"/>
              </a:ext>
            </a:extLst>
          </p:cNvPr>
          <p:cNvSpPr/>
          <p:nvPr/>
        </p:nvSpPr>
        <p:spPr>
          <a:xfrm>
            <a:off x="1913324" y="3311818"/>
            <a:ext cx="1290918" cy="337932"/>
          </a:xfrm>
          <a:prstGeom prst="rightArrow">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779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667" decel="49333" fill="hold" grpId="0" nodeType="clickEffect">
                                  <p:stCondLst>
                                    <p:cond delay="0"/>
                                  </p:stCondLst>
                                  <p:childTnLst>
                                    <p:animMotion origin="layout" path="M 3.33333E-6 -3.7037E-7 L 0.00026 -0.07454 " pathEditMode="relative" rAng="0" ptsTypes="AA">
                                      <p:cBhvr>
                                        <p:cTn id="6" dur="750" fill="hold"/>
                                        <p:tgtEl>
                                          <p:spTgt spid="11"/>
                                        </p:tgtEl>
                                        <p:attrNameLst>
                                          <p:attrName>ppt_x</p:attrName>
                                          <p:attrName>ppt_y</p:attrName>
                                        </p:attrNameLst>
                                      </p:cBhvr>
                                      <p:rCtr x="13" y="-3727"/>
                                    </p:animMotion>
                                  </p:childTnLst>
                                </p:cTn>
                              </p:par>
                            </p:childTnLst>
                          </p:cTn>
                        </p:par>
                        <p:par>
                          <p:cTn id="7" fill="hold">
                            <p:stCondLst>
                              <p:cond delay="750"/>
                            </p:stCondLst>
                            <p:childTnLst>
                              <p:par>
                                <p:cTn id="8" presetID="1" presetClass="exit" presetSubtype="0" fill="hold" grpId="1"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750"/>
                            </p:stCondLst>
                            <p:childTnLst>
                              <p:par>
                                <p:cTn id="15" presetID="10" presetClass="entr" presetSubtype="0" fill="hold" grpId="0" nodeType="afterEffect">
                                  <p:stCondLst>
                                    <p:cond delay="25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3F457-20C2-819B-7ACA-82092975C49C}"/>
              </a:ext>
            </a:extLst>
          </p:cNvPr>
          <p:cNvSpPr>
            <a:spLocks noGrp="1"/>
          </p:cNvSpPr>
          <p:nvPr>
            <p:ph type="title"/>
          </p:nvPr>
        </p:nvSpPr>
        <p:spPr/>
        <p:txBody>
          <a:bodyPr/>
          <a:lstStyle/>
          <a:p>
            <a:r>
              <a:rPr lang="en-US" dirty="0"/>
              <a:t>LLM hybrid batching: A closer look</a:t>
            </a:r>
          </a:p>
        </p:txBody>
      </p:sp>
      <p:cxnSp>
        <p:nvCxnSpPr>
          <p:cNvPr id="14" name="Straight Connector 13">
            <a:extLst>
              <a:ext uri="{FF2B5EF4-FFF2-40B4-BE49-F238E27FC236}">
                <a16:creationId xmlns:a16="http://schemas.microsoft.com/office/drawing/2014/main" id="{B621D654-2B4B-A0E0-FF07-D49B5911D740}"/>
              </a:ext>
            </a:extLst>
          </p:cNvPr>
          <p:cNvCxnSpPr>
            <a:cxnSpLocks/>
          </p:cNvCxnSpPr>
          <p:nvPr/>
        </p:nvCxnSpPr>
        <p:spPr>
          <a:xfrm>
            <a:off x="1763712" y="3858505"/>
            <a:ext cx="10262636" cy="0"/>
          </a:xfrm>
          <a:prstGeom prst="line">
            <a:avLst/>
          </a:prstGeom>
          <a:noFill/>
          <a:ln w="28575" cap="flat" cmpd="sng" algn="ctr">
            <a:solidFill>
              <a:sysClr val="windowText" lastClr="000000"/>
            </a:solidFill>
            <a:prstDash val="solid"/>
            <a:miter lim="800000"/>
          </a:ln>
          <a:effectLst/>
        </p:spPr>
      </p:cxnSp>
      <p:sp>
        <p:nvSpPr>
          <p:cNvPr id="18" name="Rectangle: Rounded Corners 2">
            <a:extLst>
              <a:ext uri="{FF2B5EF4-FFF2-40B4-BE49-F238E27FC236}">
                <a16:creationId xmlns:a16="http://schemas.microsoft.com/office/drawing/2014/main" id="{BB48284D-1A53-CF3D-118C-997E791A0238}"/>
              </a:ext>
            </a:extLst>
          </p:cNvPr>
          <p:cNvSpPr/>
          <p:nvPr/>
        </p:nvSpPr>
        <p:spPr>
          <a:xfrm>
            <a:off x="1948463" y="2552125"/>
            <a:ext cx="531743" cy="2643809"/>
          </a:xfrm>
          <a:prstGeom prst="roundRect">
            <a:avLst/>
          </a:prstGeom>
          <a:solidFill>
            <a:srgbClr val="156082"/>
          </a:solidFill>
          <a:ln w="19050" cap="flat" cmpd="sng" algn="ctr">
            <a:solidFill>
              <a:srgbClr val="156082">
                <a:shade val="15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ptos" panose="02110004020202020204"/>
                <a:ea typeface="+mn-ea"/>
                <a:cs typeface="+mn-cs"/>
              </a:rPr>
              <a:t>Layer norm</a:t>
            </a:r>
          </a:p>
        </p:txBody>
      </p:sp>
      <p:sp>
        <p:nvSpPr>
          <p:cNvPr id="19" name="Rectangle: Rounded Corners 4">
            <a:extLst>
              <a:ext uri="{FF2B5EF4-FFF2-40B4-BE49-F238E27FC236}">
                <a16:creationId xmlns:a16="http://schemas.microsoft.com/office/drawing/2014/main" id="{8433DC0F-8719-A5C6-E079-8F030D2CC3D5}"/>
              </a:ext>
            </a:extLst>
          </p:cNvPr>
          <p:cNvSpPr/>
          <p:nvPr/>
        </p:nvSpPr>
        <p:spPr>
          <a:xfrm>
            <a:off x="2853779" y="2552126"/>
            <a:ext cx="531743" cy="2643809"/>
          </a:xfrm>
          <a:prstGeom prst="roundRect">
            <a:avLst/>
          </a:prstGeom>
          <a:solidFill>
            <a:srgbClr val="156082"/>
          </a:solidFill>
          <a:ln w="19050" cap="flat" cmpd="sng" algn="ctr">
            <a:solidFill>
              <a:srgbClr val="156082">
                <a:shade val="15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rPr>
              <a:t>Pre-projection</a:t>
            </a:r>
          </a:p>
        </p:txBody>
      </p:sp>
      <p:sp>
        <p:nvSpPr>
          <p:cNvPr id="20" name="Rectangle: Rounded Corners 5">
            <a:extLst>
              <a:ext uri="{FF2B5EF4-FFF2-40B4-BE49-F238E27FC236}">
                <a16:creationId xmlns:a16="http://schemas.microsoft.com/office/drawing/2014/main" id="{0E4EDD71-6005-E4AE-4A16-591388880720}"/>
              </a:ext>
            </a:extLst>
          </p:cNvPr>
          <p:cNvSpPr/>
          <p:nvPr/>
        </p:nvSpPr>
        <p:spPr>
          <a:xfrm>
            <a:off x="3827814" y="3461555"/>
            <a:ext cx="1914939" cy="824948"/>
          </a:xfrm>
          <a:prstGeom prst="roundRect">
            <a:avLst/>
          </a:prstGeom>
          <a:solidFill>
            <a:srgbClr val="196B24">
              <a:lumMod val="75000"/>
            </a:srgbClr>
          </a:solidFill>
          <a:ln w="19050" cap="flat" cmpd="sng" algn="ctr">
            <a:solidFill>
              <a:srgbClr val="156082">
                <a:shade val="15000"/>
              </a:srgbClr>
            </a:solidFill>
            <a:prstDash val="solid"/>
            <a:miter lim="800000"/>
          </a:ln>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ptos" panose="02110004020202020204"/>
                <a:ea typeface="+mn-ea"/>
                <a:cs typeface="+mn-cs"/>
              </a:rPr>
              <a:t>Prefill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ptos" panose="02110004020202020204"/>
                <a:ea typeface="+mn-ea"/>
                <a:cs typeface="+mn-cs"/>
              </a:rPr>
              <a:t>Attention</a:t>
            </a:r>
          </a:p>
        </p:txBody>
      </p:sp>
      <p:sp>
        <p:nvSpPr>
          <p:cNvPr id="21" name="Rectangle: Rounded Corners 6">
            <a:extLst>
              <a:ext uri="{FF2B5EF4-FFF2-40B4-BE49-F238E27FC236}">
                <a16:creationId xmlns:a16="http://schemas.microsoft.com/office/drawing/2014/main" id="{AA0211DF-A375-6E76-6C23-9F57AFE910DC}"/>
              </a:ext>
            </a:extLst>
          </p:cNvPr>
          <p:cNvSpPr/>
          <p:nvPr/>
        </p:nvSpPr>
        <p:spPr>
          <a:xfrm>
            <a:off x="6185045" y="3461555"/>
            <a:ext cx="1914939" cy="824948"/>
          </a:xfrm>
          <a:prstGeom prst="roundRect">
            <a:avLst/>
          </a:prstGeom>
          <a:solidFill>
            <a:srgbClr val="E97132">
              <a:lumMod val="75000"/>
            </a:srgbClr>
          </a:solidFill>
          <a:ln w="19050" cap="flat" cmpd="sng" algn="ctr">
            <a:solidFill>
              <a:srgbClr val="156082">
                <a:shade val="15000"/>
              </a:srgbClr>
            </a:solidFill>
            <a:prstDash val="solid"/>
            <a:miter lim="800000"/>
          </a:ln>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ptos" panose="02110004020202020204"/>
                <a:ea typeface="+mn-ea"/>
                <a:cs typeface="+mn-cs"/>
              </a:rPr>
              <a:t>Decode Attention</a:t>
            </a:r>
          </a:p>
        </p:txBody>
      </p:sp>
      <p:sp>
        <p:nvSpPr>
          <p:cNvPr id="22" name="Rectangle: Rounded Corners 7">
            <a:extLst>
              <a:ext uri="{FF2B5EF4-FFF2-40B4-BE49-F238E27FC236}">
                <a16:creationId xmlns:a16="http://schemas.microsoft.com/office/drawing/2014/main" id="{54A84FD8-F831-0CB3-F122-70FD1661642E}"/>
              </a:ext>
            </a:extLst>
          </p:cNvPr>
          <p:cNvSpPr/>
          <p:nvPr/>
        </p:nvSpPr>
        <p:spPr>
          <a:xfrm>
            <a:off x="8706269" y="2552124"/>
            <a:ext cx="531743" cy="2643809"/>
          </a:xfrm>
          <a:prstGeom prst="roundRect">
            <a:avLst/>
          </a:prstGeom>
          <a:solidFill>
            <a:srgbClr val="156082"/>
          </a:solidFill>
          <a:ln w="19050" cap="flat" cmpd="sng" algn="ctr">
            <a:solidFill>
              <a:srgbClr val="156082">
                <a:shade val="15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ptos" panose="02110004020202020204"/>
                <a:ea typeface="+mn-ea"/>
                <a:cs typeface="+mn-cs"/>
              </a:rPr>
              <a:t>Post-projection</a:t>
            </a:r>
          </a:p>
        </p:txBody>
      </p:sp>
      <p:sp>
        <p:nvSpPr>
          <p:cNvPr id="23" name="Rectangle: Rounded Corners 9">
            <a:extLst>
              <a:ext uri="{FF2B5EF4-FFF2-40B4-BE49-F238E27FC236}">
                <a16:creationId xmlns:a16="http://schemas.microsoft.com/office/drawing/2014/main" id="{6455120A-1B00-3990-9F76-213924FE26C1}"/>
              </a:ext>
            </a:extLst>
          </p:cNvPr>
          <p:cNvSpPr/>
          <p:nvPr/>
        </p:nvSpPr>
        <p:spPr>
          <a:xfrm>
            <a:off x="10188805" y="2586910"/>
            <a:ext cx="531743" cy="2643809"/>
          </a:xfrm>
          <a:prstGeom prst="roundRect">
            <a:avLst/>
          </a:prstGeom>
          <a:solidFill>
            <a:srgbClr val="156082"/>
          </a:solidFill>
          <a:ln w="19050" cap="flat" cmpd="sng" algn="ctr">
            <a:solidFill>
              <a:srgbClr val="156082">
                <a:shade val="15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ptos" panose="02110004020202020204"/>
                <a:ea typeface="+mn-ea"/>
                <a:cs typeface="+mn-cs"/>
              </a:rPr>
              <a:t>Layer norm</a:t>
            </a:r>
          </a:p>
        </p:txBody>
      </p:sp>
      <p:sp>
        <p:nvSpPr>
          <p:cNvPr id="24" name="Rectangle: Rounded Corners 10">
            <a:extLst>
              <a:ext uri="{FF2B5EF4-FFF2-40B4-BE49-F238E27FC236}">
                <a16:creationId xmlns:a16="http://schemas.microsoft.com/office/drawing/2014/main" id="{E3DD1C4E-B0D0-3BB6-A28D-43D8DC935C3F}"/>
              </a:ext>
            </a:extLst>
          </p:cNvPr>
          <p:cNvSpPr/>
          <p:nvPr/>
        </p:nvSpPr>
        <p:spPr>
          <a:xfrm>
            <a:off x="11297070" y="2552123"/>
            <a:ext cx="531743" cy="2643809"/>
          </a:xfrm>
          <a:prstGeom prst="roundRect">
            <a:avLst/>
          </a:prstGeom>
          <a:solidFill>
            <a:srgbClr val="156082"/>
          </a:solidFill>
          <a:ln w="19050" cap="flat" cmpd="sng" algn="ctr">
            <a:solidFill>
              <a:srgbClr val="156082">
                <a:shade val="15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ptos" panose="02110004020202020204"/>
                <a:ea typeface="+mn-ea"/>
                <a:cs typeface="+mn-cs"/>
              </a:rPr>
              <a:t>FFN</a:t>
            </a:r>
          </a:p>
        </p:txBody>
      </p:sp>
      <p:grpSp>
        <p:nvGrpSpPr>
          <p:cNvPr id="25" name="Group 24">
            <a:extLst>
              <a:ext uri="{FF2B5EF4-FFF2-40B4-BE49-F238E27FC236}">
                <a16:creationId xmlns:a16="http://schemas.microsoft.com/office/drawing/2014/main" id="{01AD5D19-B7D7-F842-5FCD-154EB4CE6874}"/>
              </a:ext>
            </a:extLst>
          </p:cNvPr>
          <p:cNvGrpSpPr/>
          <p:nvPr/>
        </p:nvGrpSpPr>
        <p:grpSpPr>
          <a:xfrm>
            <a:off x="517180" y="3144948"/>
            <a:ext cx="1025386" cy="1247359"/>
            <a:chOff x="261278" y="4522302"/>
            <a:chExt cx="1025386" cy="1247359"/>
          </a:xfrm>
        </p:grpSpPr>
        <p:sp>
          <p:nvSpPr>
            <p:cNvPr id="26" name="Rectangle 25">
              <a:extLst>
                <a:ext uri="{FF2B5EF4-FFF2-40B4-BE49-F238E27FC236}">
                  <a16:creationId xmlns:a16="http://schemas.microsoft.com/office/drawing/2014/main" id="{EAC51C9E-9F69-947E-48A3-676A523357C3}"/>
                </a:ext>
              </a:extLst>
            </p:cNvPr>
            <p:cNvSpPr/>
            <p:nvPr/>
          </p:nvSpPr>
          <p:spPr>
            <a:xfrm>
              <a:off x="261278" y="4522302"/>
              <a:ext cx="1025386" cy="904460"/>
            </a:xfrm>
            <a:prstGeom prst="rect">
              <a:avLst/>
            </a:prstGeom>
            <a:solidFill>
              <a:srgbClr val="4EA72E">
                <a:lumMod val="110000"/>
                <a:satMod val="105000"/>
                <a:tint val="67000"/>
              </a:srgbClr>
            </a:solidFill>
            <a:ln w="1905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Prefill</a:t>
              </a:r>
            </a:p>
          </p:txBody>
        </p:sp>
        <p:sp>
          <p:nvSpPr>
            <p:cNvPr id="27" name="Rectangle 26">
              <a:extLst>
                <a:ext uri="{FF2B5EF4-FFF2-40B4-BE49-F238E27FC236}">
                  <a16:creationId xmlns:a16="http://schemas.microsoft.com/office/drawing/2014/main" id="{F237264E-88CB-A0E0-1E08-A84A83C47958}"/>
                </a:ext>
              </a:extLst>
            </p:cNvPr>
            <p:cNvSpPr/>
            <p:nvPr/>
          </p:nvSpPr>
          <p:spPr>
            <a:xfrm>
              <a:off x="261278" y="5431729"/>
              <a:ext cx="1025386" cy="337932"/>
            </a:xfrm>
            <a:prstGeom prst="rect">
              <a:avLst/>
            </a:prstGeom>
            <a:solidFill>
              <a:srgbClr val="E97132">
                <a:lumMod val="110000"/>
                <a:satMod val="105000"/>
                <a:tint val="67000"/>
              </a:srgbClr>
            </a:solidFill>
            <a:ln w="1905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Decode</a:t>
              </a:r>
            </a:p>
          </p:txBody>
        </p:sp>
      </p:grpSp>
      <p:sp>
        <p:nvSpPr>
          <p:cNvPr id="31" name="Slide Number Placeholder 30">
            <a:extLst>
              <a:ext uri="{FF2B5EF4-FFF2-40B4-BE49-F238E27FC236}">
                <a16:creationId xmlns:a16="http://schemas.microsoft.com/office/drawing/2014/main" id="{42869ED7-BA56-1A4F-59D3-3F5EC9C73A36}"/>
              </a:ext>
            </a:extLst>
          </p:cNvPr>
          <p:cNvSpPr>
            <a:spLocks noGrp="1"/>
          </p:cNvSpPr>
          <p:nvPr>
            <p:ph type="sldNum" sz="quarter" idx="14"/>
          </p:nvPr>
        </p:nvSpPr>
        <p:spPr/>
        <p:txBody>
          <a:bodyPr/>
          <a:lstStyle/>
          <a:p>
            <a:fld id="{04AED599-1D0F-3E40-81CA-01C30F87847C}" type="slidenum">
              <a:rPr lang="en-US" smtClean="0"/>
              <a:pPr/>
              <a:t>35</a:t>
            </a:fld>
            <a:endParaRPr lang="en-US"/>
          </a:p>
        </p:txBody>
      </p:sp>
    </p:spTree>
    <p:extLst>
      <p:ext uri="{BB962C8B-B14F-4D97-AF65-F5344CB8AC3E}">
        <p14:creationId xmlns:p14="http://schemas.microsoft.com/office/powerpoint/2010/main" val="94964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667" decel="49333" fill="hold" nodeType="clickEffect">
                                  <p:stCondLst>
                                    <p:cond delay="0"/>
                                  </p:stCondLst>
                                  <p:childTnLst>
                                    <p:animMotion origin="layout" path="M 4.79167E-6 2.96296E-6 L 0.10638 0.01435 " pathEditMode="relative" rAng="0" ptsTypes="AA">
                                      <p:cBhvr>
                                        <p:cTn id="6" dur="750" fill="hold"/>
                                        <p:tgtEl>
                                          <p:spTgt spid="25"/>
                                        </p:tgtEl>
                                        <p:attrNameLst>
                                          <p:attrName>ppt_x</p:attrName>
                                          <p:attrName>ppt_y</p:attrName>
                                        </p:attrNameLst>
                                      </p:cBhvr>
                                      <p:rCtr x="5313" y="718"/>
                                    </p:animMotion>
                                  </p:childTnLst>
                                </p:cTn>
                              </p:par>
                            </p:childTnLst>
                          </p:cTn>
                        </p:par>
                        <p:par>
                          <p:cTn id="7" fill="hold">
                            <p:stCondLst>
                              <p:cond delay="750"/>
                            </p:stCondLst>
                            <p:childTnLst>
                              <p:par>
                                <p:cTn id="8" presetID="42" presetClass="path" presetSubtype="0" accel="50667" decel="49333" fill="hold" nodeType="afterEffect">
                                  <p:stCondLst>
                                    <p:cond delay="0"/>
                                  </p:stCondLst>
                                  <p:childTnLst>
                                    <p:animMotion origin="layout" path="M 0.10638 0.01435 L 0.17526 0.0199 " pathEditMode="relative" rAng="0" ptsTypes="AA">
                                      <p:cBhvr>
                                        <p:cTn id="9" dur="750" fill="hold"/>
                                        <p:tgtEl>
                                          <p:spTgt spid="25"/>
                                        </p:tgtEl>
                                        <p:attrNameLst>
                                          <p:attrName>ppt_x</p:attrName>
                                          <p:attrName>ppt_y</p:attrName>
                                        </p:attrNameLst>
                                      </p:cBhvr>
                                      <p:rCtr x="3438" y="278"/>
                                    </p:animMotion>
                                  </p:childTnLst>
                                </p:cTn>
                              </p:par>
                            </p:childTnLst>
                          </p:cTn>
                        </p:par>
                        <p:par>
                          <p:cTn id="10" fill="hold">
                            <p:stCondLst>
                              <p:cond delay="1500"/>
                            </p:stCondLst>
                            <p:childTnLst>
                              <p:par>
                                <p:cTn id="11" presetID="42" presetClass="path" presetSubtype="0" accel="50667" decel="49333" fill="hold" nodeType="afterEffect">
                                  <p:stCondLst>
                                    <p:cond delay="0"/>
                                  </p:stCondLst>
                                  <p:childTnLst>
                                    <p:animMotion origin="layout" path="M 0.17526 0.0199 L 0.41966 -0.19422 " pathEditMode="relative" rAng="0" ptsTypes="AA">
                                      <p:cBhvr>
                                        <p:cTn id="12" dur="750" fill="hold"/>
                                        <p:tgtEl>
                                          <p:spTgt spid="25"/>
                                        </p:tgtEl>
                                        <p:attrNameLst>
                                          <p:attrName>ppt_x</p:attrName>
                                          <p:attrName>ppt_y</p:attrName>
                                        </p:attrNameLst>
                                      </p:cBhvr>
                                      <p:rCtr x="12214" y="-10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6A096-6642-9015-7AFE-FDE6155E5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F9C27-053D-E0C1-03A2-20BEA0515D43}"/>
              </a:ext>
            </a:extLst>
          </p:cNvPr>
          <p:cNvSpPr>
            <a:spLocks noGrp="1"/>
          </p:cNvSpPr>
          <p:nvPr>
            <p:ph type="title"/>
          </p:nvPr>
        </p:nvSpPr>
        <p:spPr/>
        <p:txBody>
          <a:bodyPr/>
          <a:lstStyle/>
          <a:p>
            <a:r>
              <a:rPr lang="en-US" dirty="0"/>
              <a:t>LLM hybrid batching: A closer look</a:t>
            </a:r>
          </a:p>
        </p:txBody>
      </p:sp>
      <p:sp>
        <p:nvSpPr>
          <p:cNvPr id="40" name="Slide Number Placeholder 39">
            <a:extLst>
              <a:ext uri="{FF2B5EF4-FFF2-40B4-BE49-F238E27FC236}">
                <a16:creationId xmlns:a16="http://schemas.microsoft.com/office/drawing/2014/main" id="{95FE4079-DBB6-6ED3-456C-1D2CF9A7B339}"/>
              </a:ext>
            </a:extLst>
          </p:cNvPr>
          <p:cNvSpPr>
            <a:spLocks noGrp="1"/>
          </p:cNvSpPr>
          <p:nvPr>
            <p:ph type="sldNum" sz="quarter" idx="14"/>
          </p:nvPr>
        </p:nvSpPr>
        <p:spPr/>
        <p:txBody>
          <a:bodyPr/>
          <a:lstStyle/>
          <a:p>
            <a:fld id="{04AED599-1D0F-3E40-81CA-01C30F87847C}" type="slidenum">
              <a:rPr lang="en-US" smtClean="0"/>
              <a:pPr/>
              <a:t>36</a:t>
            </a:fld>
            <a:endParaRPr lang="en-US"/>
          </a:p>
        </p:txBody>
      </p:sp>
      <p:cxnSp>
        <p:nvCxnSpPr>
          <p:cNvPr id="13" name="Straight Connector 12">
            <a:extLst>
              <a:ext uri="{FF2B5EF4-FFF2-40B4-BE49-F238E27FC236}">
                <a16:creationId xmlns:a16="http://schemas.microsoft.com/office/drawing/2014/main" id="{57018335-3043-8F08-8374-B51D4B9DB587}"/>
              </a:ext>
            </a:extLst>
          </p:cNvPr>
          <p:cNvCxnSpPr>
            <a:cxnSpLocks/>
          </p:cNvCxnSpPr>
          <p:nvPr/>
        </p:nvCxnSpPr>
        <p:spPr>
          <a:xfrm>
            <a:off x="1763712" y="3858505"/>
            <a:ext cx="10262636" cy="0"/>
          </a:xfrm>
          <a:prstGeom prst="line">
            <a:avLst/>
          </a:prstGeom>
          <a:noFill/>
          <a:ln w="28575" cap="flat" cmpd="sng" algn="ctr">
            <a:solidFill>
              <a:sysClr val="windowText" lastClr="000000"/>
            </a:solidFill>
            <a:prstDash val="solid"/>
            <a:miter lim="800000"/>
          </a:ln>
          <a:effectLst/>
        </p:spPr>
      </p:cxnSp>
      <p:sp>
        <p:nvSpPr>
          <p:cNvPr id="14" name="Rectangle: Rounded Corners 2">
            <a:extLst>
              <a:ext uri="{FF2B5EF4-FFF2-40B4-BE49-F238E27FC236}">
                <a16:creationId xmlns:a16="http://schemas.microsoft.com/office/drawing/2014/main" id="{285D1A43-B9F6-88AB-4A10-1F6773D7C168}"/>
              </a:ext>
            </a:extLst>
          </p:cNvPr>
          <p:cNvSpPr/>
          <p:nvPr/>
        </p:nvSpPr>
        <p:spPr>
          <a:xfrm>
            <a:off x="1947672" y="2551176"/>
            <a:ext cx="531743" cy="2643809"/>
          </a:xfrm>
          <a:prstGeom prst="roundRect">
            <a:avLst/>
          </a:prstGeom>
          <a:solidFill>
            <a:srgbClr val="156082"/>
          </a:solidFill>
          <a:ln w="19050" cap="flat" cmpd="sng" algn="ctr">
            <a:solidFill>
              <a:srgbClr val="156082">
                <a:shade val="15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ptos" panose="02110004020202020204"/>
                <a:ea typeface="+mn-ea"/>
                <a:cs typeface="+mn-cs"/>
              </a:rPr>
              <a:t>Layer norm</a:t>
            </a:r>
          </a:p>
        </p:txBody>
      </p:sp>
      <p:sp>
        <p:nvSpPr>
          <p:cNvPr id="21" name="Rectangle: Rounded Corners 4">
            <a:extLst>
              <a:ext uri="{FF2B5EF4-FFF2-40B4-BE49-F238E27FC236}">
                <a16:creationId xmlns:a16="http://schemas.microsoft.com/office/drawing/2014/main" id="{81E82D45-E3FF-6E06-9A88-C393AFAEA1AF}"/>
              </a:ext>
            </a:extLst>
          </p:cNvPr>
          <p:cNvSpPr/>
          <p:nvPr/>
        </p:nvSpPr>
        <p:spPr>
          <a:xfrm>
            <a:off x="2853779" y="2552126"/>
            <a:ext cx="531743" cy="2643809"/>
          </a:xfrm>
          <a:prstGeom prst="roundRect">
            <a:avLst/>
          </a:prstGeom>
          <a:solidFill>
            <a:srgbClr val="156082"/>
          </a:solidFill>
          <a:ln w="19050" cap="flat" cmpd="sng" algn="ctr">
            <a:solidFill>
              <a:srgbClr val="156082">
                <a:shade val="15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ptos" panose="02110004020202020204"/>
                <a:ea typeface="+mn-ea"/>
                <a:cs typeface="+mn-cs"/>
              </a:rPr>
              <a:t>Pre-projection</a:t>
            </a:r>
          </a:p>
        </p:txBody>
      </p:sp>
      <p:sp>
        <p:nvSpPr>
          <p:cNvPr id="25" name="Rectangle: Rounded Corners 5">
            <a:extLst>
              <a:ext uri="{FF2B5EF4-FFF2-40B4-BE49-F238E27FC236}">
                <a16:creationId xmlns:a16="http://schemas.microsoft.com/office/drawing/2014/main" id="{5369F153-51D3-2DF7-2C90-41EEBDD2FE19}"/>
              </a:ext>
            </a:extLst>
          </p:cNvPr>
          <p:cNvSpPr/>
          <p:nvPr/>
        </p:nvSpPr>
        <p:spPr>
          <a:xfrm>
            <a:off x="3827814" y="3461555"/>
            <a:ext cx="1914939" cy="824948"/>
          </a:xfrm>
          <a:prstGeom prst="roundRect">
            <a:avLst/>
          </a:prstGeom>
          <a:solidFill>
            <a:srgbClr val="196B24">
              <a:lumMod val="75000"/>
            </a:srgbClr>
          </a:solidFill>
          <a:ln w="19050" cap="flat" cmpd="sng" algn="ctr">
            <a:solidFill>
              <a:srgbClr val="156082">
                <a:shade val="15000"/>
              </a:srgbClr>
            </a:solidFill>
            <a:prstDash val="solid"/>
            <a:miter lim="800000"/>
          </a:ln>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ptos" panose="02110004020202020204"/>
                <a:ea typeface="+mn-ea"/>
                <a:cs typeface="+mn-cs"/>
              </a:rPr>
              <a:t>Prefill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ptos" panose="02110004020202020204"/>
                <a:ea typeface="+mn-ea"/>
                <a:cs typeface="+mn-cs"/>
              </a:rPr>
              <a:t>Attention</a:t>
            </a:r>
          </a:p>
        </p:txBody>
      </p:sp>
      <p:sp>
        <p:nvSpPr>
          <p:cNvPr id="26" name="Rectangle: Rounded Corners 6">
            <a:extLst>
              <a:ext uri="{FF2B5EF4-FFF2-40B4-BE49-F238E27FC236}">
                <a16:creationId xmlns:a16="http://schemas.microsoft.com/office/drawing/2014/main" id="{799C05B5-36C8-45A1-D83E-2C343EB6D095}"/>
              </a:ext>
            </a:extLst>
          </p:cNvPr>
          <p:cNvSpPr/>
          <p:nvPr/>
        </p:nvSpPr>
        <p:spPr>
          <a:xfrm>
            <a:off x="6185045" y="3461555"/>
            <a:ext cx="1914939" cy="824948"/>
          </a:xfrm>
          <a:prstGeom prst="roundRect">
            <a:avLst/>
          </a:prstGeom>
          <a:solidFill>
            <a:srgbClr val="E97132">
              <a:lumMod val="75000"/>
            </a:srgbClr>
          </a:solidFill>
          <a:ln w="19050" cap="flat" cmpd="sng" algn="ctr">
            <a:solidFill>
              <a:srgbClr val="156082">
                <a:shade val="15000"/>
              </a:srgbClr>
            </a:solidFill>
            <a:prstDash val="solid"/>
            <a:miter lim="800000"/>
          </a:ln>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ptos" panose="02110004020202020204"/>
                <a:ea typeface="+mn-ea"/>
                <a:cs typeface="+mn-cs"/>
              </a:rPr>
              <a:t>Decode Attention</a:t>
            </a:r>
          </a:p>
        </p:txBody>
      </p:sp>
      <p:sp>
        <p:nvSpPr>
          <p:cNvPr id="27" name="Rectangle: Rounded Corners 7">
            <a:extLst>
              <a:ext uri="{FF2B5EF4-FFF2-40B4-BE49-F238E27FC236}">
                <a16:creationId xmlns:a16="http://schemas.microsoft.com/office/drawing/2014/main" id="{1AA2886F-0A47-E62F-272A-5B739CF4AB9C}"/>
              </a:ext>
            </a:extLst>
          </p:cNvPr>
          <p:cNvSpPr/>
          <p:nvPr/>
        </p:nvSpPr>
        <p:spPr>
          <a:xfrm>
            <a:off x="8706269" y="2552124"/>
            <a:ext cx="531743" cy="2643809"/>
          </a:xfrm>
          <a:prstGeom prst="roundRect">
            <a:avLst/>
          </a:prstGeom>
          <a:solidFill>
            <a:srgbClr val="156082"/>
          </a:solidFill>
          <a:ln w="19050" cap="flat" cmpd="sng" algn="ctr">
            <a:solidFill>
              <a:srgbClr val="156082">
                <a:shade val="15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ptos" panose="02110004020202020204"/>
                <a:ea typeface="+mn-ea"/>
                <a:cs typeface="+mn-cs"/>
              </a:rPr>
              <a:t>Post-projection</a:t>
            </a:r>
          </a:p>
        </p:txBody>
      </p:sp>
      <p:sp>
        <p:nvSpPr>
          <p:cNvPr id="28" name="Rectangle: Rounded Corners 9">
            <a:extLst>
              <a:ext uri="{FF2B5EF4-FFF2-40B4-BE49-F238E27FC236}">
                <a16:creationId xmlns:a16="http://schemas.microsoft.com/office/drawing/2014/main" id="{EB419DDE-4BF8-B6CA-A4C7-B8080333DF01}"/>
              </a:ext>
            </a:extLst>
          </p:cNvPr>
          <p:cNvSpPr/>
          <p:nvPr/>
        </p:nvSpPr>
        <p:spPr>
          <a:xfrm>
            <a:off x="10188805" y="2586910"/>
            <a:ext cx="531743" cy="2643809"/>
          </a:xfrm>
          <a:prstGeom prst="roundRect">
            <a:avLst/>
          </a:prstGeom>
          <a:solidFill>
            <a:srgbClr val="156082"/>
          </a:solidFill>
          <a:ln w="19050" cap="flat" cmpd="sng" algn="ctr">
            <a:solidFill>
              <a:srgbClr val="156082">
                <a:shade val="15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ptos" panose="02110004020202020204"/>
                <a:ea typeface="+mn-ea"/>
                <a:cs typeface="+mn-cs"/>
              </a:rPr>
              <a:t>Layer norm</a:t>
            </a:r>
          </a:p>
        </p:txBody>
      </p:sp>
      <p:sp>
        <p:nvSpPr>
          <p:cNvPr id="29" name="Rectangle: Rounded Corners 10">
            <a:extLst>
              <a:ext uri="{FF2B5EF4-FFF2-40B4-BE49-F238E27FC236}">
                <a16:creationId xmlns:a16="http://schemas.microsoft.com/office/drawing/2014/main" id="{2EAEE29E-9809-19A9-FDE2-AF48393810B2}"/>
              </a:ext>
            </a:extLst>
          </p:cNvPr>
          <p:cNvSpPr/>
          <p:nvPr/>
        </p:nvSpPr>
        <p:spPr>
          <a:xfrm>
            <a:off x="11297070" y="2552123"/>
            <a:ext cx="531743" cy="2643809"/>
          </a:xfrm>
          <a:prstGeom prst="roundRect">
            <a:avLst/>
          </a:prstGeom>
          <a:solidFill>
            <a:srgbClr val="156082"/>
          </a:solidFill>
          <a:ln w="19050" cap="flat" cmpd="sng" algn="ctr">
            <a:solidFill>
              <a:srgbClr val="156082">
                <a:shade val="15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ptos" panose="02110004020202020204"/>
                <a:ea typeface="+mn-ea"/>
                <a:cs typeface="+mn-cs"/>
              </a:rPr>
              <a:t>FFN</a:t>
            </a:r>
          </a:p>
        </p:txBody>
      </p:sp>
      <p:grpSp>
        <p:nvGrpSpPr>
          <p:cNvPr id="30" name="Group 29">
            <a:extLst>
              <a:ext uri="{FF2B5EF4-FFF2-40B4-BE49-F238E27FC236}">
                <a16:creationId xmlns:a16="http://schemas.microsoft.com/office/drawing/2014/main" id="{45EF80AA-32E7-3F4F-CFEE-B4D46541F99F}"/>
              </a:ext>
            </a:extLst>
          </p:cNvPr>
          <p:cNvGrpSpPr/>
          <p:nvPr/>
        </p:nvGrpSpPr>
        <p:grpSpPr>
          <a:xfrm>
            <a:off x="5533202" y="1757903"/>
            <a:ext cx="1025386" cy="1247359"/>
            <a:chOff x="261278" y="4522302"/>
            <a:chExt cx="1025386" cy="1247359"/>
          </a:xfrm>
        </p:grpSpPr>
        <p:sp>
          <p:nvSpPr>
            <p:cNvPr id="31" name="Rectangle 30">
              <a:extLst>
                <a:ext uri="{FF2B5EF4-FFF2-40B4-BE49-F238E27FC236}">
                  <a16:creationId xmlns:a16="http://schemas.microsoft.com/office/drawing/2014/main" id="{889497ED-571E-3C43-30AD-D3C3833DFFD3}"/>
                </a:ext>
              </a:extLst>
            </p:cNvPr>
            <p:cNvSpPr/>
            <p:nvPr/>
          </p:nvSpPr>
          <p:spPr>
            <a:xfrm>
              <a:off x="261278" y="4522302"/>
              <a:ext cx="1025386" cy="904460"/>
            </a:xfrm>
            <a:prstGeom prst="rect">
              <a:avLst/>
            </a:prstGeom>
            <a:solidFill>
              <a:srgbClr val="4EA72E">
                <a:lumMod val="110000"/>
                <a:satMod val="105000"/>
                <a:tint val="67000"/>
              </a:srgbClr>
            </a:solidFill>
            <a:ln w="1905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Prefill</a:t>
              </a:r>
            </a:p>
          </p:txBody>
        </p:sp>
        <p:sp>
          <p:nvSpPr>
            <p:cNvPr id="32" name="Rectangle 31">
              <a:extLst>
                <a:ext uri="{FF2B5EF4-FFF2-40B4-BE49-F238E27FC236}">
                  <a16:creationId xmlns:a16="http://schemas.microsoft.com/office/drawing/2014/main" id="{F64B78B0-F85F-745B-DB44-9B326117B2F3}"/>
                </a:ext>
              </a:extLst>
            </p:cNvPr>
            <p:cNvSpPr/>
            <p:nvPr/>
          </p:nvSpPr>
          <p:spPr>
            <a:xfrm>
              <a:off x="261278" y="5431729"/>
              <a:ext cx="1025386" cy="337932"/>
            </a:xfrm>
            <a:prstGeom prst="rect">
              <a:avLst/>
            </a:prstGeom>
            <a:solidFill>
              <a:srgbClr val="E97132">
                <a:lumMod val="110000"/>
                <a:satMod val="105000"/>
                <a:tint val="67000"/>
              </a:srgbClr>
            </a:solidFill>
            <a:ln w="1905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Decode</a:t>
              </a:r>
            </a:p>
          </p:txBody>
        </p:sp>
      </p:grpSp>
      <p:grpSp>
        <p:nvGrpSpPr>
          <p:cNvPr id="33" name="Group 32">
            <a:extLst>
              <a:ext uri="{FF2B5EF4-FFF2-40B4-BE49-F238E27FC236}">
                <a16:creationId xmlns:a16="http://schemas.microsoft.com/office/drawing/2014/main" id="{04BD8E26-BB3B-D0F5-B4C7-B7B7CF5990F9}"/>
              </a:ext>
            </a:extLst>
          </p:cNvPr>
          <p:cNvGrpSpPr/>
          <p:nvPr/>
        </p:nvGrpSpPr>
        <p:grpSpPr>
          <a:xfrm>
            <a:off x="5533202" y="4628524"/>
            <a:ext cx="1025386" cy="1247359"/>
            <a:chOff x="261278" y="4522302"/>
            <a:chExt cx="1025386" cy="1247359"/>
          </a:xfrm>
        </p:grpSpPr>
        <p:sp>
          <p:nvSpPr>
            <p:cNvPr id="34" name="Rectangle 33">
              <a:extLst>
                <a:ext uri="{FF2B5EF4-FFF2-40B4-BE49-F238E27FC236}">
                  <a16:creationId xmlns:a16="http://schemas.microsoft.com/office/drawing/2014/main" id="{53561ACC-F39F-9C56-9FEC-75D353B0083E}"/>
                </a:ext>
              </a:extLst>
            </p:cNvPr>
            <p:cNvSpPr/>
            <p:nvPr/>
          </p:nvSpPr>
          <p:spPr>
            <a:xfrm>
              <a:off x="261278" y="4522302"/>
              <a:ext cx="1025386" cy="904460"/>
            </a:xfrm>
            <a:prstGeom prst="rect">
              <a:avLst/>
            </a:prstGeom>
            <a:solidFill>
              <a:srgbClr val="4EA72E">
                <a:lumMod val="110000"/>
                <a:satMod val="105000"/>
                <a:tint val="67000"/>
              </a:srgbClr>
            </a:solidFill>
            <a:ln w="1905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Prefill</a:t>
              </a:r>
            </a:p>
          </p:txBody>
        </p:sp>
        <p:sp>
          <p:nvSpPr>
            <p:cNvPr id="35" name="Rectangle 34">
              <a:extLst>
                <a:ext uri="{FF2B5EF4-FFF2-40B4-BE49-F238E27FC236}">
                  <a16:creationId xmlns:a16="http://schemas.microsoft.com/office/drawing/2014/main" id="{991891DB-AA6C-DB72-CA95-0BF85AEE7331}"/>
                </a:ext>
              </a:extLst>
            </p:cNvPr>
            <p:cNvSpPr/>
            <p:nvPr/>
          </p:nvSpPr>
          <p:spPr>
            <a:xfrm>
              <a:off x="261278" y="5431729"/>
              <a:ext cx="1025386" cy="337932"/>
            </a:xfrm>
            <a:prstGeom prst="rect">
              <a:avLst/>
            </a:prstGeom>
            <a:solidFill>
              <a:srgbClr val="E97132">
                <a:lumMod val="110000"/>
                <a:satMod val="105000"/>
                <a:tint val="67000"/>
              </a:srgbClr>
            </a:solidFill>
            <a:ln w="1905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Decode</a:t>
              </a:r>
            </a:p>
          </p:txBody>
        </p:sp>
      </p:grpSp>
      <p:sp>
        <p:nvSpPr>
          <p:cNvPr id="36" name="Rectangle 35">
            <a:extLst>
              <a:ext uri="{FF2B5EF4-FFF2-40B4-BE49-F238E27FC236}">
                <a16:creationId xmlns:a16="http://schemas.microsoft.com/office/drawing/2014/main" id="{8A119B80-1353-5D9B-75E7-95C9BC7981B4}"/>
              </a:ext>
            </a:extLst>
          </p:cNvPr>
          <p:cNvSpPr/>
          <p:nvPr/>
        </p:nvSpPr>
        <p:spPr>
          <a:xfrm>
            <a:off x="5533202" y="1763590"/>
            <a:ext cx="1025386" cy="904460"/>
          </a:xfrm>
          <a:prstGeom prst="rect">
            <a:avLst/>
          </a:prstGeom>
          <a:solidFill>
            <a:srgbClr val="4EA72E">
              <a:lumMod val="110000"/>
              <a:satMod val="105000"/>
              <a:tint val="67000"/>
            </a:srgbClr>
          </a:solidFill>
          <a:ln w="1905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Prefill</a:t>
            </a:r>
          </a:p>
        </p:txBody>
      </p:sp>
      <p:sp>
        <p:nvSpPr>
          <p:cNvPr id="37" name="Rectangle 36">
            <a:extLst>
              <a:ext uri="{FF2B5EF4-FFF2-40B4-BE49-F238E27FC236}">
                <a16:creationId xmlns:a16="http://schemas.microsoft.com/office/drawing/2014/main" id="{783E1CBD-D934-3C15-680A-2121FC803D74}"/>
              </a:ext>
            </a:extLst>
          </p:cNvPr>
          <p:cNvSpPr/>
          <p:nvPr/>
        </p:nvSpPr>
        <p:spPr>
          <a:xfrm>
            <a:off x="5533202" y="2667330"/>
            <a:ext cx="1025386" cy="337932"/>
          </a:xfrm>
          <a:prstGeom prst="rect">
            <a:avLst/>
          </a:prstGeom>
          <a:solidFill>
            <a:srgbClr val="E97132">
              <a:lumMod val="110000"/>
              <a:satMod val="105000"/>
              <a:tint val="67000"/>
            </a:srgbClr>
          </a:solidFill>
          <a:ln w="1905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Decode</a:t>
            </a:r>
          </a:p>
        </p:txBody>
      </p:sp>
      <p:sp>
        <p:nvSpPr>
          <p:cNvPr id="38" name="Text Placeholder 23">
            <a:extLst>
              <a:ext uri="{FF2B5EF4-FFF2-40B4-BE49-F238E27FC236}">
                <a16:creationId xmlns:a16="http://schemas.microsoft.com/office/drawing/2014/main" id="{ED55E2CC-4863-DA0D-7A89-63F65C2375C8}"/>
              </a:ext>
            </a:extLst>
          </p:cNvPr>
          <p:cNvSpPr txBox="1">
            <a:spLocks/>
          </p:cNvSpPr>
          <p:nvPr/>
        </p:nvSpPr>
        <p:spPr>
          <a:xfrm>
            <a:off x="838200" y="5963884"/>
            <a:ext cx="10515600" cy="790973"/>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6352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6352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6352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Aptos" panose="02110004020202020204"/>
                <a:ea typeface="+mn-ea"/>
                <a:cs typeface="+mn-cs"/>
              </a:rPr>
              <a:t>Attention operates on discrete data items (no data reuse across input requests).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Aptos" panose="02110004020202020204"/>
                <a:ea typeface="+mn-ea"/>
                <a:cs typeface="+mn-cs"/>
              </a:rPr>
              <a:t>Kernels optimized independently for prefill or decode.</a:t>
            </a:r>
          </a:p>
        </p:txBody>
      </p:sp>
    </p:spTree>
    <p:extLst>
      <p:ext uri="{BB962C8B-B14F-4D97-AF65-F5344CB8AC3E}">
        <p14:creationId xmlns:p14="http://schemas.microsoft.com/office/powerpoint/2010/main" val="216812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3"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par>
                          <p:cTn id="11" fill="hold">
                            <p:stCondLst>
                              <p:cond delay="0"/>
                            </p:stCondLst>
                            <p:childTnLst>
                              <p:par>
                                <p:cTn id="12" presetID="42" presetClass="path" presetSubtype="0" accel="50667" decel="49333" fill="hold" grpId="1" nodeType="afterEffect">
                                  <p:stCondLst>
                                    <p:cond delay="0"/>
                                  </p:stCondLst>
                                  <p:childTnLst>
                                    <p:animMotion origin="layout" path="M -3.33333E-6 1.85185E-6 L -0.10039 0.23264 " pathEditMode="relative" rAng="0" ptsTypes="AA">
                                      <p:cBhvr>
                                        <p:cTn id="13" dur="750" fill="hold"/>
                                        <p:tgtEl>
                                          <p:spTgt spid="36"/>
                                        </p:tgtEl>
                                        <p:attrNameLst>
                                          <p:attrName>ppt_x</p:attrName>
                                          <p:attrName>ppt_y</p:attrName>
                                        </p:attrNameLst>
                                      </p:cBhvr>
                                      <p:rCtr x="-5026" y="11620"/>
                                    </p:animMotion>
                                  </p:childTnLst>
                                </p:cTn>
                              </p:par>
                            </p:childTnLst>
                          </p:cTn>
                        </p:par>
                        <p:par>
                          <p:cTn id="14" fill="hold">
                            <p:stCondLst>
                              <p:cond delay="750"/>
                            </p:stCondLst>
                            <p:childTnLst>
                              <p:par>
                                <p:cTn id="15" presetID="42" presetClass="path" presetSubtype="0" accel="50667" decel="49333" fill="hold" grpId="2" nodeType="afterEffect">
                                  <p:stCondLst>
                                    <p:cond delay="0"/>
                                  </p:stCondLst>
                                  <p:childTnLst>
                                    <p:animMotion origin="layout" path="M -0.10039 0.23264 L -0.00312 0.40092 " pathEditMode="relative" rAng="0" ptsTypes="AA">
                                      <p:cBhvr>
                                        <p:cTn id="16" dur="750" fill="hold"/>
                                        <p:tgtEl>
                                          <p:spTgt spid="36"/>
                                        </p:tgtEl>
                                        <p:attrNameLst>
                                          <p:attrName>ppt_x</p:attrName>
                                          <p:attrName>ppt_y</p:attrName>
                                        </p:attrNameLst>
                                      </p:cBhvr>
                                      <p:rCtr x="4857" y="8403"/>
                                    </p:animMotion>
                                  </p:childTnLst>
                                </p:cTn>
                              </p:par>
                            </p:childTnLst>
                          </p:cTn>
                        </p:par>
                        <p:par>
                          <p:cTn id="17" fill="hold">
                            <p:stCondLst>
                              <p:cond delay="1500"/>
                            </p:stCondLst>
                            <p:childTnLst>
                              <p:par>
                                <p:cTn id="18" presetID="42" presetClass="path" presetSubtype="0" accel="50667" decel="49333" fill="hold" grpId="0" nodeType="afterEffect">
                                  <p:stCondLst>
                                    <p:cond delay="0"/>
                                  </p:stCondLst>
                                  <p:childTnLst>
                                    <p:animMotion origin="layout" path="M -3.33333E-6 4.07407E-6 L 0.08933 0.15879 " pathEditMode="relative" rAng="0" ptsTypes="AA">
                                      <p:cBhvr>
                                        <p:cTn id="19" dur="750" fill="hold"/>
                                        <p:tgtEl>
                                          <p:spTgt spid="37"/>
                                        </p:tgtEl>
                                        <p:attrNameLst>
                                          <p:attrName>ppt_x</p:attrName>
                                          <p:attrName>ppt_y</p:attrName>
                                        </p:attrNameLst>
                                      </p:cBhvr>
                                      <p:rCtr x="4466" y="7940"/>
                                    </p:animMotion>
                                  </p:childTnLst>
                                </p:cTn>
                              </p:par>
                            </p:childTnLst>
                          </p:cTn>
                        </p:par>
                        <p:par>
                          <p:cTn id="20" fill="hold">
                            <p:stCondLst>
                              <p:cond delay="2250"/>
                            </p:stCondLst>
                            <p:childTnLst>
                              <p:par>
                                <p:cTn id="21" presetID="42" presetClass="path" presetSubtype="0" accel="50667" decel="49333" fill="hold" grpId="1" nodeType="afterEffect">
                                  <p:stCondLst>
                                    <p:cond delay="0"/>
                                  </p:stCondLst>
                                  <p:childTnLst>
                                    <p:animMotion origin="layout" path="M 0.08933 0.15879 L 0.00039 0.41551 " pathEditMode="relative" rAng="0" ptsTypes="AA">
                                      <p:cBhvr>
                                        <p:cTn id="22" dur="750" fill="hold"/>
                                        <p:tgtEl>
                                          <p:spTgt spid="37"/>
                                        </p:tgtEl>
                                        <p:attrNameLst>
                                          <p:attrName>ppt_x</p:attrName>
                                          <p:attrName>ppt_y</p:attrName>
                                        </p:attrNameLst>
                                      </p:cBhvr>
                                      <p:rCtr x="-4453" y="12824"/>
                                    </p:animMotion>
                                  </p:childTnLst>
                                </p:cTn>
                              </p:par>
                            </p:childTnLst>
                          </p:cTn>
                        </p:par>
                        <p:par>
                          <p:cTn id="23" fill="hold">
                            <p:stCondLst>
                              <p:cond delay="3000"/>
                            </p:stCondLst>
                            <p:childTnLst>
                              <p:par>
                                <p:cTn id="24" presetID="1" presetClass="entr" presetSubtype="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1" presetClass="exit" presetSubtype="0" fill="hold" grpId="3" nodeType="withEffect">
                                  <p:stCondLst>
                                    <p:cond delay="0"/>
                                  </p:stCondLst>
                                  <p:childTnLst>
                                    <p:set>
                                      <p:cBhvr>
                                        <p:cTn id="27" dur="1" fill="hold">
                                          <p:stCondLst>
                                            <p:cond delay="0"/>
                                          </p:stCondLst>
                                        </p:cTn>
                                        <p:tgtEl>
                                          <p:spTgt spid="36"/>
                                        </p:tgtEl>
                                        <p:attrNameLst>
                                          <p:attrName>style.visibility</p:attrName>
                                        </p:attrNameLst>
                                      </p:cBhvr>
                                      <p:to>
                                        <p:strVal val="hidden"/>
                                      </p:to>
                                    </p:set>
                                  </p:childTnLst>
                                </p:cTn>
                              </p:par>
                              <p:par>
                                <p:cTn id="28" presetID="1" presetClass="exit" presetSubtype="0" fill="hold" grpId="2" nodeType="withEffect">
                                  <p:stCondLst>
                                    <p:cond delay="0"/>
                                  </p:stCondLst>
                                  <p:childTnLst>
                                    <p:set>
                                      <p:cBhvr>
                                        <p:cTn id="29" dur="1" fill="hold">
                                          <p:stCondLst>
                                            <p:cond delay="0"/>
                                          </p:stCondLst>
                                        </p:cTn>
                                        <p:tgtEl>
                                          <p:spTgt spid="37"/>
                                        </p:tgtEl>
                                        <p:attrNameLst>
                                          <p:attrName>style.visibility</p:attrName>
                                        </p:attrNameLst>
                                      </p:cBhvr>
                                      <p:to>
                                        <p:strVal val="hidden"/>
                                      </p:to>
                                    </p:set>
                                  </p:childTnLst>
                                </p:cTn>
                              </p:par>
                            </p:childTnLst>
                          </p:cTn>
                        </p:par>
                        <p:par>
                          <p:cTn id="30" fill="hold">
                            <p:stCondLst>
                              <p:cond delay="3000"/>
                            </p:stCondLst>
                            <p:childTnLst>
                              <p:par>
                                <p:cTn id="31" presetID="42" presetClass="path" presetSubtype="0" accel="50667" decel="49333" fill="hold" nodeType="afterEffect">
                                  <p:stCondLst>
                                    <p:cond delay="0"/>
                                  </p:stCondLst>
                                  <p:childTnLst>
                                    <p:animMotion origin="layout" path="M -3.33333E-6 0.01111 L 0.23868 -0.2375 " pathEditMode="relative" rAng="0" ptsTypes="AA">
                                      <p:cBhvr>
                                        <p:cTn id="32" dur="750" fill="hold"/>
                                        <p:tgtEl>
                                          <p:spTgt spid="33"/>
                                        </p:tgtEl>
                                        <p:attrNameLst>
                                          <p:attrName>ppt_x</p:attrName>
                                          <p:attrName>ppt_y</p:attrName>
                                        </p:attrNameLst>
                                      </p:cBhvr>
                                      <p:rCtr x="11927" y="-12431"/>
                                    </p:animMotion>
                                  </p:childTnLst>
                                </p:cTn>
                              </p:par>
                            </p:childTnLst>
                          </p:cTn>
                        </p:par>
                        <p:par>
                          <p:cTn id="33" fill="hold">
                            <p:stCondLst>
                              <p:cond delay="3750"/>
                            </p:stCondLst>
                            <p:childTnLst>
                              <p:par>
                                <p:cTn id="34" presetID="42" presetClass="path" presetSubtype="0" accel="50667" decel="49333" fill="hold" nodeType="afterEffect">
                                  <p:stCondLst>
                                    <p:cond delay="0"/>
                                  </p:stCondLst>
                                  <p:childTnLst>
                                    <p:animMotion origin="layout" path="M 0.23868 -0.2375 L 0.36381 -0.24352 " pathEditMode="relative" rAng="0" ptsTypes="AA">
                                      <p:cBhvr>
                                        <p:cTn id="35" dur="750" fill="hold"/>
                                        <p:tgtEl>
                                          <p:spTgt spid="33"/>
                                        </p:tgtEl>
                                        <p:attrNameLst>
                                          <p:attrName>ppt_x</p:attrName>
                                          <p:attrName>ppt_y</p:attrName>
                                        </p:attrNameLst>
                                      </p:cBhvr>
                                      <p:rCtr x="6250" y="-301"/>
                                    </p:animMotion>
                                  </p:childTnLst>
                                </p:cTn>
                              </p:par>
                            </p:childTnLst>
                          </p:cTn>
                        </p:par>
                        <p:par>
                          <p:cTn id="36" fill="hold">
                            <p:stCondLst>
                              <p:cond delay="4500"/>
                            </p:stCondLst>
                            <p:childTnLst>
                              <p:par>
                                <p:cTn id="37" presetID="42" presetClass="path" presetSubtype="0" accel="50667" decel="49333" fill="hold" nodeType="afterEffect">
                                  <p:stCondLst>
                                    <p:cond delay="0"/>
                                  </p:stCondLst>
                                  <p:childTnLst>
                                    <p:animMotion origin="layout" path="M 0.36381 -0.24352 L 0.44831 -0.24352 " pathEditMode="relative" rAng="0" ptsTypes="AA">
                                      <p:cBhvr>
                                        <p:cTn id="38" dur="750" fill="hold"/>
                                        <p:tgtEl>
                                          <p:spTgt spid="33"/>
                                        </p:tgtEl>
                                        <p:attrNameLst>
                                          <p:attrName>ppt_x</p:attrName>
                                          <p:attrName>ppt_y</p:attrName>
                                        </p:attrNameLst>
                                      </p:cBhvr>
                                      <p:rCtr x="421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36" grpId="3" animBg="1"/>
      <p:bldP spid="37" grpId="0" animBg="1"/>
      <p:bldP spid="37" grpId="1" animBg="1"/>
      <p:bldP spid="37" grpId="2" animBg="1"/>
      <p:bldP spid="37" grpId="3"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361C236-89ED-15DD-7D75-B6111FF03849}"/>
              </a:ext>
            </a:extLst>
          </p:cNvPr>
          <p:cNvSpPr>
            <a:spLocks noGrp="1"/>
          </p:cNvSpPr>
          <p:nvPr>
            <p:ph type="body" sz="quarter" idx="12"/>
          </p:nvPr>
        </p:nvSpPr>
        <p:spPr/>
        <p:txBody>
          <a:bodyPr/>
          <a:lstStyle/>
          <a:p>
            <a:r>
              <a:rPr lang="en-US" b="1" dirty="0"/>
              <a:t>Attention is the biggest bottleneck at large context lengths</a:t>
            </a:r>
          </a:p>
        </p:txBody>
      </p:sp>
      <p:sp>
        <p:nvSpPr>
          <p:cNvPr id="2" name="Title 1">
            <a:extLst>
              <a:ext uri="{FF2B5EF4-FFF2-40B4-BE49-F238E27FC236}">
                <a16:creationId xmlns:a16="http://schemas.microsoft.com/office/drawing/2014/main" id="{E5B3F457-20C2-819B-7ACA-82092975C49C}"/>
              </a:ext>
            </a:extLst>
          </p:cNvPr>
          <p:cNvSpPr>
            <a:spLocks noGrp="1"/>
          </p:cNvSpPr>
          <p:nvPr>
            <p:ph type="title"/>
          </p:nvPr>
        </p:nvSpPr>
        <p:spPr/>
        <p:txBody>
          <a:bodyPr/>
          <a:lstStyle/>
          <a:p>
            <a:r>
              <a:rPr lang="en-US" dirty="0"/>
              <a:t>Why optimize attention?</a:t>
            </a:r>
          </a:p>
        </p:txBody>
      </p:sp>
      <p:sp>
        <p:nvSpPr>
          <p:cNvPr id="4" name="Slide Number Placeholder 3">
            <a:extLst>
              <a:ext uri="{FF2B5EF4-FFF2-40B4-BE49-F238E27FC236}">
                <a16:creationId xmlns:a16="http://schemas.microsoft.com/office/drawing/2014/main" id="{C38C7475-22AF-F4AB-2FFD-1120340B9668}"/>
              </a:ext>
            </a:extLst>
          </p:cNvPr>
          <p:cNvSpPr>
            <a:spLocks noGrp="1"/>
          </p:cNvSpPr>
          <p:nvPr>
            <p:ph type="sldNum" sz="quarter" idx="14"/>
          </p:nvPr>
        </p:nvSpPr>
        <p:spPr/>
        <p:txBody>
          <a:bodyPr/>
          <a:lstStyle/>
          <a:p>
            <a:fld id="{04AED599-1D0F-3E40-81CA-01C30F87847C}" type="slidenum">
              <a:rPr lang="en-US" smtClean="0"/>
              <a:pPr/>
              <a:t>37</a:t>
            </a:fld>
            <a:endParaRPr lang="en-US"/>
          </a:p>
        </p:txBody>
      </p:sp>
      <p:pic>
        <p:nvPicPr>
          <p:cNvPr id="8" name="Content Placeholder 7">
            <a:extLst>
              <a:ext uri="{FF2B5EF4-FFF2-40B4-BE49-F238E27FC236}">
                <a16:creationId xmlns:a16="http://schemas.microsoft.com/office/drawing/2014/main" id="{3885E418-0837-A721-7677-7E0804A3B48A}"/>
              </a:ext>
            </a:extLst>
          </p:cNvPr>
          <p:cNvPicPr>
            <a:picLocks noGrp="1" noChangeAspect="1"/>
          </p:cNvPicPr>
          <p:nvPr>
            <p:ph type="chart" sz="quarter" idx="4294967295"/>
          </p:nvPr>
        </p:nvPicPr>
        <p:blipFill>
          <a:blip r:embed="rId3"/>
          <a:stretch>
            <a:fillRect/>
          </a:stretch>
        </p:blipFill>
        <p:spPr>
          <a:xfrm>
            <a:off x="639763" y="1723231"/>
            <a:ext cx="10912475" cy="3411538"/>
          </a:xfrm>
          <a:prstGeom prst="rect">
            <a:avLst/>
          </a:prstGeom>
        </p:spPr>
      </p:pic>
      <p:sp>
        <p:nvSpPr>
          <p:cNvPr id="14" name="Rectangle: Rounded Corners 23">
            <a:extLst>
              <a:ext uri="{FF2B5EF4-FFF2-40B4-BE49-F238E27FC236}">
                <a16:creationId xmlns:a16="http://schemas.microsoft.com/office/drawing/2014/main" id="{99DDFE34-DDFA-E65A-51DE-F181D09B612A}"/>
              </a:ext>
            </a:extLst>
          </p:cNvPr>
          <p:cNvSpPr/>
          <p:nvPr/>
        </p:nvSpPr>
        <p:spPr>
          <a:xfrm>
            <a:off x="1844725" y="3776601"/>
            <a:ext cx="5838703" cy="620487"/>
          </a:xfrm>
          <a:prstGeom prst="roundRect">
            <a:avLst/>
          </a:prstGeom>
          <a:noFill/>
          <a:ln w="381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B5631C64-C07B-DB38-9DC4-8532286D987B}"/>
              </a:ext>
            </a:extLst>
          </p:cNvPr>
          <p:cNvSpPr txBox="1"/>
          <p:nvPr/>
        </p:nvSpPr>
        <p:spPr>
          <a:xfrm>
            <a:off x="3161137" y="3324139"/>
            <a:ext cx="31098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ptos" panose="02110004020202020204"/>
                <a:ea typeface="+mn-ea"/>
                <a:cs typeface="+mn-cs"/>
              </a:rPr>
              <a:t>60% of overall time</a:t>
            </a:r>
          </a:p>
        </p:txBody>
      </p:sp>
      <p:sp>
        <p:nvSpPr>
          <p:cNvPr id="6" name="TextBox 5">
            <a:extLst>
              <a:ext uri="{FF2B5EF4-FFF2-40B4-BE49-F238E27FC236}">
                <a16:creationId xmlns:a16="http://schemas.microsoft.com/office/drawing/2014/main" id="{2B69FDA3-D797-673F-CB1C-ADCAE8A805D3}"/>
              </a:ext>
            </a:extLst>
          </p:cNvPr>
          <p:cNvSpPr txBox="1"/>
          <p:nvPr/>
        </p:nvSpPr>
        <p:spPr>
          <a:xfrm>
            <a:off x="2374721" y="4936046"/>
            <a:ext cx="779256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Model: Llama-3-8B, Hardware A100 x 2, Decode Batch Size: 60 </a:t>
            </a:r>
          </a:p>
        </p:txBody>
      </p:sp>
    </p:spTree>
    <p:extLst>
      <p:ext uri="{BB962C8B-B14F-4D97-AF65-F5344CB8AC3E}">
        <p14:creationId xmlns:p14="http://schemas.microsoft.com/office/powerpoint/2010/main" val="232543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AC7B-C524-931A-F3B4-FBD01C034131}"/>
              </a:ext>
            </a:extLst>
          </p:cNvPr>
          <p:cNvSpPr>
            <a:spLocks noGrp="1"/>
          </p:cNvSpPr>
          <p:nvPr>
            <p:ph type="title"/>
          </p:nvPr>
        </p:nvSpPr>
        <p:spPr/>
        <p:txBody>
          <a:bodyPr/>
          <a:lstStyle/>
          <a:p>
            <a:r>
              <a:rPr lang="en-US" dirty="0"/>
              <a:t>Opportunity: Resource (under)utilization</a:t>
            </a:r>
          </a:p>
        </p:txBody>
      </p:sp>
      <p:sp>
        <p:nvSpPr>
          <p:cNvPr id="20" name="Slide Number Placeholder 19">
            <a:extLst>
              <a:ext uri="{FF2B5EF4-FFF2-40B4-BE49-F238E27FC236}">
                <a16:creationId xmlns:a16="http://schemas.microsoft.com/office/drawing/2014/main" id="{6DCF3EEA-B189-21B7-49D2-36AFA1BE8B7F}"/>
              </a:ext>
            </a:extLst>
          </p:cNvPr>
          <p:cNvSpPr>
            <a:spLocks noGrp="1"/>
          </p:cNvSpPr>
          <p:nvPr>
            <p:ph type="sldNum" sz="quarter" idx="14"/>
          </p:nvPr>
        </p:nvSpPr>
        <p:spPr/>
        <p:txBody>
          <a:bodyPr/>
          <a:lstStyle/>
          <a:p>
            <a:fld id="{04AED599-1D0F-3E40-81CA-01C30F87847C}" type="slidenum">
              <a:rPr lang="en-US" smtClean="0"/>
              <a:pPr/>
              <a:t>38</a:t>
            </a:fld>
            <a:endParaRPr lang="en-US"/>
          </a:p>
        </p:txBody>
      </p:sp>
      <p:graphicFrame>
        <p:nvGraphicFramePr>
          <p:cNvPr id="12" name="Content Placeholder 5">
            <a:extLst>
              <a:ext uri="{FF2B5EF4-FFF2-40B4-BE49-F238E27FC236}">
                <a16:creationId xmlns:a16="http://schemas.microsoft.com/office/drawing/2014/main" id="{6FCDE118-CA2D-A728-555B-5186FA18DA92}"/>
              </a:ext>
            </a:extLst>
          </p:cNvPr>
          <p:cNvGraphicFramePr>
            <a:graphicFrameLocks/>
          </p:cNvGraphicFramePr>
          <p:nvPr>
            <p:extLst>
              <p:ext uri="{D42A27DB-BD31-4B8C-83A1-F6EECF244321}">
                <p14:modId xmlns:p14="http://schemas.microsoft.com/office/powerpoint/2010/main" val="1389528841"/>
              </p:ext>
            </p:extLst>
          </p:nvPr>
        </p:nvGraphicFramePr>
        <p:xfrm>
          <a:off x="838200" y="2172001"/>
          <a:ext cx="5029200" cy="323339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3">
            <a:extLst>
              <a:ext uri="{FF2B5EF4-FFF2-40B4-BE49-F238E27FC236}">
                <a16:creationId xmlns:a16="http://schemas.microsoft.com/office/drawing/2014/main" id="{6F76F88E-1084-065B-3081-31B9CEA6EE06}"/>
              </a:ext>
            </a:extLst>
          </p:cNvPr>
          <p:cNvSpPr txBox="1">
            <a:spLocks/>
          </p:cNvSpPr>
          <p:nvPr/>
        </p:nvSpPr>
        <p:spPr>
          <a:xfrm>
            <a:off x="838200" y="5939462"/>
            <a:ext cx="10515600" cy="790973"/>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6352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6352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6352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6352E"/>
                </a:solidFill>
                <a:effectLst/>
                <a:uLnTx/>
                <a:uFillTx/>
                <a:latin typeface="Aptos" panose="02110004020202020204"/>
                <a:ea typeface="+mn-ea"/>
                <a:cs typeface="+mn-cs"/>
              </a:rPr>
              <a:t>Prefill saturates compute but has low memory bandwidth utilization.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6352E"/>
                </a:solidFill>
                <a:effectLst/>
                <a:uLnTx/>
                <a:uFillTx/>
                <a:latin typeface="Aptos" panose="02110004020202020204"/>
                <a:ea typeface="+mn-ea"/>
                <a:cs typeface="+mn-cs"/>
              </a:rPr>
              <a:t>Decode saturates memory bandwidth but has low compute utilization. </a:t>
            </a:r>
          </a:p>
        </p:txBody>
      </p:sp>
      <p:graphicFrame>
        <p:nvGraphicFramePr>
          <p:cNvPr id="14" name="Content Placeholder 5">
            <a:extLst>
              <a:ext uri="{FF2B5EF4-FFF2-40B4-BE49-F238E27FC236}">
                <a16:creationId xmlns:a16="http://schemas.microsoft.com/office/drawing/2014/main" id="{E081F614-13C1-9CD9-010A-89BC36D3927E}"/>
              </a:ext>
            </a:extLst>
          </p:cNvPr>
          <p:cNvGraphicFramePr>
            <a:graphicFrameLocks/>
          </p:cNvGraphicFramePr>
          <p:nvPr>
            <p:extLst>
              <p:ext uri="{D42A27DB-BD31-4B8C-83A1-F6EECF244321}">
                <p14:modId xmlns:p14="http://schemas.microsoft.com/office/powerpoint/2010/main" val="3894902291"/>
              </p:ext>
            </p:extLst>
          </p:nvPr>
        </p:nvGraphicFramePr>
        <p:xfrm>
          <a:off x="6324600" y="2152187"/>
          <a:ext cx="5029200" cy="3236976"/>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Rounded Corners 8">
            <a:extLst>
              <a:ext uri="{FF2B5EF4-FFF2-40B4-BE49-F238E27FC236}">
                <a16:creationId xmlns:a16="http://schemas.microsoft.com/office/drawing/2014/main" id="{A9D4AE60-6FC3-2AF5-0F75-3D3D89AF4BE6}"/>
              </a:ext>
            </a:extLst>
          </p:cNvPr>
          <p:cNvSpPr/>
          <p:nvPr/>
        </p:nvSpPr>
        <p:spPr>
          <a:xfrm>
            <a:off x="1787850" y="4700721"/>
            <a:ext cx="3589219" cy="265176"/>
          </a:xfrm>
          <a:prstGeom prst="roundRect">
            <a:avLst/>
          </a:prstGeom>
          <a:noFill/>
          <a:ln w="38100" cap="flat" cmpd="sng" algn="ctr">
            <a:solidFill>
              <a:srgbClr val="C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6" name="Rectangle: Rounded Corners 9">
            <a:extLst>
              <a:ext uri="{FF2B5EF4-FFF2-40B4-BE49-F238E27FC236}">
                <a16:creationId xmlns:a16="http://schemas.microsoft.com/office/drawing/2014/main" id="{455CD962-97AC-C201-645E-5BAE212CB468}"/>
              </a:ext>
            </a:extLst>
          </p:cNvPr>
          <p:cNvSpPr/>
          <p:nvPr/>
        </p:nvSpPr>
        <p:spPr>
          <a:xfrm>
            <a:off x="7265504" y="4534964"/>
            <a:ext cx="3603664" cy="347803"/>
          </a:xfrm>
          <a:prstGeom prst="roundRect">
            <a:avLst/>
          </a:prstGeom>
          <a:noFill/>
          <a:ln w="38100" cap="flat" cmpd="sng" algn="ctr">
            <a:solidFill>
              <a:srgbClr val="C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AC31AB73-16F8-1FE4-613B-5D4C9CCA320F}"/>
              </a:ext>
            </a:extLst>
          </p:cNvPr>
          <p:cNvSpPr txBox="1"/>
          <p:nvPr/>
        </p:nvSpPr>
        <p:spPr>
          <a:xfrm>
            <a:off x="4112315" y="5452256"/>
            <a:ext cx="3967369" cy="369332"/>
          </a:xfrm>
          <a:prstGeom prst="rect">
            <a:avLst/>
          </a:prstGeom>
          <a:noFill/>
        </p:spPr>
        <p:txBody>
          <a:bodyPr wrap="square">
            <a:spAutoFit/>
          </a:bodyPr>
          <a:lstStyle/>
          <a:p>
            <a:pPr defTabSz="914400"/>
            <a:r>
              <a:rPr lang="en-US" dirty="0">
                <a:solidFill>
                  <a:prstClr val="black"/>
                </a:solidFill>
                <a:latin typeface="Aptos" panose="02110004020202020204"/>
              </a:rPr>
              <a:t>Model: Llama-3-8B, Hardware: 2 A100</a:t>
            </a:r>
          </a:p>
        </p:txBody>
      </p:sp>
    </p:spTree>
    <p:extLst>
      <p:ext uri="{BB962C8B-B14F-4D97-AF65-F5344CB8AC3E}">
        <p14:creationId xmlns:p14="http://schemas.microsoft.com/office/powerpoint/2010/main" val="24459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4CE8-9FF5-C41E-51D5-599807163E08}"/>
              </a:ext>
            </a:extLst>
          </p:cNvPr>
          <p:cNvSpPr>
            <a:spLocks noGrp="1"/>
          </p:cNvSpPr>
          <p:nvPr>
            <p:ph type="title"/>
          </p:nvPr>
        </p:nvSpPr>
        <p:spPr/>
        <p:txBody>
          <a:bodyPr/>
          <a:lstStyle/>
          <a:p>
            <a:r>
              <a:rPr lang="en-US" dirty="0"/>
              <a:t>GPU execution: CTA scheduling</a:t>
            </a:r>
          </a:p>
        </p:txBody>
      </p:sp>
      <p:sp>
        <p:nvSpPr>
          <p:cNvPr id="80" name="Slide Number Placeholder 79">
            <a:extLst>
              <a:ext uri="{FF2B5EF4-FFF2-40B4-BE49-F238E27FC236}">
                <a16:creationId xmlns:a16="http://schemas.microsoft.com/office/drawing/2014/main" id="{CD499CEF-5FA3-E31F-72FC-17AAAC09E9BC}"/>
              </a:ext>
            </a:extLst>
          </p:cNvPr>
          <p:cNvSpPr>
            <a:spLocks noGrp="1"/>
          </p:cNvSpPr>
          <p:nvPr>
            <p:ph type="sldNum" sz="quarter" idx="14"/>
          </p:nvPr>
        </p:nvSpPr>
        <p:spPr/>
        <p:txBody>
          <a:bodyPr/>
          <a:lstStyle/>
          <a:p>
            <a:fld id="{04AED599-1D0F-3E40-81CA-01C30F87847C}" type="slidenum">
              <a:rPr lang="en-US" smtClean="0"/>
              <a:pPr/>
              <a:t>39</a:t>
            </a:fld>
            <a:endParaRPr lang="en-US"/>
          </a:p>
        </p:txBody>
      </p:sp>
      <p:sp>
        <p:nvSpPr>
          <p:cNvPr id="23" name="Text Placeholder 6">
            <a:extLst>
              <a:ext uri="{FF2B5EF4-FFF2-40B4-BE49-F238E27FC236}">
                <a16:creationId xmlns:a16="http://schemas.microsoft.com/office/drawing/2014/main" id="{C0589832-B766-76E0-6B4F-DFB0D17C4F37}"/>
              </a:ext>
            </a:extLst>
          </p:cNvPr>
          <p:cNvSpPr txBox="1">
            <a:spLocks/>
          </p:cNvSpPr>
          <p:nvPr/>
        </p:nvSpPr>
        <p:spPr>
          <a:xfrm>
            <a:off x="838200" y="6050290"/>
            <a:ext cx="10515600" cy="79097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6352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6352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6352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6352E"/>
                </a:solidFill>
                <a:effectLst/>
                <a:uLnTx/>
                <a:uFillTx/>
                <a:latin typeface="Aptos" panose="02110004020202020204"/>
                <a:ea typeface="+mn-ea"/>
                <a:cs typeface="+mn-cs"/>
              </a:rPr>
              <a:t>CTA scheduler in hardware assigns queued CTAs to SMs for execution.</a:t>
            </a:r>
          </a:p>
        </p:txBody>
      </p:sp>
      <p:sp>
        <p:nvSpPr>
          <p:cNvPr id="25" name="Rectangle: Rounded Corners 7">
            <a:extLst>
              <a:ext uri="{FF2B5EF4-FFF2-40B4-BE49-F238E27FC236}">
                <a16:creationId xmlns:a16="http://schemas.microsoft.com/office/drawing/2014/main" id="{45428BCA-F08F-4492-BEBF-62504D2D604A}"/>
              </a:ext>
            </a:extLst>
          </p:cNvPr>
          <p:cNvSpPr/>
          <p:nvPr/>
        </p:nvSpPr>
        <p:spPr>
          <a:xfrm>
            <a:off x="2214880" y="3913914"/>
            <a:ext cx="7762240" cy="1963230"/>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nvGrpSpPr>
          <p:cNvPr id="37" name="Group 36">
            <a:extLst>
              <a:ext uri="{FF2B5EF4-FFF2-40B4-BE49-F238E27FC236}">
                <a16:creationId xmlns:a16="http://schemas.microsoft.com/office/drawing/2014/main" id="{A78D83D6-2CC6-415C-3935-8A414138352A}"/>
              </a:ext>
            </a:extLst>
          </p:cNvPr>
          <p:cNvGrpSpPr/>
          <p:nvPr/>
        </p:nvGrpSpPr>
        <p:grpSpPr>
          <a:xfrm>
            <a:off x="2566118" y="4130149"/>
            <a:ext cx="2057401" cy="1038063"/>
            <a:chOff x="1320799" y="2978524"/>
            <a:chExt cx="1530774" cy="1038063"/>
          </a:xfrm>
        </p:grpSpPr>
        <p:sp>
          <p:nvSpPr>
            <p:cNvPr id="44" name="Rectangle 43">
              <a:extLst>
                <a:ext uri="{FF2B5EF4-FFF2-40B4-BE49-F238E27FC236}">
                  <a16:creationId xmlns:a16="http://schemas.microsoft.com/office/drawing/2014/main" id="{52704A8D-015C-C4D5-43F4-94086C729774}"/>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5" name="Rectangle 44">
              <a:extLst>
                <a:ext uri="{FF2B5EF4-FFF2-40B4-BE49-F238E27FC236}">
                  <a16:creationId xmlns:a16="http://schemas.microsoft.com/office/drawing/2014/main" id="{4B7D58A4-5F4F-08A5-CF2B-7ECAC6232D91}"/>
                </a:ext>
              </a:extLst>
            </p:cNvPr>
            <p:cNvSpPr/>
            <p:nvPr/>
          </p:nvSpPr>
          <p:spPr>
            <a:xfrm>
              <a:off x="1320799" y="3793067"/>
              <a:ext cx="1530774"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46" name="TextBox 45">
              <a:extLst>
                <a:ext uri="{FF2B5EF4-FFF2-40B4-BE49-F238E27FC236}">
                  <a16:creationId xmlns:a16="http://schemas.microsoft.com/office/drawing/2014/main" id="{FDB6F082-3D3B-6E59-DD50-B3B688C92B31}"/>
                </a:ext>
              </a:extLst>
            </p:cNvPr>
            <p:cNvSpPr txBox="1"/>
            <p:nvPr/>
          </p:nvSpPr>
          <p:spPr>
            <a:xfrm>
              <a:off x="1929286" y="2978524"/>
              <a:ext cx="32703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ptos" panose="02110004020202020204"/>
                </a:rPr>
                <a:t>SM</a:t>
              </a:r>
            </a:p>
          </p:txBody>
        </p:sp>
      </p:grpSp>
      <p:grpSp>
        <p:nvGrpSpPr>
          <p:cNvPr id="47" name="Group 46">
            <a:extLst>
              <a:ext uri="{FF2B5EF4-FFF2-40B4-BE49-F238E27FC236}">
                <a16:creationId xmlns:a16="http://schemas.microsoft.com/office/drawing/2014/main" id="{B05B9576-ADF3-05E1-A568-159C0B4A22C9}"/>
              </a:ext>
            </a:extLst>
          </p:cNvPr>
          <p:cNvGrpSpPr/>
          <p:nvPr/>
        </p:nvGrpSpPr>
        <p:grpSpPr>
          <a:xfrm>
            <a:off x="5071372" y="4130149"/>
            <a:ext cx="2057400" cy="1038063"/>
            <a:chOff x="1320799" y="2978524"/>
            <a:chExt cx="1530774" cy="1038063"/>
          </a:xfrm>
        </p:grpSpPr>
        <p:sp>
          <p:nvSpPr>
            <p:cNvPr id="48" name="Rectangle 47">
              <a:extLst>
                <a:ext uri="{FF2B5EF4-FFF2-40B4-BE49-F238E27FC236}">
                  <a16:creationId xmlns:a16="http://schemas.microsoft.com/office/drawing/2014/main" id="{EA5E683C-574E-01F4-60D7-CB044910C0ED}"/>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9" name="Rectangle 48">
              <a:extLst>
                <a:ext uri="{FF2B5EF4-FFF2-40B4-BE49-F238E27FC236}">
                  <a16:creationId xmlns:a16="http://schemas.microsoft.com/office/drawing/2014/main" id="{230604BF-1FF9-13C2-8FC5-214676B6AC89}"/>
                </a:ext>
              </a:extLst>
            </p:cNvPr>
            <p:cNvSpPr/>
            <p:nvPr/>
          </p:nvSpPr>
          <p:spPr>
            <a:xfrm>
              <a:off x="1320799" y="3793067"/>
              <a:ext cx="1530774"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51" name="TextBox 50">
              <a:extLst>
                <a:ext uri="{FF2B5EF4-FFF2-40B4-BE49-F238E27FC236}">
                  <a16:creationId xmlns:a16="http://schemas.microsoft.com/office/drawing/2014/main" id="{DD504EFB-4C8B-F4F2-B70A-DD0853E8C446}"/>
                </a:ext>
              </a:extLst>
            </p:cNvPr>
            <p:cNvSpPr txBox="1"/>
            <p:nvPr/>
          </p:nvSpPr>
          <p:spPr>
            <a:xfrm>
              <a:off x="1922668" y="2978524"/>
              <a:ext cx="32703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ptos" panose="02110004020202020204"/>
                </a:rPr>
                <a:t>SM</a:t>
              </a:r>
            </a:p>
          </p:txBody>
        </p:sp>
      </p:grpSp>
      <p:grpSp>
        <p:nvGrpSpPr>
          <p:cNvPr id="52" name="Group 51">
            <a:extLst>
              <a:ext uri="{FF2B5EF4-FFF2-40B4-BE49-F238E27FC236}">
                <a16:creationId xmlns:a16="http://schemas.microsoft.com/office/drawing/2014/main" id="{2513C3F7-8FEF-006B-78C3-11CC9E2E2160}"/>
              </a:ext>
            </a:extLst>
          </p:cNvPr>
          <p:cNvGrpSpPr/>
          <p:nvPr/>
        </p:nvGrpSpPr>
        <p:grpSpPr>
          <a:xfrm>
            <a:off x="7576626" y="4130149"/>
            <a:ext cx="2057400" cy="1038063"/>
            <a:chOff x="1320799" y="2978524"/>
            <a:chExt cx="1530774" cy="1038063"/>
          </a:xfrm>
        </p:grpSpPr>
        <p:sp>
          <p:nvSpPr>
            <p:cNvPr id="53" name="Rectangle 52">
              <a:extLst>
                <a:ext uri="{FF2B5EF4-FFF2-40B4-BE49-F238E27FC236}">
                  <a16:creationId xmlns:a16="http://schemas.microsoft.com/office/drawing/2014/main" id="{AA4AE765-9BEF-E309-F760-81B28935507D}"/>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54" name="Rectangle 53">
              <a:extLst>
                <a:ext uri="{FF2B5EF4-FFF2-40B4-BE49-F238E27FC236}">
                  <a16:creationId xmlns:a16="http://schemas.microsoft.com/office/drawing/2014/main" id="{59B29E4B-5446-7928-BC74-9533630F832A}"/>
                </a:ext>
              </a:extLst>
            </p:cNvPr>
            <p:cNvSpPr/>
            <p:nvPr/>
          </p:nvSpPr>
          <p:spPr>
            <a:xfrm>
              <a:off x="1320799" y="3793067"/>
              <a:ext cx="1530774"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55" name="TextBox 54">
              <a:extLst>
                <a:ext uri="{FF2B5EF4-FFF2-40B4-BE49-F238E27FC236}">
                  <a16:creationId xmlns:a16="http://schemas.microsoft.com/office/drawing/2014/main" id="{346B372B-7147-A11C-9507-A1B9576F53E3}"/>
                </a:ext>
              </a:extLst>
            </p:cNvPr>
            <p:cNvSpPr txBox="1"/>
            <p:nvPr/>
          </p:nvSpPr>
          <p:spPr>
            <a:xfrm>
              <a:off x="1922668" y="2978524"/>
              <a:ext cx="32703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ptos" panose="02110004020202020204"/>
                </a:rPr>
                <a:t>SM</a:t>
              </a:r>
            </a:p>
          </p:txBody>
        </p:sp>
      </p:grpSp>
      <p:sp>
        <p:nvSpPr>
          <p:cNvPr id="56" name="Rectangle 55">
            <a:extLst>
              <a:ext uri="{FF2B5EF4-FFF2-40B4-BE49-F238E27FC236}">
                <a16:creationId xmlns:a16="http://schemas.microsoft.com/office/drawing/2014/main" id="{46631676-B9E2-2EC3-7A24-10F6005864E6}"/>
              </a:ext>
            </a:extLst>
          </p:cNvPr>
          <p:cNvSpPr/>
          <p:nvPr/>
        </p:nvSpPr>
        <p:spPr>
          <a:xfrm>
            <a:off x="3173123" y="5536429"/>
            <a:ext cx="2076389"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L2 $</a:t>
            </a:r>
          </a:p>
        </p:txBody>
      </p:sp>
      <p:cxnSp>
        <p:nvCxnSpPr>
          <p:cNvPr id="57" name="Connector: Elbow 27">
            <a:extLst>
              <a:ext uri="{FF2B5EF4-FFF2-40B4-BE49-F238E27FC236}">
                <a16:creationId xmlns:a16="http://schemas.microsoft.com/office/drawing/2014/main" id="{369F7234-67CC-CDDF-7674-B42F1F72A138}"/>
              </a:ext>
            </a:extLst>
          </p:cNvPr>
          <p:cNvCxnSpPr>
            <a:cxnSpLocks/>
            <a:stCxn id="54" idx="2"/>
            <a:endCxn id="56" idx="0"/>
          </p:cNvCxnSpPr>
          <p:nvPr/>
        </p:nvCxnSpPr>
        <p:spPr>
          <a:xfrm rot="5400000">
            <a:off x="6224214" y="3155316"/>
            <a:ext cx="368217" cy="4394008"/>
          </a:xfrm>
          <a:prstGeom prst="bentConnector3">
            <a:avLst/>
          </a:prstGeom>
          <a:noFill/>
          <a:ln w="19050" cap="flat" cmpd="sng" algn="ctr">
            <a:solidFill>
              <a:srgbClr val="156082"/>
            </a:solidFill>
            <a:prstDash val="solid"/>
            <a:miter lim="800000"/>
            <a:tailEnd type="triangle"/>
          </a:ln>
          <a:effectLst/>
        </p:spPr>
      </p:cxnSp>
      <p:cxnSp>
        <p:nvCxnSpPr>
          <p:cNvPr id="58" name="Connector: Elbow 29">
            <a:extLst>
              <a:ext uri="{FF2B5EF4-FFF2-40B4-BE49-F238E27FC236}">
                <a16:creationId xmlns:a16="http://schemas.microsoft.com/office/drawing/2014/main" id="{227DAF31-D951-4DD4-7DAF-5ADB3731E786}"/>
              </a:ext>
            </a:extLst>
          </p:cNvPr>
          <p:cNvCxnSpPr>
            <a:cxnSpLocks/>
            <a:endCxn id="56" idx="0"/>
          </p:cNvCxnSpPr>
          <p:nvPr/>
        </p:nvCxnSpPr>
        <p:spPr>
          <a:xfrm rot="16200000" flipH="1">
            <a:off x="3718959" y="5044069"/>
            <a:ext cx="368217" cy="616501"/>
          </a:xfrm>
          <a:prstGeom prst="bentConnector3">
            <a:avLst/>
          </a:prstGeom>
          <a:noFill/>
          <a:ln w="19050" cap="flat" cmpd="sng" algn="ctr">
            <a:solidFill>
              <a:srgbClr val="156082"/>
            </a:solidFill>
            <a:prstDash val="solid"/>
            <a:miter lim="800000"/>
            <a:tailEnd type="triangle"/>
          </a:ln>
          <a:effectLst/>
        </p:spPr>
      </p:cxnSp>
      <p:cxnSp>
        <p:nvCxnSpPr>
          <p:cNvPr id="59" name="Connector: Elbow 31">
            <a:extLst>
              <a:ext uri="{FF2B5EF4-FFF2-40B4-BE49-F238E27FC236}">
                <a16:creationId xmlns:a16="http://schemas.microsoft.com/office/drawing/2014/main" id="{87776B81-32B0-80F1-F5AD-BF44C837F362}"/>
              </a:ext>
            </a:extLst>
          </p:cNvPr>
          <p:cNvCxnSpPr>
            <a:cxnSpLocks/>
            <a:stCxn id="49" idx="2"/>
            <a:endCxn id="56" idx="0"/>
          </p:cNvCxnSpPr>
          <p:nvPr/>
        </p:nvCxnSpPr>
        <p:spPr>
          <a:xfrm rot="5400000">
            <a:off x="4971587" y="4407943"/>
            <a:ext cx="368217" cy="1888754"/>
          </a:xfrm>
          <a:prstGeom prst="bentConnector3">
            <a:avLst/>
          </a:prstGeom>
          <a:noFill/>
          <a:ln w="19050" cap="flat" cmpd="sng" algn="ctr">
            <a:solidFill>
              <a:srgbClr val="156082"/>
            </a:solidFill>
            <a:prstDash val="solid"/>
            <a:miter lim="800000"/>
            <a:tailEnd type="triangle"/>
          </a:ln>
          <a:effectLst/>
        </p:spPr>
      </p:cxnSp>
      <p:grpSp>
        <p:nvGrpSpPr>
          <p:cNvPr id="60" name="Group 59">
            <a:extLst>
              <a:ext uri="{FF2B5EF4-FFF2-40B4-BE49-F238E27FC236}">
                <a16:creationId xmlns:a16="http://schemas.microsoft.com/office/drawing/2014/main" id="{61687EBD-07F1-9A69-78B6-98A69CCD5AAF}"/>
              </a:ext>
            </a:extLst>
          </p:cNvPr>
          <p:cNvGrpSpPr/>
          <p:nvPr/>
        </p:nvGrpSpPr>
        <p:grpSpPr>
          <a:xfrm>
            <a:off x="5570251" y="1833936"/>
            <a:ext cx="885265" cy="1371046"/>
            <a:chOff x="5600977" y="1909482"/>
            <a:chExt cx="885265" cy="1371046"/>
          </a:xfrm>
        </p:grpSpPr>
        <p:cxnSp>
          <p:nvCxnSpPr>
            <p:cNvPr id="61" name="Straight Connector 60">
              <a:extLst>
                <a:ext uri="{FF2B5EF4-FFF2-40B4-BE49-F238E27FC236}">
                  <a16:creationId xmlns:a16="http://schemas.microsoft.com/office/drawing/2014/main" id="{8B63F878-6B9F-2380-643D-EE0E32A56423}"/>
                </a:ext>
              </a:extLst>
            </p:cNvPr>
            <p:cNvCxnSpPr>
              <a:cxnSpLocks/>
            </p:cNvCxnSpPr>
            <p:nvPr/>
          </p:nvCxnSpPr>
          <p:spPr>
            <a:xfrm>
              <a:off x="5600977" y="1909482"/>
              <a:ext cx="0" cy="1371046"/>
            </a:xfrm>
            <a:prstGeom prst="line">
              <a:avLst/>
            </a:prstGeom>
            <a:noFill/>
            <a:ln w="38100" cap="flat" cmpd="sng" algn="ctr">
              <a:solidFill>
                <a:sysClr val="windowText" lastClr="000000"/>
              </a:solidFill>
              <a:prstDash val="dash"/>
              <a:miter lim="800000"/>
            </a:ln>
            <a:effectLst/>
          </p:spPr>
        </p:cxnSp>
        <p:cxnSp>
          <p:nvCxnSpPr>
            <p:cNvPr id="62" name="Straight Connector 61">
              <a:extLst>
                <a:ext uri="{FF2B5EF4-FFF2-40B4-BE49-F238E27FC236}">
                  <a16:creationId xmlns:a16="http://schemas.microsoft.com/office/drawing/2014/main" id="{4B23B12D-2163-1173-A868-99BBFC10FCA1}"/>
                </a:ext>
              </a:extLst>
            </p:cNvPr>
            <p:cNvCxnSpPr>
              <a:cxnSpLocks/>
            </p:cNvCxnSpPr>
            <p:nvPr/>
          </p:nvCxnSpPr>
          <p:spPr>
            <a:xfrm>
              <a:off x="6486242" y="1909482"/>
              <a:ext cx="0" cy="1371046"/>
            </a:xfrm>
            <a:prstGeom prst="line">
              <a:avLst/>
            </a:prstGeom>
            <a:noFill/>
            <a:ln w="38100" cap="flat" cmpd="sng" algn="ctr">
              <a:solidFill>
                <a:sysClr val="windowText" lastClr="000000"/>
              </a:solidFill>
              <a:prstDash val="dash"/>
              <a:miter lim="800000"/>
            </a:ln>
            <a:effectLst/>
          </p:spPr>
        </p:cxnSp>
        <p:cxnSp>
          <p:nvCxnSpPr>
            <p:cNvPr id="63" name="Straight Connector 62">
              <a:extLst>
                <a:ext uri="{FF2B5EF4-FFF2-40B4-BE49-F238E27FC236}">
                  <a16:creationId xmlns:a16="http://schemas.microsoft.com/office/drawing/2014/main" id="{775F672A-7B98-F1F9-5948-994593347155}"/>
                </a:ext>
              </a:extLst>
            </p:cNvPr>
            <p:cNvCxnSpPr>
              <a:cxnSpLocks/>
            </p:cNvCxnSpPr>
            <p:nvPr/>
          </p:nvCxnSpPr>
          <p:spPr>
            <a:xfrm>
              <a:off x="5600977" y="3280528"/>
              <a:ext cx="885265" cy="0"/>
            </a:xfrm>
            <a:prstGeom prst="line">
              <a:avLst/>
            </a:prstGeom>
            <a:noFill/>
            <a:ln w="38100" cap="flat" cmpd="sng" algn="ctr">
              <a:solidFill>
                <a:sysClr val="windowText" lastClr="000000"/>
              </a:solidFill>
              <a:prstDash val="dash"/>
              <a:miter lim="800000"/>
            </a:ln>
            <a:effectLst/>
          </p:spPr>
        </p:cxnSp>
      </p:grpSp>
      <p:sp>
        <p:nvSpPr>
          <p:cNvPr id="64" name="Rectangle: Rounded Corners 23">
            <a:extLst>
              <a:ext uri="{FF2B5EF4-FFF2-40B4-BE49-F238E27FC236}">
                <a16:creationId xmlns:a16="http://schemas.microsoft.com/office/drawing/2014/main" id="{D5579BD2-A27E-0442-36A9-F6421CB29031}"/>
              </a:ext>
            </a:extLst>
          </p:cNvPr>
          <p:cNvSpPr/>
          <p:nvPr/>
        </p:nvSpPr>
        <p:spPr>
          <a:xfrm>
            <a:off x="8619267" y="2435280"/>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65" name="Rectangle: Rounded Corners 25">
            <a:extLst>
              <a:ext uri="{FF2B5EF4-FFF2-40B4-BE49-F238E27FC236}">
                <a16:creationId xmlns:a16="http://schemas.microsoft.com/office/drawing/2014/main" id="{C7B90B19-3C73-AA23-AB16-99C7587C6CAB}"/>
              </a:ext>
            </a:extLst>
          </p:cNvPr>
          <p:cNvSpPr/>
          <p:nvPr/>
        </p:nvSpPr>
        <p:spPr>
          <a:xfrm>
            <a:off x="5391648" y="3254825"/>
            <a:ext cx="1242470" cy="502172"/>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ptos" panose="02110004020202020204"/>
                <a:ea typeface="+mn-ea"/>
                <a:cs typeface="+mn-cs"/>
              </a:rPr>
              <a:t>CTA scheduler</a:t>
            </a:r>
          </a:p>
        </p:txBody>
      </p:sp>
      <p:sp>
        <p:nvSpPr>
          <p:cNvPr id="66" name="TextBox 65">
            <a:extLst>
              <a:ext uri="{FF2B5EF4-FFF2-40B4-BE49-F238E27FC236}">
                <a16:creationId xmlns:a16="http://schemas.microsoft.com/office/drawing/2014/main" id="{3AD69A08-B1EB-B7C0-60D9-875078CEA4DB}"/>
              </a:ext>
            </a:extLst>
          </p:cNvPr>
          <p:cNvSpPr txBox="1"/>
          <p:nvPr/>
        </p:nvSpPr>
        <p:spPr>
          <a:xfrm>
            <a:off x="4623517" y="2179637"/>
            <a:ext cx="946734" cy="646331"/>
          </a:xfrm>
          <a:prstGeom prst="rect">
            <a:avLst/>
          </a:prstGeom>
          <a:noFill/>
        </p:spPr>
        <p:txBody>
          <a:bodyPr wrap="none" rtlCol="0">
            <a:spAutoFit/>
          </a:bodyPr>
          <a:lstStyle/>
          <a:p>
            <a:pPr algn="ctr" defTabSz="914400"/>
            <a:r>
              <a:rPr lang="en-US" b="1">
                <a:solidFill>
                  <a:prstClr val="black"/>
                </a:solidFill>
                <a:latin typeface="Aptos" panose="02110004020202020204"/>
              </a:rPr>
              <a:t>Stream</a:t>
            </a:r>
          </a:p>
          <a:p>
            <a:pPr algn="ctr" defTabSz="914400"/>
            <a:r>
              <a:rPr lang="en-US" b="1">
                <a:solidFill>
                  <a:prstClr val="black"/>
                </a:solidFill>
                <a:latin typeface="Aptos" panose="02110004020202020204"/>
              </a:rPr>
              <a:t>queue</a:t>
            </a:r>
          </a:p>
        </p:txBody>
      </p:sp>
      <p:sp>
        <p:nvSpPr>
          <p:cNvPr id="67" name="Rectangle 66">
            <a:extLst>
              <a:ext uri="{FF2B5EF4-FFF2-40B4-BE49-F238E27FC236}">
                <a16:creationId xmlns:a16="http://schemas.microsoft.com/office/drawing/2014/main" id="{27D39269-DA73-AD93-4A47-D29CC7DB42FB}"/>
              </a:ext>
            </a:extLst>
          </p:cNvPr>
          <p:cNvSpPr/>
          <p:nvPr/>
        </p:nvSpPr>
        <p:spPr>
          <a:xfrm>
            <a:off x="8535745" y="1786218"/>
            <a:ext cx="1624256" cy="1707540"/>
          </a:xfrm>
          <a:prstGeom prst="rect">
            <a:avLst/>
          </a:prstGeom>
          <a:noFill/>
          <a:ln w="19050" cap="flat" cmpd="sng" algn="ctr">
            <a:solidFill>
              <a:srgbClr val="156082">
                <a:shade val="15000"/>
              </a:srgbClr>
            </a:solidFill>
            <a:prstDash val="dash"/>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ptos" panose="02110004020202020204"/>
                <a:ea typeface="+mn-ea"/>
                <a:cs typeface="+mn-cs"/>
              </a:rPr>
              <a:t>Launched Kernel</a:t>
            </a:r>
          </a:p>
        </p:txBody>
      </p:sp>
      <p:sp>
        <p:nvSpPr>
          <p:cNvPr id="68" name="TextBox 67">
            <a:extLst>
              <a:ext uri="{FF2B5EF4-FFF2-40B4-BE49-F238E27FC236}">
                <a16:creationId xmlns:a16="http://schemas.microsoft.com/office/drawing/2014/main" id="{36D33529-490E-EC7B-6EF4-7B5C43B04E13}"/>
              </a:ext>
            </a:extLst>
          </p:cNvPr>
          <p:cNvSpPr txBox="1"/>
          <p:nvPr/>
        </p:nvSpPr>
        <p:spPr>
          <a:xfrm>
            <a:off x="2426182" y="5465354"/>
            <a:ext cx="649538" cy="369332"/>
          </a:xfrm>
          <a:prstGeom prst="rect">
            <a:avLst/>
          </a:prstGeom>
          <a:noFill/>
        </p:spPr>
        <p:txBody>
          <a:bodyPr wrap="none" rtlCol="0">
            <a:spAutoFit/>
          </a:bodyPr>
          <a:lstStyle/>
          <a:p>
            <a:pPr algn="ctr" defTabSz="914400"/>
            <a:r>
              <a:rPr lang="en-US" b="1">
                <a:solidFill>
                  <a:prstClr val="black"/>
                </a:solidFill>
                <a:latin typeface="Aptos" panose="02110004020202020204"/>
              </a:rPr>
              <a:t>GPU</a:t>
            </a:r>
          </a:p>
        </p:txBody>
      </p:sp>
      <p:sp>
        <p:nvSpPr>
          <p:cNvPr id="69" name="Rectangle: Rounded Corners 32">
            <a:extLst>
              <a:ext uri="{FF2B5EF4-FFF2-40B4-BE49-F238E27FC236}">
                <a16:creationId xmlns:a16="http://schemas.microsoft.com/office/drawing/2014/main" id="{19AC27C1-6544-0E41-38AB-BC7A82CCA60A}"/>
              </a:ext>
            </a:extLst>
          </p:cNvPr>
          <p:cNvSpPr/>
          <p:nvPr/>
        </p:nvSpPr>
        <p:spPr>
          <a:xfrm>
            <a:off x="9421009" y="2446181"/>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0" name="Rectangle: Rounded Corners 34">
            <a:extLst>
              <a:ext uri="{FF2B5EF4-FFF2-40B4-BE49-F238E27FC236}">
                <a16:creationId xmlns:a16="http://schemas.microsoft.com/office/drawing/2014/main" id="{BB861947-49D7-F824-108E-9FA92F37B6BA}"/>
              </a:ext>
            </a:extLst>
          </p:cNvPr>
          <p:cNvSpPr/>
          <p:nvPr/>
        </p:nvSpPr>
        <p:spPr>
          <a:xfrm>
            <a:off x="9038162" y="2963385"/>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1" name="Rectangle: Rounded Corners 35">
            <a:extLst>
              <a:ext uri="{FF2B5EF4-FFF2-40B4-BE49-F238E27FC236}">
                <a16:creationId xmlns:a16="http://schemas.microsoft.com/office/drawing/2014/main" id="{A9425D87-A5D8-F219-E6AD-E21FB6FEB9B2}"/>
              </a:ext>
            </a:extLst>
          </p:cNvPr>
          <p:cNvSpPr/>
          <p:nvPr/>
        </p:nvSpPr>
        <p:spPr>
          <a:xfrm>
            <a:off x="5675886" y="2734991"/>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CTA</a:t>
            </a:r>
          </a:p>
        </p:txBody>
      </p:sp>
      <p:sp>
        <p:nvSpPr>
          <p:cNvPr id="72" name="Rectangle: Rounded Corners 37">
            <a:extLst>
              <a:ext uri="{FF2B5EF4-FFF2-40B4-BE49-F238E27FC236}">
                <a16:creationId xmlns:a16="http://schemas.microsoft.com/office/drawing/2014/main" id="{F56BD3BB-1BBD-9CEF-1470-D6E0D82E0960}"/>
              </a:ext>
            </a:extLst>
          </p:cNvPr>
          <p:cNvSpPr/>
          <p:nvPr/>
        </p:nvSpPr>
        <p:spPr>
          <a:xfrm>
            <a:off x="5682854" y="2281100"/>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3" name="Rectangle: Rounded Corners 38">
            <a:extLst>
              <a:ext uri="{FF2B5EF4-FFF2-40B4-BE49-F238E27FC236}">
                <a16:creationId xmlns:a16="http://schemas.microsoft.com/office/drawing/2014/main" id="{4C34B98B-439A-BC98-D7BB-EBAEF90A0869}"/>
              </a:ext>
            </a:extLst>
          </p:cNvPr>
          <p:cNvSpPr/>
          <p:nvPr/>
        </p:nvSpPr>
        <p:spPr>
          <a:xfrm>
            <a:off x="5682853" y="1816612"/>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4" name="Rectangle: Rounded Corners 40">
            <a:extLst>
              <a:ext uri="{FF2B5EF4-FFF2-40B4-BE49-F238E27FC236}">
                <a16:creationId xmlns:a16="http://schemas.microsoft.com/office/drawing/2014/main" id="{F6D44603-96A6-830C-F9AA-ED071B647B5B}"/>
              </a:ext>
            </a:extLst>
          </p:cNvPr>
          <p:cNvSpPr/>
          <p:nvPr/>
        </p:nvSpPr>
        <p:spPr>
          <a:xfrm>
            <a:off x="2723884" y="4354861"/>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CTA</a:t>
            </a:r>
          </a:p>
        </p:txBody>
      </p:sp>
      <p:sp>
        <p:nvSpPr>
          <p:cNvPr id="75" name="Rectangle: Rounded Corners 41">
            <a:extLst>
              <a:ext uri="{FF2B5EF4-FFF2-40B4-BE49-F238E27FC236}">
                <a16:creationId xmlns:a16="http://schemas.microsoft.com/office/drawing/2014/main" id="{DD580615-7C9E-74A1-0012-41D7885FD46D}"/>
              </a:ext>
            </a:extLst>
          </p:cNvPr>
          <p:cNvSpPr/>
          <p:nvPr/>
        </p:nvSpPr>
        <p:spPr>
          <a:xfrm>
            <a:off x="3774307" y="4375992"/>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CTA</a:t>
            </a:r>
          </a:p>
        </p:txBody>
      </p:sp>
      <p:sp>
        <p:nvSpPr>
          <p:cNvPr id="76" name="Rectangle: Rounded Corners 42">
            <a:extLst>
              <a:ext uri="{FF2B5EF4-FFF2-40B4-BE49-F238E27FC236}">
                <a16:creationId xmlns:a16="http://schemas.microsoft.com/office/drawing/2014/main" id="{D4783DA6-1A22-822C-89A3-5878D56F9C1A}"/>
              </a:ext>
            </a:extLst>
          </p:cNvPr>
          <p:cNvSpPr/>
          <p:nvPr/>
        </p:nvSpPr>
        <p:spPr>
          <a:xfrm>
            <a:off x="8275297" y="4447869"/>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7" name="Rectangle 76">
            <a:extLst>
              <a:ext uri="{FF2B5EF4-FFF2-40B4-BE49-F238E27FC236}">
                <a16:creationId xmlns:a16="http://schemas.microsoft.com/office/drawing/2014/main" id="{96594AC0-F7E8-3FD6-9722-CF0FE5C2807B}"/>
              </a:ext>
            </a:extLst>
          </p:cNvPr>
          <p:cNvSpPr/>
          <p:nvPr/>
        </p:nvSpPr>
        <p:spPr>
          <a:xfrm>
            <a:off x="5391649" y="5533340"/>
            <a:ext cx="4070068"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DRAM</a:t>
            </a:r>
          </a:p>
        </p:txBody>
      </p:sp>
      <p:cxnSp>
        <p:nvCxnSpPr>
          <p:cNvPr id="78" name="Connector: Elbow 31">
            <a:extLst>
              <a:ext uri="{FF2B5EF4-FFF2-40B4-BE49-F238E27FC236}">
                <a16:creationId xmlns:a16="http://schemas.microsoft.com/office/drawing/2014/main" id="{0217E605-C3C0-C977-65C0-1DE008A0DD3C}"/>
              </a:ext>
            </a:extLst>
          </p:cNvPr>
          <p:cNvCxnSpPr>
            <a:cxnSpLocks/>
            <a:stCxn id="56" idx="3"/>
            <a:endCxn id="77" idx="1"/>
          </p:cNvCxnSpPr>
          <p:nvPr/>
        </p:nvCxnSpPr>
        <p:spPr>
          <a:xfrm flipV="1">
            <a:off x="5249512" y="5645100"/>
            <a:ext cx="142137" cy="3089"/>
          </a:xfrm>
          <a:prstGeom prst="bentConnector3">
            <a:avLst>
              <a:gd name="adj1" fmla="val 50000"/>
            </a:avLst>
          </a:prstGeom>
          <a:noFill/>
          <a:ln w="19050" cap="flat" cmpd="sng" algn="ctr">
            <a:solidFill>
              <a:srgbClr val="156082"/>
            </a:solidFill>
            <a:prstDash val="solid"/>
            <a:miter lim="800000"/>
            <a:tailEnd type="triangle"/>
          </a:ln>
          <a:effectLst/>
        </p:spPr>
      </p:cxnSp>
    </p:spTree>
    <p:extLst>
      <p:ext uri="{BB962C8B-B14F-4D97-AF65-F5344CB8AC3E}">
        <p14:creationId xmlns:p14="http://schemas.microsoft.com/office/powerpoint/2010/main" val="393234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49333" decel="50667" fill="hold" grpId="0" nodeType="afterEffect">
                                  <p:stCondLst>
                                    <p:cond delay="0"/>
                                  </p:stCondLst>
                                  <p:childTnLst>
                                    <p:animMotion origin="layout" path="M -4.375E-6 -2.22222E-6 L -0.24062 0.04445 " pathEditMode="relative" rAng="0" ptsTypes="AA">
                                      <p:cBhvr>
                                        <p:cTn id="10" dur="750" fill="hold"/>
                                        <p:tgtEl>
                                          <p:spTgt spid="64"/>
                                        </p:tgtEl>
                                        <p:attrNameLst>
                                          <p:attrName>ppt_x</p:attrName>
                                          <p:attrName>ppt_y</p:attrName>
                                        </p:attrNameLst>
                                      </p:cBhvr>
                                      <p:rCtr x="-12031" y="2222"/>
                                    </p:animMotion>
                                  </p:childTnLst>
                                </p:cTn>
                              </p:par>
                            </p:childTnLst>
                          </p:cTn>
                        </p:par>
                        <p:par>
                          <p:cTn id="11" fill="hold">
                            <p:stCondLst>
                              <p:cond delay="1250"/>
                            </p:stCondLst>
                            <p:childTnLst>
                              <p:par>
                                <p:cTn id="12" presetID="1" presetClass="entr" presetSubtype="0" fill="hold" grpId="0" nodeType="afterEffect">
                                  <p:stCondLst>
                                    <p:cond delay="0"/>
                                  </p:stCondLst>
                                  <p:childTnLst>
                                    <p:set>
                                      <p:cBhvr>
                                        <p:cTn id="13" dur="1" fill="hold">
                                          <p:stCondLst>
                                            <p:cond delay="0"/>
                                          </p:stCondLst>
                                        </p:cTn>
                                        <p:tgtEl>
                                          <p:spTgt spid="71"/>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64"/>
                                        </p:tgtEl>
                                        <p:attrNameLst>
                                          <p:attrName>style.visibility</p:attrName>
                                        </p:attrNameLst>
                                      </p:cBhvr>
                                      <p:to>
                                        <p:strVal val="hidden"/>
                                      </p:to>
                                    </p:set>
                                  </p:childTnLst>
                                </p:cTn>
                              </p:par>
                            </p:childTnLst>
                          </p:cTn>
                        </p:par>
                        <p:par>
                          <p:cTn id="16" fill="hold">
                            <p:stCondLst>
                              <p:cond delay="1250"/>
                            </p:stCondLst>
                            <p:childTnLst>
                              <p:par>
                                <p:cTn id="17" presetID="42" presetClass="path" presetSubtype="0" accel="49333" decel="50667" fill="hold" grpId="0" nodeType="afterEffect">
                                  <p:stCondLst>
                                    <p:cond delay="0"/>
                                  </p:stCondLst>
                                  <p:childTnLst>
                                    <p:animMotion origin="layout" path="M 4.16667E-7 -1.11111E-6 L -0.30859 -0.02338 " pathEditMode="relative" rAng="0" ptsTypes="AA">
                                      <p:cBhvr>
                                        <p:cTn id="18" dur="750" fill="hold"/>
                                        <p:tgtEl>
                                          <p:spTgt spid="69"/>
                                        </p:tgtEl>
                                        <p:attrNameLst>
                                          <p:attrName>ppt_x</p:attrName>
                                          <p:attrName>ppt_y</p:attrName>
                                        </p:attrNameLst>
                                      </p:cBhvr>
                                      <p:rCtr x="-15430" y="-1181"/>
                                    </p:animMotion>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69"/>
                                        </p:tgtEl>
                                        <p:attrNameLst>
                                          <p:attrName>style.visibility</p:attrName>
                                        </p:attrNameLst>
                                      </p:cBhvr>
                                      <p:to>
                                        <p:strVal val="hidden"/>
                                      </p:to>
                                    </p:set>
                                  </p:childTnLst>
                                </p:cTn>
                              </p:par>
                            </p:childTnLst>
                          </p:cTn>
                        </p:par>
                        <p:par>
                          <p:cTn id="24" fill="hold">
                            <p:stCondLst>
                              <p:cond delay="2000"/>
                            </p:stCondLst>
                            <p:childTnLst>
                              <p:par>
                                <p:cTn id="25" presetID="42" presetClass="path" presetSubtype="0" accel="49333" decel="50667" fill="hold" grpId="0" nodeType="afterEffect">
                                  <p:stCondLst>
                                    <p:cond delay="0"/>
                                  </p:stCondLst>
                                  <p:childTnLst>
                                    <p:animMotion origin="layout" path="M 6.25E-7 -4.07407E-6 L -0.275 -0.16435 " pathEditMode="relative" rAng="0" ptsTypes="AA">
                                      <p:cBhvr>
                                        <p:cTn id="26" dur="750" fill="hold"/>
                                        <p:tgtEl>
                                          <p:spTgt spid="70"/>
                                        </p:tgtEl>
                                        <p:attrNameLst>
                                          <p:attrName>ppt_x</p:attrName>
                                          <p:attrName>ppt_y</p:attrName>
                                        </p:attrNameLst>
                                      </p:cBhvr>
                                      <p:rCtr x="-13750" y="-8218"/>
                                    </p:animMotion>
                                  </p:childTnLst>
                                </p:cTn>
                              </p:par>
                            </p:childTnLst>
                          </p:cTn>
                        </p:par>
                        <p:par>
                          <p:cTn id="27" fill="hold">
                            <p:stCondLst>
                              <p:cond delay="2750"/>
                            </p:stCondLst>
                            <p:childTnLst>
                              <p:par>
                                <p:cTn id="28" presetID="1"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70"/>
                                        </p:tgtEl>
                                        <p:attrNameLst>
                                          <p:attrName>style.visibility</p:attrName>
                                        </p:attrNameLst>
                                      </p:cBhvr>
                                      <p:to>
                                        <p:strVal val="hidden"/>
                                      </p:to>
                                    </p:set>
                                  </p:childTnLst>
                                </p:cTn>
                              </p:par>
                            </p:childTnLst>
                          </p:cTn>
                        </p:par>
                        <p:par>
                          <p:cTn id="32" fill="hold">
                            <p:stCondLst>
                              <p:cond delay="2750"/>
                            </p:stCondLst>
                            <p:childTnLst>
                              <p:par>
                                <p:cTn id="33" presetID="42" presetClass="path" presetSubtype="0" accel="50667" decel="49333" fill="hold" grpId="1" nodeType="afterEffect">
                                  <p:stCondLst>
                                    <p:cond delay="0"/>
                                  </p:stCondLst>
                                  <p:childTnLst>
                                    <p:animMotion origin="layout" path="M 1.875E-6 -7.40741E-7 L 0.00091 0.08195 " pathEditMode="relative" rAng="0" ptsTypes="AA">
                                      <p:cBhvr>
                                        <p:cTn id="34" dur="750" fill="hold"/>
                                        <p:tgtEl>
                                          <p:spTgt spid="71"/>
                                        </p:tgtEl>
                                        <p:attrNameLst>
                                          <p:attrName>ppt_x</p:attrName>
                                          <p:attrName>ppt_y</p:attrName>
                                        </p:attrNameLst>
                                      </p:cBhvr>
                                      <p:rCtr x="39" y="4097"/>
                                    </p:animMotion>
                                  </p:childTnLst>
                                </p:cTn>
                              </p:par>
                            </p:childTnLst>
                          </p:cTn>
                        </p:par>
                        <p:par>
                          <p:cTn id="35" fill="hold">
                            <p:stCondLst>
                              <p:cond delay="3500"/>
                            </p:stCondLst>
                            <p:childTnLst>
                              <p:par>
                                <p:cTn id="36" presetID="42" presetClass="path" presetSubtype="0" accel="50667" decel="49333" fill="hold" grpId="2" nodeType="afterEffect">
                                  <p:stCondLst>
                                    <p:cond delay="0"/>
                                  </p:stCondLst>
                                  <p:childTnLst>
                                    <p:animMotion origin="layout" path="M 0.00091 0.08195 L -0.24167 0.23588 " pathEditMode="relative" rAng="0" ptsTypes="AA">
                                      <p:cBhvr>
                                        <p:cTn id="37" dur="750" fill="hold"/>
                                        <p:tgtEl>
                                          <p:spTgt spid="71"/>
                                        </p:tgtEl>
                                        <p:attrNameLst>
                                          <p:attrName>ppt_x</p:attrName>
                                          <p:attrName>ppt_y</p:attrName>
                                        </p:attrNameLst>
                                      </p:cBhvr>
                                      <p:rCtr x="-12135" y="7685"/>
                                    </p:animMotion>
                                  </p:childTnLst>
                                </p:cTn>
                              </p:par>
                              <p:par>
                                <p:cTn id="38" presetID="42" presetClass="path" presetSubtype="0" accel="50667" decel="49333" fill="hold" grpId="1" nodeType="withEffect">
                                  <p:stCondLst>
                                    <p:cond delay="0"/>
                                  </p:stCondLst>
                                  <p:childTnLst>
                                    <p:animMotion origin="layout" path="M 8.33333E-7 2.96296E-6 L 0.00026 0.14815 " pathEditMode="relative" rAng="0" ptsTypes="AA">
                                      <p:cBhvr>
                                        <p:cTn id="39" dur="750" fill="hold"/>
                                        <p:tgtEl>
                                          <p:spTgt spid="72"/>
                                        </p:tgtEl>
                                        <p:attrNameLst>
                                          <p:attrName>ppt_x</p:attrName>
                                          <p:attrName>ppt_y</p:attrName>
                                        </p:attrNameLst>
                                      </p:cBhvr>
                                      <p:rCtr x="13" y="7407"/>
                                    </p:animMotion>
                                  </p:childTnLst>
                                </p:cTn>
                              </p:par>
                            </p:childTnLst>
                          </p:cTn>
                        </p:par>
                        <p:par>
                          <p:cTn id="40" fill="hold">
                            <p:stCondLst>
                              <p:cond delay="4250"/>
                            </p:stCondLst>
                            <p:childTnLst>
                              <p:par>
                                <p:cTn id="41" presetID="1" presetClass="exit" presetSubtype="0" fill="hold" grpId="3" nodeType="afterEffect">
                                  <p:stCondLst>
                                    <p:cond delay="0"/>
                                  </p:stCondLst>
                                  <p:childTnLst>
                                    <p:set>
                                      <p:cBhvr>
                                        <p:cTn id="42" dur="1" fill="hold">
                                          <p:stCondLst>
                                            <p:cond delay="0"/>
                                          </p:stCondLst>
                                        </p:cTn>
                                        <p:tgtEl>
                                          <p:spTgt spid="71"/>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childTnLst>
                          </p:cTn>
                        </p:par>
                        <p:par>
                          <p:cTn id="45" fill="hold">
                            <p:stCondLst>
                              <p:cond delay="4250"/>
                            </p:stCondLst>
                            <p:childTnLst>
                              <p:par>
                                <p:cTn id="46" presetID="42" presetClass="path" presetSubtype="0" accel="50667" decel="49333" fill="hold" grpId="2" nodeType="afterEffect">
                                  <p:stCondLst>
                                    <p:cond delay="0"/>
                                  </p:stCondLst>
                                  <p:childTnLst>
                                    <p:animMotion origin="layout" path="M 0.00026 0.14815 L -0.1569 0.30509 " pathEditMode="relative" rAng="0" ptsTypes="AA">
                                      <p:cBhvr>
                                        <p:cTn id="47" dur="750" fill="hold"/>
                                        <p:tgtEl>
                                          <p:spTgt spid="72"/>
                                        </p:tgtEl>
                                        <p:attrNameLst>
                                          <p:attrName>ppt_x</p:attrName>
                                          <p:attrName>ppt_y</p:attrName>
                                        </p:attrNameLst>
                                      </p:cBhvr>
                                      <p:rCtr x="-7865" y="7847"/>
                                    </p:animMotion>
                                  </p:childTnLst>
                                </p:cTn>
                              </p:par>
                              <p:par>
                                <p:cTn id="48" presetID="42" presetClass="path" presetSubtype="0" accel="50667" decel="49333" fill="hold" grpId="1" nodeType="withEffect">
                                  <p:stCondLst>
                                    <p:cond delay="0"/>
                                  </p:stCondLst>
                                  <p:childTnLst>
                                    <p:animMotion origin="layout" path="M 8.33333E-7 -4.44444E-6 L 0.00026 0.21575 " pathEditMode="relative" rAng="0" ptsTypes="AA">
                                      <p:cBhvr>
                                        <p:cTn id="49" dur="750" fill="hold"/>
                                        <p:tgtEl>
                                          <p:spTgt spid="73"/>
                                        </p:tgtEl>
                                        <p:attrNameLst>
                                          <p:attrName>ppt_x</p:attrName>
                                          <p:attrName>ppt_y</p:attrName>
                                        </p:attrNameLst>
                                      </p:cBhvr>
                                      <p:rCtr x="13" y="10787"/>
                                    </p:animMotion>
                                  </p:childTnLst>
                                </p:cTn>
                              </p:par>
                            </p:childTnLst>
                          </p:cTn>
                        </p:par>
                        <p:par>
                          <p:cTn id="50" fill="hold">
                            <p:stCondLst>
                              <p:cond delay="5000"/>
                            </p:stCondLst>
                            <p:childTnLst>
                              <p:par>
                                <p:cTn id="51" presetID="1" presetClass="exit" presetSubtype="0" fill="hold" grpId="3" nodeType="afterEffect">
                                  <p:stCondLst>
                                    <p:cond delay="0"/>
                                  </p:stCondLst>
                                  <p:childTnLst>
                                    <p:set>
                                      <p:cBhvr>
                                        <p:cTn id="52" dur="1" fill="hold">
                                          <p:stCondLst>
                                            <p:cond delay="0"/>
                                          </p:stCondLst>
                                        </p:cTn>
                                        <p:tgtEl>
                                          <p:spTgt spid="72"/>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par>
                          <p:cTn id="55" fill="hold">
                            <p:stCondLst>
                              <p:cond delay="5000"/>
                            </p:stCondLst>
                            <p:childTnLst>
                              <p:par>
                                <p:cTn id="56" presetID="42" presetClass="path" presetSubtype="0" accel="50667" decel="49333" fill="hold" grpId="2" nodeType="afterEffect">
                                  <p:stCondLst>
                                    <p:cond delay="0"/>
                                  </p:stCondLst>
                                  <p:childTnLst>
                                    <p:animMotion origin="layout" path="M 0.00026 0.21575 L 0.21367 0.38311 " pathEditMode="relative" rAng="0" ptsTypes="AA">
                                      <p:cBhvr>
                                        <p:cTn id="57" dur="750" fill="hold"/>
                                        <p:tgtEl>
                                          <p:spTgt spid="73"/>
                                        </p:tgtEl>
                                        <p:attrNameLst>
                                          <p:attrName>ppt_x</p:attrName>
                                          <p:attrName>ppt_y</p:attrName>
                                        </p:attrNameLst>
                                      </p:cBhvr>
                                      <p:rCtr x="10664" y="8356"/>
                                    </p:animMotion>
                                  </p:childTnLst>
                                </p:cTn>
                              </p:par>
                            </p:childTnLst>
                          </p:cTn>
                        </p:par>
                        <p:par>
                          <p:cTn id="58" fill="hold">
                            <p:stCondLst>
                              <p:cond delay="5750"/>
                            </p:stCondLst>
                            <p:childTnLst>
                              <p:par>
                                <p:cTn id="59" presetID="1" presetClass="exit" presetSubtype="0" fill="hold" grpId="3" nodeType="afterEffect">
                                  <p:stCondLst>
                                    <p:cond delay="0"/>
                                  </p:stCondLst>
                                  <p:childTnLst>
                                    <p:set>
                                      <p:cBhvr>
                                        <p:cTn id="60" dur="1" fill="hold">
                                          <p:stCondLst>
                                            <p:cond delay="0"/>
                                          </p:stCondLst>
                                        </p:cTn>
                                        <p:tgtEl>
                                          <p:spTgt spid="73"/>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67" grpId="0" animBg="1"/>
      <p:bldP spid="69" grpId="0" animBg="1"/>
      <p:bldP spid="69" grpId="1" animBg="1"/>
      <p:bldP spid="70" grpId="0" animBg="1"/>
      <p:bldP spid="70" grpId="1" animBg="1"/>
      <p:bldP spid="71" grpId="0" animBg="1"/>
      <p:bldP spid="71" grpId="1" animBg="1"/>
      <p:bldP spid="71" grpId="2" animBg="1"/>
      <p:bldP spid="71" grpId="3" animBg="1"/>
      <p:bldP spid="72" grpId="0" animBg="1"/>
      <p:bldP spid="72" grpId="1" animBg="1"/>
      <p:bldP spid="72" grpId="2" animBg="1"/>
      <p:bldP spid="72" grpId="3" animBg="1"/>
      <p:bldP spid="73" grpId="0" animBg="1"/>
      <p:bldP spid="73" grpId="1" animBg="1"/>
      <p:bldP spid="73" grpId="2" animBg="1"/>
      <p:bldP spid="73" grpId="3" animBg="1"/>
      <p:bldP spid="74" grpId="0" animBg="1"/>
      <p:bldP spid="75" grpId="0" animBg="1"/>
      <p:bldP spid="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A859E-A8EB-AC71-DE0A-F33787A02188}"/>
            </a:ext>
          </a:extLst>
        </p:cNvPr>
        <p:cNvGrpSpPr/>
        <p:nvPr/>
      </p:nvGrpSpPr>
      <p:grpSpPr>
        <a:xfrm>
          <a:off x="0" y="0"/>
          <a:ext cx="0" cy="0"/>
          <a:chOff x="0" y="0"/>
          <a:chExt cx="0" cy="0"/>
        </a:xfrm>
      </p:grpSpPr>
      <p:sp>
        <p:nvSpPr>
          <p:cNvPr id="20" name="Text Placeholder 19">
            <a:extLst>
              <a:ext uri="{FF2B5EF4-FFF2-40B4-BE49-F238E27FC236}">
                <a16:creationId xmlns:a16="http://schemas.microsoft.com/office/drawing/2014/main" id="{5D102C1A-9D5B-AB59-3668-1C1E97EA8BC8}"/>
              </a:ext>
            </a:extLst>
          </p:cNvPr>
          <p:cNvSpPr>
            <a:spLocks noGrp="1"/>
          </p:cNvSpPr>
          <p:nvPr>
            <p:ph type="body" sz="quarter" idx="11"/>
          </p:nvPr>
        </p:nvSpPr>
        <p:spPr/>
        <p:txBody>
          <a:bodyPr/>
          <a:lstStyle/>
          <a:p>
            <a:r>
              <a:rPr lang="en-US" b="0" dirty="0"/>
              <a:t>Memory intensity continues to grow with application scale:</a:t>
            </a:r>
          </a:p>
          <a:p>
            <a:pPr lvl="1"/>
            <a:r>
              <a:rPr lang="en-US" b="0" dirty="0"/>
              <a:t>ML deals with hundreds of GBs to TBs scales of data processing on accelerators</a:t>
            </a:r>
          </a:p>
          <a:p>
            <a:pPr lvl="1"/>
            <a:r>
              <a:rPr lang="en-US" b="0" dirty="0"/>
              <a:t>DBs process tabular data at similar scales on the CPU</a:t>
            </a:r>
          </a:p>
          <a:p>
            <a:r>
              <a:rPr lang="en-US" b="0" dirty="0"/>
              <a:t>Data movement is more complex and reliant on a myriad of:</a:t>
            </a:r>
          </a:p>
          <a:p>
            <a:pPr lvl="1"/>
            <a:r>
              <a:rPr lang="en-US" b="0" dirty="0"/>
              <a:t>Intermediate interconnects (PCIe, </a:t>
            </a:r>
            <a:r>
              <a:rPr lang="en-US" b="0" dirty="0" err="1"/>
              <a:t>NVLink</a:t>
            </a:r>
            <a:r>
              <a:rPr lang="en-US" b="0" dirty="0"/>
              <a:t>, InfiniBand) </a:t>
            </a:r>
          </a:p>
          <a:p>
            <a:pPr lvl="1"/>
            <a:r>
              <a:rPr lang="en-US" b="0" dirty="0"/>
              <a:t>Memory technologies (HBM, CXL)</a:t>
            </a:r>
          </a:p>
          <a:p>
            <a:pPr marL="0" indent="0">
              <a:buNone/>
            </a:pPr>
            <a:r>
              <a:rPr lang="en-US" dirty="0"/>
              <a:t>Data movement causes latency spikes, throughput reduction, and processing bottlenecks.</a:t>
            </a:r>
          </a:p>
        </p:txBody>
      </p:sp>
      <p:sp>
        <p:nvSpPr>
          <p:cNvPr id="3" name="Title 2">
            <a:extLst>
              <a:ext uri="{FF2B5EF4-FFF2-40B4-BE49-F238E27FC236}">
                <a16:creationId xmlns:a16="http://schemas.microsoft.com/office/drawing/2014/main" id="{A6B7AC2A-2A54-EEBD-AD7C-E260BFD82BFF}"/>
              </a:ext>
            </a:extLst>
          </p:cNvPr>
          <p:cNvSpPr>
            <a:spLocks noGrp="1"/>
          </p:cNvSpPr>
          <p:nvPr>
            <p:ph type="title"/>
          </p:nvPr>
        </p:nvSpPr>
        <p:spPr/>
        <p:txBody>
          <a:bodyPr/>
          <a:lstStyle/>
          <a:p>
            <a:r>
              <a:rPr lang="en-US" dirty="0"/>
              <a:t>Data movement problems continue to grow</a:t>
            </a:r>
          </a:p>
        </p:txBody>
      </p:sp>
      <p:sp>
        <p:nvSpPr>
          <p:cNvPr id="6" name="Slide Number Placeholder 5">
            <a:extLst>
              <a:ext uri="{FF2B5EF4-FFF2-40B4-BE49-F238E27FC236}">
                <a16:creationId xmlns:a16="http://schemas.microsoft.com/office/drawing/2014/main" id="{7DD860BE-41B3-A5EC-718B-D315B68864B3}"/>
              </a:ext>
            </a:extLst>
          </p:cNvPr>
          <p:cNvSpPr>
            <a:spLocks noGrp="1"/>
          </p:cNvSpPr>
          <p:nvPr>
            <p:ph type="sldNum" sz="quarter" idx="13"/>
          </p:nvPr>
        </p:nvSpPr>
        <p:spPr/>
        <p:txBody>
          <a:bodyPr/>
          <a:lstStyle/>
          <a:p>
            <a:fld id="{04AED599-1D0F-3E40-81CA-01C30F87847C}" type="slidenum">
              <a:rPr lang="en-US" smtClean="0"/>
              <a:pPr/>
              <a:t>4</a:t>
            </a:fld>
            <a:endParaRPr lang="en-US" dirty="0"/>
          </a:p>
        </p:txBody>
      </p:sp>
    </p:spTree>
    <p:extLst>
      <p:ext uri="{BB962C8B-B14F-4D97-AF65-F5344CB8AC3E}">
        <p14:creationId xmlns:p14="http://schemas.microsoft.com/office/powerpoint/2010/main" val="69913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500"/>
                                        <p:tgtEl>
                                          <p:spTgt spid="2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fade">
                                      <p:cBhvr>
                                        <p:cTn id="13" dur="500"/>
                                        <p:tgtEl>
                                          <p:spTgt spid="2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fade">
                                      <p:cBhvr>
                                        <p:cTn id="18" dur="500"/>
                                        <p:tgtEl>
                                          <p:spTgt spid="20">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fade">
                                      <p:cBhvr>
                                        <p:cTn id="21" dur="500"/>
                                        <p:tgtEl>
                                          <p:spTgt spid="20">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fade">
                                      <p:cBhvr>
                                        <p:cTn id="24" dur="500"/>
                                        <p:tgtEl>
                                          <p:spTgt spid="20">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xEl>
                                              <p:pRg st="6" end="6"/>
                                            </p:txEl>
                                          </p:spTgt>
                                        </p:tgtEl>
                                        <p:attrNameLst>
                                          <p:attrName>style.visibility</p:attrName>
                                        </p:attrNameLst>
                                      </p:cBhvr>
                                      <p:to>
                                        <p:strVal val="visible"/>
                                      </p:to>
                                    </p:set>
                                    <p:animEffect transition="in" filter="fade">
                                      <p:cBhvr>
                                        <p:cTn id="29"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4CE8-9FF5-C41E-51D5-599807163E08}"/>
              </a:ext>
            </a:extLst>
          </p:cNvPr>
          <p:cNvSpPr>
            <a:spLocks noGrp="1"/>
          </p:cNvSpPr>
          <p:nvPr>
            <p:ph type="title"/>
          </p:nvPr>
        </p:nvSpPr>
        <p:spPr/>
        <p:txBody>
          <a:bodyPr/>
          <a:lstStyle/>
          <a:p>
            <a:r>
              <a:rPr lang="en-US" dirty="0"/>
              <a:t>GPU execution: Warp scheduling</a:t>
            </a:r>
          </a:p>
        </p:txBody>
      </p:sp>
      <p:sp>
        <p:nvSpPr>
          <p:cNvPr id="38" name="Slide Number Placeholder 37">
            <a:extLst>
              <a:ext uri="{FF2B5EF4-FFF2-40B4-BE49-F238E27FC236}">
                <a16:creationId xmlns:a16="http://schemas.microsoft.com/office/drawing/2014/main" id="{B8335DF5-C274-54F1-B66C-B9BDCA0D59B2}"/>
              </a:ext>
            </a:extLst>
          </p:cNvPr>
          <p:cNvSpPr>
            <a:spLocks noGrp="1"/>
          </p:cNvSpPr>
          <p:nvPr>
            <p:ph type="sldNum" sz="quarter" idx="14"/>
          </p:nvPr>
        </p:nvSpPr>
        <p:spPr/>
        <p:txBody>
          <a:bodyPr/>
          <a:lstStyle/>
          <a:p>
            <a:fld id="{04AED599-1D0F-3E40-81CA-01C30F87847C}" type="slidenum">
              <a:rPr lang="en-US" smtClean="0"/>
              <a:pPr/>
              <a:t>40</a:t>
            </a:fld>
            <a:endParaRPr lang="en-US"/>
          </a:p>
        </p:txBody>
      </p:sp>
      <p:sp>
        <p:nvSpPr>
          <p:cNvPr id="18" name="Rectangle: Rounded Corners 55">
            <a:extLst>
              <a:ext uri="{FF2B5EF4-FFF2-40B4-BE49-F238E27FC236}">
                <a16:creationId xmlns:a16="http://schemas.microsoft.com/office/drawing/2014/main" id="{1BB42168-06A7-7DD9-AA78-7FE48B17DAF0}"/>
              </a:ext>
            </a:extLst>
          </p:cNvPr>
          <p:cNvSpPr/>
          <p:nvPr/>
        </p:nvSpPr>
        <p:spPr>
          <a:xfrm>
            <a:off x="6094460" y="2774297"/>
            <a:ext cx="1926531" cy="632985"/>
          </a:xfrm>
          <a:prstGeom prst="roundRect">
            <a:avLst/>
          </a:prstGeom>
          <a:solidFill>
            <a:srgbClr val="F5B8A4"/>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19" name="Text Placeholder 6">
            <a:extLst>
              <a:ext uri="{FF2B5EF4-FFF2-40B4-BE49-F238E27FC236}">
                <a16:creationId xmlns:a16="http://schemas.microsoft.com/office/drawing/2014/main" id="{1F0AF9E4-CBD4-426C-DE7B-691527188700}"/>
              </a:ext>
            </a:extLst>
          </p:cNvPr>
          <p:cNvSpPr txBox="1">
            <a:spLocks/>
          </p:cNvSpPr>
          <p:nvPr/>
        </p:nvSpPr>
        <p:spPr>
          <a:xfrm>
            <a:off x="838200" y="5925607"/>
            <a:ext cx="10515600" cy="79097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6352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6352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6352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6352E"/>
                </a:solidFill>
                <a:effectLst/>
                <a:uLnTx/>
                <a:uFillTx/>
                <a:latin typeface="Aptos" panose="02110004020202020204"/>
                <a:ea typeface="+mn-ea"/>
                <a:cs typeface="+mn-cs"/>
              </a:rPr>
              <a:t>Warp scheduler assigns queued warps to free resources attempting to saturate all GPU resources.</a:t>
            </a:r>
          </a:p>
        </p:txBody>
      </p:sp>
      <p:grpSp>
        <p:nvGrpSpPr>
          <p:cNvPr id="20" name="Group 19">
            <a:extLst>
              <a:ext uri="{FF2B5EF4-FFF2-40B4-BE49-F238E27FC236}">
                <a16:creationId xmlns:a16="http://schemas.microsoft.com/office/drawing/2014/main" id="{4B2425F0-C68C-80E3-0BF4-1A88D2B33F0C}"/>
              </a:ext>
            </a:extLst>
          </p:cNvPr>
          <p:cNvGrpSpPr/>
          <p:nvPr/>
        </p:nvGrpSpPr>
        <p:grpSpPr>
          <a:xfrm>
            <a:off x="3566160" y="2404965"/>
            <a:ext cx="5059680" cy="3318527"/>
            <a:chOff x="1320799" y="2978524"/>
            <a:chExt cx="1530774" cy="1038063"/>
          </a:xfrm>
        </p:grpSpPr>
        <p:sp>
          <p:nvSpPr>
            <p:cNvPr id="21" name="Rectangle 20">
              <a:extLst>
                <a:ext uri="{FF2B5EF4-FFF2-40B4-BE49-F238E27FC236}">
                  <a16:creationId xmlns:a16="http://schemas.microsoft.com/office/drawing/2014/main" id="{83DA8392-0343-3332-D911-94B5438CEE8D}"/>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23D2D896-1A24-7BC3-71C2-7500079CAAD6}"/>
                </a:ext>
              </a:extLst>
            </p:cNvPr>
            <p:cNvSpPr/>
            <p:nvPr/>
          </p:nvSpPr>
          <p:spPr>
            <a:xfrm>
              <a:off x="1320799" y="3911187"/>
              <a:ext cx="1530774" cy="10540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23" name="TextBox 22">
              <a:extLst>
                <a:ext uri="{FF2B5EF4-FFF2-40B4-BE49-F238E27FC236}">
                  <a16:creationId xmlns:a16="http://schemas.microsoft.com/office/drawing/2014/main" id="{DD7A8493-C8E6-DDAF-1F6B-B44D6F9E71DA}"/>
                </a:ext>
              </a:extLst>
            </p:cNvPr>
            <p:cNvSpPr txBox="1"/>
            <p:nvPr/>
          </p:nvSpPr>
          <p:spPr>
            <a:xfrm>
              <a:off x="2008783" y="2978524"/>
              <a:ext cx="154805" cy="1155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ptos" panose="02110004020202020204"/>
                </a:rPr>
                <a:t>SM</a:t>
              </a:r>
            </a:p>
          </p:txBody>
        </p:sp>
      </p:grpSp>
      <p:sp>
        <p:nvSpPr>
          <p:cNvPr id="24" name="Rectangle: Rounded Corners 41">
            <a:extLst>
              <a:ext uri="{FF2B5EF4-FFF2-40B4-BE49-F238E27FC236}">
                <a16:creationId xmlns:a16="http://schemas.microsoft.com/office/drawing/2014/main" id="{806FFBCD-1C64-E43A-2B0A-4B8847FBDD9C}"/>
              </a:ext>
            </a:extLst>
          </p:cNvPr>
          <p:cNvSpPr/>
          <p:nvPr/>
        </p:nvSpPr>
        <p:spPr>
          <a:xfrm>
            <a:off x="4167929" y="2779866"/>
            <a:ext cx="1926531" cy="632985"/>
          </a:xfrm>
          <a:prstGeom prst="roundRect">
            <a:avLst/>
          </a:prstGeom>
          <a:solidFill>
            <a:srgbClr val="F5B8A4"/>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25" name="Rectangle: Rounded Corners 2">
            <a:extLst>
              <a:ext uri="{FF2B5EF4-FFF2-40B4-BE49-F238E27FC236}">
                <a16:creationId xmlns:a16="http://schemas.microsoft.com/office/drawing/2014/main" id="{EC656C52-7832-172C-68E0-97BDE42653F8}"/>
              </a:ext>
            </a:extLst>
          </p:cNvPr>
          <p:cNvSpPr/>
          <p:nvPr/>
        </p:nvSpPr>
        <p:spPr>
          <a:xfrm>
            <a:off x="5066487" y="3541260"/>
            <a:ext cx="2059019" cy="336948"/>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ptos" panose="02110004020202020204"/>
                <a:ea typeface="+mn-ea"/>
                <a:cs typeface="+mn-cs"/>
              </a:rPr>
              <a:t>Warp scheduler</a:t>
            </a:r>
          </a:p>
        </p:txBody>
      </p:sp>
      <p:sp>
        <p:nvSpPr>
          <p:cNvPr id="26" name="Rectangle 25">
            <a:extLst>
              <a:ext uri="{FF2B5EF4-FFF2-40B4-BE49-F238E27FC236}">
                <a16:creationId xmlns:a16="http://schemas.microsoft.com/office/drawing/2014/main" id="{58454F21-2DAD-485F-E074-D1DB2211817F}"/>
              </a:ext>
            </a:extLst>
          </p:cNvPr>
          <p:cNvSpPr/>
          <p:nvPr/>
        </p:nvSpPr>
        <p:spPr>
          <a:xfrm>
            <a:off x="4573435" y="4920227"/>
            <a:ext cx="1444561" cy="336948"/>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err="1">
                <a:ln>
                  <a:noFill/>
                </a:ln>
                <a:solidFill>
                  <a:prstClr val="black"/>
                </a:solidFill>
                <a:effectLst/>
                <a:uLnTx/>
                <a:uFillTx/>
                <a:latin typeface="Aptos" panose="02110004020202020204"/>
                <a:ea typeface="+mn-ea"/>
                <a:cs typeface="+mn-cs"/>
              </a:rPr>
              <a:t>Ld</a:t>
            </a: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a:t>
            </a:r>
            <a:r>
              <a:rPr kumimoji="0" lang="en-US" sz="1200" b="1" i="0" u="none" strike="noStrike" kern="0" cap="none" spc="0" normalizeH="0" baseline="0" noProof="0" err="1">
                <a:ln>
                  <a:noFill/>
                </a:ln>
                <a:solidFill>
                  <a:prstClr val="black"/>
                </a:solidFill>
                <a:effectLst/>
                <a:uLnTx/>
                <a:uFillTx/>
                <a:latin typeface="Aptos" panose="02110004020202020204"/>
                <a:ea typeface="+mn-ea"/>
                <a:cs typeface="+mn-cs"/>
              </a:rPr>
              <a:t>st</a:t>
            </a: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 unit</a:t>
            </a:r>
          </a:p>
        </p:txBody>
      </p:sp>
      <p:sp>
        <p:nvSpPr>
          <p:cNvPr id="27" name="Rectangle 26">
            <a:extLst>
              <a:ext uri="{FF2B5EF4-FFF2-40B4-BE49-F238E27FC236}">
                <a16:creationId xmlns:a16="http://schemas.microsoft.com/office/drawing/2014/main" id="{E603A62B-DD93-23F4-6A27-73A75BBD8EC0}"/>
              </a:ext>
            </a:extLst>
          </p:cNvPr>
          <p:cNvSpPr/>
          <p:nvPr/>
        </p:nvSpPr>
        <p:spPr>
          <a:xfrm>
            <a:off x="6197338" y="4920227"/>
            <a:ext cx="1444561" cy="336948"/>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err="1">
                <a:ln>
                  <a:noFill/>
                </a:ln>
                <a:solidFill>
                  <a:prstClr val="black"/>
                </a:solidFill>
                <a:effectLst/>
                <a:uLnTx/>
                <a:uFillTx/>
                <a:latin typeface="Aptos" panose="02110004020202020204"/>
                <a:ea typeface="+mn-ea"/>
                <a:cs typeface="+mn-cs"/>
              </a:rPr>
              <a:t>Ld</a:t>
            </a: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a:t>
            </a:r>
            <a:r>
              <a:rPr kumimoji="0" lang="en-US" sz="1200" b="1" i="0" u="none" strike="noStrike" kern="0" cap="none" spc="0" normalizeH="0" baseline="0" noProof="0" err="1">
                <a:ln>
                  <a:noFill/>
                </a:ln>
                <a:solidFill>
                  <a:prstClr val="black"/>
                </a:solidFill>
                <a:effectLst/>
                <a:uLnTx/>
                <a:uFillTx/>
                <a:latin typeface="Aptos" panose="02110004020202020204"/>
                <a:ea typeface="+mn-ea"/>
                <a:cs typeface="+mn-cs"/>
              </a:rPr>
              <a:t>st</a:t>
            </a: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 unit</a:t>
            </a:r>
          </a:p>
        </p:txBody>
      </p:sp>
      <p:sp>
        <p:nvSpPr>
          <p:cNvPr id="28" name="Rectangle 27">
            <a:extLst>
              <a:ext uri="{FF2B5EF4-FFF2-40B4-BE49-F238E27FC236}">
                <a16:creationId xmlns:a16="http://schemas.microsoft.com/office/drawing/2014/main" id="{A734A34C-801C-6C1C-46AA-E76B0EE2BE6D}"/>
              </a:ext>
            </a:extLst>
          </p:cNvPr>
          <p:cNvSpPr/>
          <p:nvPr/>
        </p:nvSpPr>
        <p:spPr>
          <a:xfrm>
            <a:off x="4751273" y="4135901"/>
            <a:ext cx="1088886" cy="612089"/>
          </a:xfrm>
          <a:prstGeom prst="rect">
            <a:avLst/>
          </a:prstGeom>
          <a:solidFill>
            <a:srgbClr val="A8D5A0"/>
          </a:solidFill>
          <a:ln w="28575"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ptos" panose="02110004020202020204"/>
                <a:ea typeface="+mn-ea"/>
                <a:cs typeface="+mn-cs"/>
              </a:rPr>
              <a:t>Compute core</a:t>
            </a:r>
          </a:p>
        </p:txBody>
      </p:sp>
      <p:sp>
        <p:nvSpPr>
          <p:cNvPr id="29" name="Rectangle 28">
            <a:extLst>
              <a:ext uri="{FF2B5EF4-FFF2-40B4-BE49-F238E27FC236}">
                <a16:creationId xmlns:a16="http://schemas.microsoft.com/office/drawing/2014/main" id="{57F37007-B417-0C53-E282-F1FFCB2DD2D0}"/>
              </a:ext>
            </a:extLst>
          </p:cNvPr>
          <p:cNvSpPr/>
          <p:nvPr/>
        </p:nvSpPr>
        <p:spPr>
          <a:xfrm>
            <a:off x="6375176" y="4135901"/>
            <a:ext cx="1088886" cy="612089"/>
          </a:xfrm>
          <a:prstGeom prst="rect">
            <a:avLst/>
          </a:prstGeom>
          <a:solidFill>
            <a:srgbClr val="4EA72E">
              <a:lumMod val="110000"/>
              <a:satMod val="105000"/>
              <a:tint val="67000"/>
            </a:srgbClr>
          </a:solidFill>
          <a:ln w="28575"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Compute core</a:t>
            </a:r>
          </a:p>
        </p:txBody>
      </p:sp>
      <p:sp>
        <p:nvSpPr>
          <p:cNvPr id="30" name="Rectangle: Rounded Corners 49">
            <a:extLst>
              <a:ext uri="{FF2B5EF4-FFF2-40B4-BE49-F238E27FC236}">
                <a16:creationId xmlns:a16="http://schemas.microsoft.com/office/drawing/2014/main" id="{9967FE71-6BD3-46EB-63B5-63B88DD5CC55}"/>
              </a:ext>
            </a:extLst>
          </p:cNvPr>
          <p:cNvSpPr/>
          <p:nvPr/>
        </p:nvSpPr>
        <p:spPr>
          <a:xfrm>
            <a:off x="4167929" y="2845186"/>
            <a:ext cx="963266" cy="50424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Warp</a:t>
            </a:r>
          </a:p>
        </p:txBody>
      </p:sp>
      <p:sp>
        <p:nvSpPr>
          <p:cNvPr id="31" name="Rectangle: Rounded Corners 50">
            <a:extLst>
              <a:ext uri="{FF2B5EF4-FFF2-40B4-BE49-F238E27FC236}">
                <a16:creationId xmlns:a16="http://schemas.microsoft.com/office/drawing/2014/main" id="{7028BDAE-19E9-A11D-B1FB-9FC5E6AB98BB}"/>
              </a:ext>
            </a:extLst>
          </p:cNvPr>
          <p:cNvSpPr/>
          <p:nvPr/>
        </p:nvSpPr>
        <p:spPr>
          <a:xfrm>
            <a:off x="5132729" y="2845186"/>
            <a:ext cx="963266" cy="50424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Warp</a:t>
            </a:r>
          </a:p>
        </p:txBody>
      </p:sp>
      <p:sp>
        <p:nvSpPr>
          <p:cNvPr id="32" name="Rectangle: Rounded Corners 51">
            <a:extLst>
              <a:ext uri="{FF2B5EF4-FFF2-40B4-BE49-F238E27FC236}">
                <a16:creationId xmlns:a16="http://schemas.microsoft.com/office/drawing/2014/main" id="{ABB298A5-F23F-C6B2-E5FB-1A6CF4F91533}"/>
              </a:ext>
            </a:extLst>
          </p:cNvPr>
          <p:cNvSpPr/>
          <p:nvPr/>
        </p:nvSpPr>
        <p:spPr>
          <a:xfrm>
            <a:off x="7055423" y="2845186"/>
            <a:ext cx="963266" cy="50424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Warp</a:t>
            </a:r>
          </a:p>
        </p:txBody>
      </p:sp>
      <p:sp>
        <p:nvSpPr>
          <p:cNvPr id="33" name="Rectangle: Rounded Corners 52">
            <a:extLst>
              <a:ext uri="{FF2B5EF4-FFF2-40B4-BE49-F238E27FC236}">
                <a16:creationId xmlns:a16="http://schemas.microsoft.com/office/drawing/2014/main" id="{BA8C1B25-D5F1-9451-EBFC-2403BF86C903}"/>
              </a:ext>
            </a:extLst>
          </p:cNvPr>
          <p:cNvSpPr/>
          <p:nvPr/>
        </p:nvSpPr>
        <p:spPr>
          <a:xfrm>
            <a:off x="6097242" y="2850227"/>
            <a:ext cx="963266" cy="50424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Warp</a:t>
            </a:r>
          </a:p>
        </p:txBody>
      </p:sp>
      <p:sp>
        <p:nvSpPr>
          <p:cNvPr id="35" name="Rectangle: Rounded Corners 52">
            <a:extLst>
              <a:ext uri="{FF2B5EF4-FFF2-40B4-BE49-F238E27FC236}">
                <a16:creationId xmlns:a16="http://schemas.microsoft.com/office/drawing/2014/main" id="{A9471878-6D4A-25CF-6132-72347D8ABE4F}"/>
              </a:ext>
            </a:extLst>
          </p:cNvPr>
          <p:cNvSpPr/>
          <p:nvPr/>
        </p:nvSpPr>
        <p:spPr>
          <a:xfrm>
            <a:off x="7052641" y="2849638"/>
            <a:ext cx="963266" cy="50424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Warp</a:t>
            </a:r>
          </a:p>
        </p:txBody>
      </p:sp>
      <p:sp>
        <p:nvSpPr>
          <p:cNvPr id="36" name="Rectangle: Rounded Corners 51">
            <a:extLst>
              <a:ext uri="{FF2B5EF4-FFF2-40B4-BE49-F238E27FC236}">
                <a16:creationId xmlns:a16="http://schemas.microsoft.com/office/drawing/2014/main" id="{C8CC9842-15AF-6D9A-A509-5B29DB9A0932}"/>
              </a:ext>
            </a:extLst>
          </p:cNvPr>
          <p:cNvSpPr/>
          <p:nvPr/>
        </p:nvSpPr>
        <p:spPr>
          <a:xfrm>
            <a:off x="6097242" y="2850816"/>
            <a:ext cx="963266" cy="50424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Warp</a:t>
            </a:r>
          </a:p>
        </p:txBody>
      </p:sp>
      <p:sp>
        <p:nvSpPr>
          <p:cNvPr id="37" name="TextBox 36">
            <a:extLst>
              <a:ext uri="{FF2B5EF4-FFF2-40B4-BE49-F238E27FC236}">
                <a16:creationId xmlns:a16="http://schemas.microsoft.com/office/drawing/2014/main" id="{18A51293-81FA-FBED-9A3A-EF75D4E5BB1D}"/>
              </a:ext>
            </a:extLst>
          </p:cNvPr>
          <p:cNvSpPr txBox="1"/>
          <p:nvPr/>
        </p:nvSpPr>
        <p:spPr>
          <a:xfrm>
            <a:off x="8906688" y="3163860"/>
            <a:ext cx="2564677" cy="646331"/>
          </a:xfrm>
          <a:prstGeom prst="rect">
            <a:avLst/>
          </a:prstGeom>
          <a:noFill/>
        </p:spPr>
        <p:txBody>
          <a:bodyPr wrap="none" rtlCol="0">
            <a:spAutoFit/>
          </a:bodyPr>
          <a:lstStyle/>
          <a:p>
            <a:pPr algn="ctr" defTabSz="914400"/>
            <a:r>
              <a:rPr lang="en-US" b="1">
                <a:solidFill>
                  <a:srgbClr val="4EA72E"/>
                </a:solidFill>
                <a:latin typeface="Aptos" panose="02110004020202020204"/>
              </a:rPr>
              <a:t>Green = Prefill Warp</a:t>
            </a:r>
          </a:p>
          <a:p>
            <a:pPr algn="ctr" defTabSz="914400"/>
            <a:r>
              <a:rPr lang="en-US" b="1">
                <a:solidFill>
                  <a:srgbClr val="E97132"/>
                </a:solidFill>
                <a:latin typeface="Aptos" panose="02110004020202020204"/>
              </a:rPr>
              <a:t>Orange = Decode Warp</a:t>
            </a:r>
          </a:p>
        </p:txBody>
      </p:sp>
    </p:spTree>
    <p:extLst>
      <p:ext uri="{BB962C8B-B14F-4D97-AF65-F5344CB8AC3E}">
        <p14:creationId xmlns:p14="http://schemas.microsoft.com/office/powerpoint/2010/main" val="148873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667" decel="49333" fill="hold" grpId="1" nodeType="clickEffect">
                                  <p:stCondLst>
                                    <p:cond delay="0"/>
                                  </p:stCondLst>
                                  <p:childTnLst>
                                    <p:animMotion origin="layout" path="M 0 -3.7037E-7 L 0.11849 0.08935 " pathEditMode="relative" rAng="0" ptsTypes="AA">
                                      <p:cBhvr>
                                        <p:cTn id="27" dur="750" fill="hold"/>
                                        <p:tgtEl>
                                          <p:spTgt spid="30"/>
                                        </p:tgtEl>
                                        <p:attrNameLst>
                                          <p:attrName>ppt_x</p:attrName>
                                          <p:attrName>ppt_y</p:attrName>
                                        </p:attrNameLst>
                                      </p:cBhvr>
                                      <p:rCtr x="5924" y="4468"/>
                                    </p:animMotion>
                                  </p:childTnLst>
                                </p:cTn>
                              </p:par>
                            </p:childTnLst>
                          </p:cTn>
                        </p:par>
                        <p:par>
                          <p:cTn id="28" fill="hold">
                            <p:stCondLst>
                              <p:cond delay="750"/>
                            </p:stCondLst>
                            <p:childTnLst>
                              <p:par>
                                <p:cTn id="29" presetID="42" presetClass="path" presetSubtype="0" accel="50667" decel="49333" fill="hold" grpId="2" nodeType="afterEffect">
                                  <p:stCondLst>
                                    <p:cond delay="0"/>
                                  </p:stCondLst>
                                  <p:childTnLst>
                                    <p:animMotion origin="layout" path="M 0.11849 0.08935 L 0.0543 0.29005 " pathEditMode="relative" rAng="0" ptsTypes="AA">
                                      <p:cBhvr>
                                        <p:cTn id="30" dur="750" fill="hold"/>
                                        <p:tgtEl>
                                          <p:spTgt spid="30"/>
                                        </p:tgtEl>
                                        <p:attrNameLst>
                                          <p:attrName>ppt_x</p:attrName>
                                          <p:attrName>ppt_y</p:attrName>
                                        </p:attrNameLst>
                                      </p:cBhvr>
                                      <p:rCtr x="-3216" y="10023"/>
                                    </p:animMotion>
                                  </p:childTnLst>
                                </p:cTn>
                              </p:par>
                            </p:childTnLst>
                          </p:cTn>
                        </p:par>
                        <p:par>
                          <p:cTn id="31" fill="hold">
                            <p:stCondLst>
                              <p:cond delay="1500"/>
                            </p:stCondLst>
                            <p:childTnLst>
                              <p:par>
                                <p:cTn id="32" presetID="42" presetClass="path" presetSubtype="0" accel="50667" decel="49333" fill="hold" grpId="1" nodeType="afterEffect">
                                  <p:stCondLst>
                                    <p:cond delay="0"/>
                                  </p:stCondLst>
                                  <p:childTnLst>
                                    <p:animMotion origin="layout" path="M 3.33333E-6 -3.7037E-7 L 0.03932 0.08935 " pathEditMode="relative" rAng="0" ptsTypes="AA">
                                      <p:cBhvr>
                                        <p:cTn id="33" dur="750" fill="hold"/>
                                        <p:tgtEl>
                                          <p:spTgt spid="31"/>
                                        </p:tgtEl>
                                        <p:attrNameLst>
                                          <p:attrName>ppt_x</p:attrName>
                                          <p:attrName>ppt_y</p:attrName>
                                        </p:attrNameLst>
                                      </p:cBhvr>
                                      <p:rCtr x="1966" y="4468"/>
                                    </p:animMotion>
                                  </p:childTnLst>
                                </p:cTn>
                              </p:par>
                            </p:childTnLst>
                          </p:cTn>
                        </p:par>
                        <p:par>
                          <p:cTn id="34" fill="hold">
                            <p:stCondLst>
                              <p:cond delay="2250"/>
                            </p:stCondLst>
                            <p:childTnLst>
                              <p:par>
                                <p:cTn id="35" presetID="42" presetClass="path" presetSubtype="0" accel="50667" decel="49333" fill="hold" grpId="2" nodeType="afterEffect">
                                  <p:stCondLst>
                                    <p:cond delay="0"/>
                                  </p:stCondLst>
                                  <p:childTnLst>
                                    <p:animMotion origin="layout" path="M 0.03932 0.08935 L 0.10794 0.28935 " pathEditMode="relative" rAng="0" ptsTypes="AA">
                                      <p:cBhvr>
                                        <p:cTn id="36" dur="750" fill="hold"/>
                                        <p:tgtEl>
                                          <p:spTgt spid="31"/>
                                        </p:tgtEl>
                                        <p:attrNameLst>
                                          <p:attrName>ppt_x</p:attrName>
                                          <p:attrName>ppt_y</p:attrName>
                                        </p:attrNameLst>
                                      </p:cBhvr>
                                      <p:rCtr x="3424" y="10000"/>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667" decel="49333" autoRev="1" fill="remove" grpId="1" nodeType="clickEffect">
                                  <p:stCondLst>
                                    <p:cond delay="0"/>
                                  </p:stCondLst>
                                  <p:childTnLst>
                                    <p:animMotion origin="layout" path="M -3.33333E-6 -4.81481E-6 L -0.03958 0.08936 " pathEditMode="relative" rAng="0" ptsTypes="AA">
                                      <p:cBhvr>
                                        <p:cTn id="40" dur="750" fill="hold"/>
                                        <p:tgtEl>
                                          <p:spTgt spid="33"/>
                                        </p:tgtEl>
                                        <p:attrNameLst>
                                          <p:attrName>ppt_x</p:attrName>
                                          <p:attrName>ppt_y</p:attrName>
                                        </p:attrNameLst>
                                      </p:cBhvr>
                                      <p:rCtr x="-1979" y="4468"/>
                                    </p:animMotion>
                                  </p:childTnLst>
                                </p:cTn>
                              </p:par>
                            </p:childTnLst>
                          </p:cTn>
                        </p:par>
                        <p:par>
                          <p:cTn id="41" fill="hold">
                            <p:stCondLst>
                              <p:cond delay="1500"/>
                            </p:stCondLst>
                            <p:childTnLst>
                              <p:par>
                                <p:cTn id="42" presetID="42" presetClass="path" presetSubtype="0" accel="50667" decel="49333" autoRev="1" fill="remove" grpId="1" nodeType="afterEffect">
                                  <p:stCondLst>
                                    <p:cond delay="0"/>
                                  </p:stCondLst>
                                  <p:childTnLst>
                                    <p:animMotion origin="layout" path="M 1.25E-6 -4.81481E-6 L -0.11823 0.08936 " pathEditMode="relative" rAng="0" ptsTypes="AA">
                                      <p:cBhvr>
                                        <p:cTn id="43" dur="750" fill="hold"/>
                                        <p:tgtEl>
                                          <p:spTgt spid="35"/>
                                        </p:tgtEl>
                                        <p:attrNameLst>
                                          <p:attrName>ppt_x</p:attrName>
                                          <p:attrName>ppt_y</p:attrName>
                                        </p:attrNameLst>
                                      </p:cBhvr>
                                      <p:rCtr x="-5911" y="4468"/>
                                    </p:animMotion>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500"/>
                                        <p:tgtEl>
                                          <p:spTgt spid="33"/>
                                        </p:tgtEl>
                                      </p:cBhvr>
                                    </p:animEffect>
                                    <p:set>
                                      <p:cBhvr>
                                        <p:cTn id="48" dur="1" fill="hold">
                                          <p:stCondLst>
                                            <p:cond delay="499"/>
                                          </p:stCondLst>
                                        </p:cTn>
                                        <p:tgtEl>
                                          <p:spTgt spid="33"/>
                                        </p:tgtEl>
                                        <p:attrNameLst>
                                          <p:attrName>style.visibility</p:attrName>
                                        </p:attrNameLst>
                                      </p:cBhvr>
                                      <p:to>
                                        <p:strVal val="hidden"/>
                                      </p:to>
                                    </p:set>
                                  </p:childTnLst>
                                </p:cTn>
                              </p:par>
                              <p:par>
                                <p:cTn id="49" presetID="10" presetClass="exit" presetSubtype="0" fill="hold" grpId="2" nodeType="with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par>
                          <p:cTn id="59" fill="hold">
                            <p:stCondLst>
                              <p:cond delay="1000"/>
                            </p:stCondLst>
                            <p:childTnLst>
                              <p:par>
                                <p:cTn id="60" presetID="42" presetClass="path" presetSubtype="0" accel="50667" decel="49333" fill="hold" grpId="1" nodeType="afterEffect">
                                  <p:stCondLst>
                                    <p:cond delay="0"/>
                                  </p:stCondLst>
                                  <p:childTnLst>
                                    <p:animMotion origin="layout" path="M -3.33333E-6 -4.81481E-6 L -0.03984 0.08843 " pathEditMode="relative" rAng="0" ptsTypes="AA">
                                      <p:cBhvr>
                                        <p:cTn id="61" dur="750" fill="hold"/>
                                        <p:tgtEl>
                                          <p:spTgt spid="36"/>
                                        </p:tgtEl>
                                        <p:attrNameLst>
                                          <p:attrName>ppt_x</p:attrName>
                                          <p:attrName>ppt_y</p:attrName>
                                        </p:attrNameLst>
                                      </p:cBhvr>
                                      <p:rCtr x="-1992" y="4421"/>
                                    </p:animMotion>
                                  </p:childTnLst>
                                </p:cTn>
                              </p:par>
                            </p:childTnLst>
                          </p:cTn>
                        </p:par>
                        <p:par>
                          <p:cTn id="62" fill="hold">
                            <p:stCondLst>
                              <p:cond delay="1750"/>
                            </p:stCondLst>
                            <p:childTnLst>
                              <p:par>
                                <p:cTn id="63" presetID="42" presetClass="path" presetSubtype="0" accel="50667" decel="49333" fill="hold" grpId="2" nodeType="afterEffect">
                                  <p:stCondLst>
                                    <p:cond delay="0"/>
                                  </p:stCondLst>
                                  <p:childTnLst>
                                    <p:animMotion origin="layout" path="M -0.03984 0.08843 L -0.10547 0.1963 " pathEditMode="relative" rAng="0" ptsTypes="AA">
                                      <p:cBhvr>
                                        <p:cTn id="64" dur="750" fill="hold"/>
                                        <p:tgtEl>
                                          <p:spTgt spid="36"/>
                                        </p:tgtEl>
                                        <p:attrNameLst>
                                          <p:attrName>ppt_x</p:attrName>
                                          <p:attrName>ppt_y</p:attrName>
                                        </p:attrNameLst>
                                      </p:cBhvr>
                                      <p:rCtr x="-3281" y="5394"/>
                                    </p:animMotion>
                                  </p:childTnLst>
                                </p:cTn>
                              </p:par>
                            </p:childTnLst>
                          </p:cTn>
                        </p:par>
                        <p:par>
                          <p:cTn id="65" fill="hold">
                            <p:stCondLst>
                              <p:cond delay="2500"/>
                            </p:stCondLst>
                            <p:childTnLst>
                              <p:par>
                                <p:cTn id="66" presetID="42" presetClass="path" presetSubtype="0" accel="50667" decel="49333" fill="hold" grpId="1" nodeType="afterEffect">
                                  <p:stCondLst>
                                    <p:cond delay="0"/>
                                  </p:stCondLst>
                                  <p:childTnLst>
                                    <p:animMotion origin="layout" path="M 1.04167E-6 -3.7037E-7 L -0.11836 0.08935 " pathEditMode="relative" rAng="0" ptsTypes="AA">
                                      <p:cBhvr>
                                        <p:cTn id="67" dur="750" fill="hold"/>
                                        <p:tgtEl>
                                          <p:spTgt spid="32"/>
                                        </p:tgtEl>
                                        <p:attrNameLst>
                                          <p:attrName>ppt_x</p:attrName>
                                          <p:attrName>ppt_y</p:attrName>
                                        </p:attrNameLst>
                                      </p:cBhvr>
                                      <p:rCtr x="-5924" y="4468"/>
                                    </p:animMotion>
                                  </p:childTnLst>
                                </p:cTn>
                              </p:par>
                            </p:childTnLst>
                          </p:cTn>
                        </p:par>
                        <p:par>
                          <p:cTn id="68" fill="hold">
                            <p:stCondLst>
                              <p:cond delay="3250"/>
                            </p:stCondLst>
                            <p:childTnLst>
                              <p:par>
                                <p:cTn id="69" presetID="42" presetClass="path" presetSubtype="0" accel="50667" decel="49333" fill="hold" grpId="2" nodeType="afterEffect">
                                  <p:stCondLst>
                                    <p:cond delay="0"/>
                                  </p:stCondLst>
                                  <p:childTnLst>
                                    <p:animMotion origin="layout" path="M -0.11836 0.08935 L -0.05026 0.19722 " pathEditMode="relative" rAng="0" ptsTypes="AA">
                                      <p:cBhvr>
                                        <p:cTn id="70" dur="750" fill="hold"/>
                                        <p:tgtEl>
                                          <p:spTgt spid="32"/>
                                        </p:tgtEl>
                                        <p:attrNameLst>
                                          <p:attrName>ppt_x</p:attrName>
                                          <p:attrName>ppt_y</p:attrName>
                                        </p:attrNameLst>
                                      </p:cBhvr>
                                      <p:rCtr x="3398" y="5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5" grpId="0" animBg="1"/>
      <p:bldP spid="35" grpId="1" animBg="1"/>
      <p:bldP spid="35" grpId="2" animBg="1"/>
      <p:bldP spid="36" grpId="0" animBg="1"/>
      <p:bldP spid="36" grpId="1" animBg="1"/>
      <p:bldP spid="36" grpId="2"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E642A-25BD-3342-5D99-3B06358BF9BD}"/>
              </a:ext>
            </a:extLst>
          </p:cNvPr>
          <p:cNvSpPr>
            <a:spLocks noGrp="1"/>
          </p:cNvSpPr>
          <p:nvPr>
            <p:ph type="body" sz="quarter" idx="11"/>
          </p:nvPr>
        </p:nvSpPr>
        <p:spPr/>
        <p:txBody>
          <a:bodyPr/>
          <a:lstStyle/>
          <a:p>
            <a:r>
              <a:rPr lang="en-US" b="1" dirty="0"/>
              <a:t>Goal</a:t>
            </a:r>
            <a:r>
              <a:rPr lang="en-US" dirty="0"/>
              <a:t>: Overlap compute-heavy prefill with memory-bandwidth-heavy decode to fully utilize GPU resources.</a:t>
            </a:r>
          </a:p>
          <a:p>
            <a:pPr lvl="1">
              <a:lnSpc>
                <a:spcPct val="200000"/>
              </a:lnSpc>
            </a:pPr>
            <a:r>
              <a:rPr lang="en-US" b="1"/>
              <a:t>Sub-Goal</a:t>
            </a:r>
            <a:r>
              <a:rPr lang="en-US" b="1" dirty="0"/>
              <a:t>: </a:t>
            </a:r>
            <a:r>
              <a:rPr lang="en-US" dirty="0"/>
              <a:t> Co-locate prefill and decode warps within the same SM.</a:t>
            </a:r>
          </a:p>
        </p:txBody>
      </p:sp>
      <p:sp>
        <p:nvSpPr>
          <p:cNvPr id="2" name="Title 1">
            <a:extLst>
              <a:ext uri="{FF2B5EF4-FFF2-40B4-BE49-F238E27FC236}">
                <a16:creationId xmlns:a16="http://schemas.microsoft.com/office/drawing/2014/main" id="{440A54A1-6162-3DB5-3B1B-4B44CE370BDD}"/>
              </a:ext>
            </a:extLst>
          </p:cNvPr>
          <p:cNvSpPr>
            <a:spLocks noGrp="1"/>
          </p:cNvSpPr>
          <p:nvPr>
            <p:ph type="title"/>
          </p:nvPr>
        </p:nvSpPr>
        <p:spPr/>
        <p:txBody>
          <a:bodyPr/>
          <a:lstStyle/>
          <a:p>
            <a:r>
              <a:rPr lang="en-US" dirty="0"/>
              <a:t>Fusing prefill and decode</a:t>
            </a:r>
          </a:p>
        </p:txBody>
      </p:sp>
      <p:sp>
        <p:nvSpPr>
          <p:cNvPr id="5" name="Slide Number Placeholder 4">
            <a:extLst>
              <a:ext uri="{FF2B5EF4-FFF2-40B4-BE49-F238E27FC236}">
                <a16:creationId xmlns:a16="http://schemas.microsoft.com/office/drawing/2014/main" id="{4E4998D4-C84A-FEFD-BE9D-0794E363F464}"/>
              </a:ext>
            </a:extLst>
          </p:cNvPr>
          <p:cNvSpPr>
            <a:spLocks noGrp="1"/>
          </p:cNvSpPr>
          <p:nvPr>
            <p:ph type="sldNum" sz="quarter" idx="13"/>
          </p:nvPr>
        </p:nvSpPr>
        <p:spPr/>
        <p:txBody>
          <a:bodyPr/>
          <a:lstStyle/>
          <a:p>
            <a:fld id="{04AED599-1D0F-3E40-81CA-01C30F87847C}" type="slidenum">
              <a:rPr lang="en-US" smtClean="0"/>
              <a:pPr/>
              <a:t>41</a:t>
            </a:fld>
            <a:endParaRPr lang="en-US"/>
          </a:p>
        </p:txBody>
      </p:sp>
    </p:spTree>
    <p:extLst>
      <p:ext uri="{BB962C8B-B14F-4D97-AF65-F5344CB8AC3E}">
        <p14:creationId xmlns:p14="http://schemas.microsoft.com/office/powerpoint/2010/main" val="255845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E642A-25BD-3342-5D99-3B06358BF9BD}"/>
              </a:ext>
            </a:extLst>
          </p:cNvPr>
          <p:cNvSpPr>
            <a:spLocks noGrp="1"/>
          </p:cNvSpPr>
          <p:nvPr>
            <p:ph type="body" sz="quarter" idx="11"/>
          </p:nvPr>
        </p:nvSpPr>
        <p:spPr/>
        <p:txBody>
          <a:bodyPr>
            <a:noAutofit/>
          </a:bodyPr>
          <a:lstStyle/>
          <a:p>
            <a:pPr>
              <a:lnSpc>
                <a:spcPct val="120000"/>
              </a:lnSpc>
            </a:pPr>
            <a:r>
              <a:rPr lang="en-US" b="1" dirty="0"/>
              <a:t>Naïve fusion (CTA-parallel): </a:t>
            </a:r>
            <a:r>
              <a:rPr lang="en-US" dirty="0"/>
              <a:t>Combined kernel for both prefill and decode.</a:t>
            </a:r>
            <a:endParaRPr lang="en-US" b="1" dirty="0"/>
          </a:p>
          <a:p>
            <a:pPr>
              <a:lnSpc>
                <a:spcPct val="120000"/>
              </a:lnSpc>
            </a:pPr>
            <a:endParaRPr lang="en-US" sz="800" b="1" dirty="0"/>
          </a:p>
          <a:p>
            <a:pPr>
              <a:lnSpc>
                <a:spcPct val="120000"/>
              </a:lnSpc>
            </a:pPr>
            <a:r>
              <a:rPr lang="en-US" b="1" dirty="0"/>
              <a:t>Kernel-parallel: </a:t>
            </a:r>
            <a:r>
              <a:rPr lang="en-US" dirty="0"/>
              <a:t>Launch kernels in separate CUDA Streams.</a:t>
            </a:r>
          </a:p>
          <a:p>
            <a:pPr>
              <a:lnSpc>
                <a:spcPct val="120000"/>
              </a:lnSpc>
            </a:pPr>
            <a:endParaRPr lang="en-US" b="1" dirty="0"/>
          </a:p>
          <a:p>
            <a:pPr>
              <a:lnSpc>
                <a:spcPct val="120000"/>
              </a:lnSpc>
            </a:pPr>
            <a:r>
              <a:rPr lang="en-US" b="1" dirty="0"/>
              <a:t>Warp-parallel</a:t>
            </a:r>
            <a:r>
              <a:rPr lang="en-US" dirty="0"/>
              <a:t>: Divide warps in the CTA among ops [</a:t>
            </a:r>
            <a:r>
              <a:rPr lang="en-US" dirty="0" err="1"/>
              <a:t>HFuse</a:t>
            </a:r>
            <a:r>
              <a:rPr lang="en-US" dirty="0"/>
              <a:t>, CGO ‘22].</a:t>
            </a:r>
          </a:p>
          <a:p>
            <a:pPr>
              <a:lnSpc>
                <a:spcPct val="120000"/>
              </a:lnSpc>
            </a:pPr>
            <a:endParaRPr lang="en-US" b="1" dirty="0"/>
          </a:p>
          <a:p>
            <a:pPr>
              <a:lnSpc>
                <a:spcPct val="120000"/>
              </a:lnSpc>
            </a:pPr>
            <a:r>
              <a:rPr lang="en-US" b="1" dirty="0"/>
              <a:t>Intra-thread</a:t>
            </a:r>
            <a:r>
              <a:rPr lang="en-US" dirty="0"/>
              <a:t>: Every thread performs both operations.</a:t>
            </a:r>
          </a:p>
        </p:txBody>
      </p:sp>
      <p:sp>
        <p:nvSpPr>
          <p:cNvPr id="2" name="Title 1">
            <a:extLst>
              <a:ext uri="{FF2B5EF4-FFF2-40B4-BE49-F238E27FC236}">
                <a16:creationId xmlns:a16="http://schemas.microsoft.com/office/drawing/2014/main" id="{440A54A1-6162-3DB5-3B1B-4B44CE370BDD}"/>
              </a:ext>
            </a:extLst>
          </p:cNvPr>
          <p:cNvSpPr>
            <a:spLocks noGrp="1"/>
          </p:cNvSpPr>
          <p:nvPr>
            <p:ph type="title"/>
          </p:nvPr>
        </p:nvSpPr>
        <p:spPr/>
        <p:txBody>
          <a:bodyPr/>
          <a:lstStyle/>
          <a:p>
            <a:r>
              <a:rPr lang="en-US" dirty="0"/>
              <a:t>Known methods of kernel fusion</a:t>
            </a:r>
          </a:p>
        </p:txBody>
      </p:sp>
      <p:sp>
        <p:nvSpPr>
          <p:cNvPr id="8" name="Rectangle 7">
            <a:extLst>
              <a:ext uri="{FF2B5EF4-FFF2-40B4-BE49-F238E27FC236}">
                <a16:creationId xmlns:a16="http://schemas.microsoft.com/office/drawing/2014/main" id="{CB577201-3C92-EBD0-B908-F25035339699}"/>
              </a:ext>
            </a:extLst>
          </p:cNvPr>
          <p:cNvSpPr/>
          <p:nvPr/>
        </p:nvSpPr>
        <p:spPr>
          <a:xfrm>
            <a:off x="952500" y="1802396"/>
            <a:ext cx="10149348" cy="1607554"/>
          </a:xfrm>
          <a:prstGeom prst="rect">
            <a:avLst/>
          </a:prstGeom>
          <a:noFill/>
          <a:ln w="57150">
            <a:solidFill>
              <a:srgbClr val="4EA7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00C3CA5D-422D-E663-8AE5-07BA681188EC}"/>
              </a:ext>
            </a:extLst>
          </p:cNvPr>
          <p:cNvSpPr/>
          <p:nvPr/>
        </p:nvSpPr>
        <p:spPr>
          <a:xfrm>
            <a:off x="952499" y="3996429"/>
            <a:ext cx="10515600" cy="461665"/>
          </a:xfrm>
          <a:prstGeom prst="rect">
            <a:avLst/>
          </a:prstGeom>
          <a:noFill/>
          <a:ln w="5715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E1363FB3-D013-8640-D9E2-6FA8B2B25577}"/>
              </a:ext>
            </a:extLst>
          </p:cNvPr>
          <p:cNvSpPr txBox="1"/>
          <p:nvPr/>
        </p:nvSpPr>
        <p:spPr>
          <a:xfrm>
            <a:off x="2574813" y="3447122"/>
            <a:ext cx="727096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EA72E"/>
                </a:solidFill>
                <a:effectLst/>
                <a:uLnTx/>
                <a:uFillTx/>
                <a:latin typeface="Aptos" panose="02110004020202020204"/>
                <a:ea typeface="+mn-ea"/>
                <a:cs typeface="+mn-cs"/>
              </a:rPr>
              <a:t>Cannot guarantee operation co-location within SM.</a:t>
            </a:r>
          </a:p>
        </p:txBody>
      </p:sp>
      <p:sp>
        <p:nvSpPr>
          <p:cNvPr id="11" name="TextBox 10">
            <a:extLst>
              <a:ext uri="{FF2B5EF4-FFF2-40B4-BE49-F238E27FC236}">
                <a16:creationId xmlns:a16="http://schemas.microsoft.com/office/drawing/2014/main" id="{E69B2625-1F82-534C-EF16-57D0699D626C}"/>
              </a:ext>
            </a:extLst>
          </p:cNvPr>
          <p:cNvSpPr txBox="1"/>
          <p:nvPr/>
        </p:nvSpPr>
        <p:spPr>
          <a:xfrm>
            <a:off x="3092456" y="4458094"/>
            <a:ext cx="623568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97132"/>
                </a:solidFill>
                <a:effectLst/>
                <a:uLnTx/>
                <a:uFillTx/>
                <a:latin typeface="Aptos" panose="02110004020202020204"/>
                <a:ea typeface="+mn-ea"/>
                <a:cs typeface="+mn-cs"/>
              </a:rPr>
              <a:t>Exhibits bad load balancing within the GPU.</a:t>
            </a:r>
          </a:p>
        </p:txBody>
      </p:sp>
      <p:sp>
        <p:nvSpPr>
          <p:cNvPr id="5" name="Rectangle 4">
            <a:extLst>
              <a:ext uri="{FF2B5EF4-FFF2-40B4-BE49-F238E27FC236}">
                <a16:creationId xmlns:a16="http://schemas.microsoft.com/office/drawing/2014/main" id="{A46502F0-AA4D-5805-A9C2-5E41961CFF4D}"/>
              </a:ext>
            </a:extLst>
          </p:cNvPr>
          <p:cNvSpPr/>
          <p:nvPr/>
        </p:nvSpPr>
        <p:spPr>
          <a:xfrm>
            <a:off x="952499" y="4994102"/>
            <a:ext cx="8556524" cy="461665"/>
          </a:xfrm>
          <a:prstGeom prst="rect">
            <a:avLst/>
          </a:prstGeom>
          <a:noFill/>
          <a:ln w="57150">
            <a:solidFill>
              <a:srgbClr val="165F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06407666-CDC4-E292-5108-664E52F51B86}"/>
              </a:ext>
            </a:extLst>
          </p:cNvPr>
          <p:cNvSpPr txBox="1"/>
          <p:nvPr/>
        </p:nvSpPr>
        <p:spPr>
          <a:xfrm>
            <a:off x="3548158" y="5492938"/>
            <a:ext cx="5324278" cy="461665"/>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65F82"/>
                </a:solidFill>
                <a:effectLst/>
                <a:uLnTx/>
                <a:uFillTx/>
                <a:latin typeface="Aptos" panose="02110004020202020204"/>
                <a:ea typeface="+mn-ea"/>
                <a:cs typeface="+mn-cs"/>
              </a:rPr>
              <a:t>Excessive synchronization overhead.</a:t>
            </a:r>
          </a:p>
        </p:txBody>
      </p:sp>
      <p:sp>
        <p:nvSpPr>
          <p:cNvPr id="12" name="Slide Number Placeholder 11">
            <a:extLst>
              <a:ext uri="{FF2B5EF4-FFF2-40B4-BE49-F238E27FC236}">
                <a16:creationId xmlns:a16="http://schemas.microsoft.com/office/drawing/2014/main" id="{384988E1-95EF-0CC3-CD12-BC1092B89162}"/>
              </a:ext>
            </a:extLst>
          </p:cNvPr>
          <p:cNvSpPr>
            <a:spLocks noGrp="1"/>
          </p:cNvSpPr>
          <p:nvPr>
            <p:ph type="sldNum" sz="quarter" idx="13"/>
          </p:nvPr>
        </p:nvSpPr>
        <p:spPr/>
        <p:txBody>
          <a:bodyPr/>
          <a:lstStyle/>
          <a:p>
            <a:fld id="{04AED599-1D0F-3E40-81CA-01C30F87847C}" type="slidenum">
              <a:rPr lang="en-US" smtClean="0"/>
              <a:pPr/>
              <a:t>42</a:t>
            </a:fld>
            <a:endParaRPr lang="en-US"/>
          </a:p>
        </p:txBody>
      </p:sp>
    </p:spTree>
    <p:extLst>
      <p:ext uri="{BB962C8B-B14F-4D97-AF65-F5344CB8AC3E}">
        <p14:creationId xmlns:p14="http://schemas.microsoft.com/office/powerpoint/2010/main" val="106933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5"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4CE8-9FF5-C41E-51D5-599807163E08}"/>
              </a:ext>
            </a:extLst>
          </p:cNvPr>
          <p:cNvSpPr>
            <a:spLocks noGrp="1"/>
          </p:cNvSpPr>
          <p:nvPr>
            <p:ph type="title"/>
          </p:nvPr>
        </p:nvSpPr>
        <p:spPr/>
        <p:txBody>
          <a:bodyPr/>
          <a:lstStyle/>
          <a:p>
            <a:r>
              <a:rPr lang="en-US" dirty="0"/>
              <a:t>Naïve kernel fusion (CTA-parallel)</a:t>
            </a:r>
          </a:p>
        </p:txBody>
      </p:sp>
      <p:sp>
        <p:nvSpPr>
          <p:cNvPr id="80" name="Slide Number Placeholder 79">
            <a:extLst>
              <a:ext uri="{FF2B5EF4-FFF2-40B4-BE49-F238E27FC236}">
                <a16:creationId xmlns:a16="http://schemas.microsoft.com/office/drawing/2014/main" id="{13B33882-FACE-BB0C-D27B-85F35B63B1F6}"/>
              </a:ext>
            </a:extLst>
          </p:cNvPr>
          <p:cNvSpPr>
            <a:spLocks noGrp="1"/>
          </p:cNvSpPr>
          <p:nvPr>
            <p:ph type="sldNum" sz="quarter" idx="14"/>
          </p:nvPr>
        </p:nvSpPr>
        <p:spPr/>
        <p:txBody>
          <a:bodyPr/>
          <a:lstStyle/>
          <a:p>
            <a:fld id="{04AED599-1D0F-3E40-81CA-01C30F87847C}" type="slidenum">
              <a:rPr lang="en-US" smtClean="0"/>
              <a:pPr/>
              <a:t>43</a:t>
            </a:fld>
            <a:endParaRPr lang="en-US"/>
          </a:p>
        </p:txBody>
      </p:sp>
      <p:grpSp>
        <p:nvGrpSpPr>
          <p:cNvPr id="6" name="Group 5">
            <a:extLst>
              <a:ext uri="{FF2B5EF4-FFF2-40B4-BE49-F238E27FC236}">
                <a16:creationId xmlns:a16="http://schemas.microsoft.com/office/drawing/2014/main" id="{63C05954-8C0A-D0E1-420E-433A681788E2}"/>
              </a:ext>
            </a:extLst>
          </p:cNvPr>
          <p:cNvGrpSpPr/>
          <p:nvPr/>
        </p:nvGrpSpPr>
        <p:grpSpPr>
          <a:xfrm>
            <a:off x="5137926" y="1969227"/>
            <a:ext cx="2166398" cy="2375652"/>
            <a:chOff x="5600977" y="1909482"/>
            <a:chExt cx="885265" cy="1371046"/>
          </a:xfrm>
        </p:grpSpPr>
        <p:cxnSp>
          <p:nvCxnSpPr>
            <p:cNvPr id="22" name="Straight Connector 21">
              <a:extLst>
                <a:ext uri="{FF2B5EF4-FFF2-40B4-BE49-F238E27FC236}">
                  <a16:creationId xmlns:a16="http://schemas.microsoft.com/office/drawing/2014/main" id="{BB36BA0F-59FE-E00B-78C1-6C8CAE2EAB50}"/>
                </a:ext>
              </a:extLst>
            </p:cNvPr>
            <p:cNvCxnSpPr>
              <a:cxnSpLocks/>
            </p:cNvCxnSpPr>
            <p:nvPr/>
          </p:nvCxnSpPr>
          <p:spPr>
            <a:xfrm>
              <a:off x="5600977" y="1909482"/>
              <a:ext cx="0" cy="1371046"/>
            </a:xfrm>
            <a:prstGeom prst="line">
              <a:avLst/>
            </a:prstGeom>
            <a:noFill/>
            <a:ln w="38100" cap="flat" cmpd="sng" algn="ctr">
              <a:solidFill>
                <a:sysClr val="windowText" lastClr="000000"/>
              </a:solidFill>
              <a:prstDash val="dash"/>
              <a:miter lim="800000"/>
            </a:ln>
            <a:effectLst/>
          </p:spPr>
        </p:cxnSp>
        <p:cxnSp>
          <p:nvCxnSpPr>
            <p:cNvPr id="25" name="Straight Connector 24">
              <a:extLst>
                <a:ext uri="{FF2B5EF4-FFF2-40B4-BE49-F238E27FC236}">
                  <a16:creationId xmlns:a16="http://schemas.microsoft.com/office/drawing/2014/main" id="{E584D2CF-CED8-F7D6-03AB-F122010D101A}"/>
                </a:ext>
              </a:extLst>
            </p:cNvPr>
            <p:cNvCxnSpPr>
              <a:cxnSpLocks/>
            </p:cNvCxnSpPr>
            <p:nvPr/>
          </p:nvCxnSpPr>
          <p:spPr>
            <a:xfrm>
              <a:off x="6486242" y="1909482"/>
              <a:ext cx="0" cy="1371046"/>
            </a:xfrm>
            <a:prstGeom prst="line">
              <a:avLst/>
            </a:prstGeom>
            <a:noFill/>
            <a:ln w="38100" cap="flat" cmpd="sng" algn="ctr">
              <a:solidFill>
                <a:sysClr val="windowText" lastClr="000000"/>
              </a:solidFill>
              <a:prstDash val="dash"/>
              <a:miter lim="800000"/>
            </a:ln>
            <a:effectLst/>
          </p:spPr>
        </p:cxnSp>
        <p:cxnSp>
          <p:nvCxnSpPr>
            <p:cNvPr id="27" name="Straight Connector 26">
              <a:extLst>
                <a:ext uri="{FF2B5EF4-FFF2-40B4-BE49-F238E27FC236}">
                  <a16:creationId xmlns:a16="http://schemas.microsoft.com/office/drawing/2014/main" id="{D301A61B-8A8E-B06D-BAE4-C5002AD18EB0}"/>
                </a:ext>
              </a:extLst>
            </p:cNvPr>
            <p:cNvCxnSpPr>
              <a:cxnSpLocks/>
            </p:cNvCxnSpPr>
            <p:nvPr/>
          </p:nvCxnSpPr>
          <p:spPr>
            <a:xfrm>
              <a:off x="5600977" y="3280528"/>
              <a:ext cx="885265" cy="0"/>
            </a:xfrm>
            <a:prstGeom prst="line">
              <a:avLst/>
            </a:prstGeom>
            <a:noFill/>
            <a:ln w="38100" cap="flat" cmpd="sng" algn="ctr">
              <a:solidFill>
                <a:sysClr val="windowText" lastClr="000000"/>
              </a:solidFill>
              <a:prstDash val="dash"/>
              <a:miter lim="800000"/>
            </a:ln>
            <a:effectLst/>
          </p:spPr>
        </p:cxnSp>
      </p:grpSp>
      <p:sp>
        <p:nvSpPr>
          <p:cNvPr id="29" name="Text Placeholder 27">
            <a:extLst>
              <a:ext uri="{FF2B5EF4-FFF2-40B4-BE49-F238E27FC236}">
                <a16:creationId xmlns:a16="http://schemas.microsoft.com/office/drawing/2014/main" id="{8628CBA7-ADBC-DF75-DF34-E61AA7E6A797}"/>
              </a:ext>
            </a:extLst>
          </p:cNvPr>
          <p:cNvSpPr txBox="1">
            <a:spLocks/>
          </p:cNvSpPr>
          <p:nvPr/>
        </p:nvSpPr>
        <p:spPr>
          <a:xfrm>
            <a:off x="838200" y="6071564"/>
            <a:ext cx="10515600" cy="79097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6352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6352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6352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6352E"/>
                </a:solidFill>
                <a:effectLst/>
                <a:uLnTx/>
                <a:uFillTx/>
                <a:latin typeface="Aptos" panose="02110004020202020204"/>
                <a:ea typeface="+mn-ea"/>
                <a:cs typeface="+mn-cs"/>
              </a:rPr>
              <a:t>Cannot guarantee SM co-location, limiting speedup.</a:t>
            </a:r>
          </a:p>
        </p:txBody>
      </p:sp>
      <p:sp>
        <p:nvSpPr>
          <p:cNvPr id="30" name="Rectangle: Rounded Corners 7">
            <a:extLst>
              <a:ext uri="{FF2B5EF4-FFF2-40B4-BE49-F238E27FC236}">
                <a16:creationId xmlns:a16="http://schemas.microsoft.com/office/drawing/2014/main" id="{4CE07AD2-EC8C-A1B0-DA87-F25FFECCA34D}"/>
              </a:ext>
            </a:extLst>
          </p:cNvPr>
          <p:cNvSpPr/>
          <p:nvPr/>
        </p:nvSpPr>
        <p:spPr>
          <a:xfrm>
            <a:off x="2214880" y="5056446"/>
            <a:ext cx="7762240" cy="1140689"/>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nvGrpSpPr>
          <p:cNvPr id="31" name="Group 30">
            <a:extLst>
              <a:ext uri="{FF2B5EF4-FFF2-40B4-BE49-F238E27FC236}">
                <a16:creationId xmlns:a16="http://schemas.microsoft.com/office/drawing/2014/main" id="{CF5E2145-FB34-7CF0-E6BF-0CD9CC12A5E2}"/>
              </a:ext>
            </a:extLst>
          </p:cNvPr>
          <p:cNvGrpSpPr/>
          <p:nvPr/>
        </p:nvGrpSpPr>
        <p:grpSpPr>
          <a:xfrm>
            <a:off x="2576698" y="5119622"/>
            <a:ext cx="2057400" cy="1038063"/>
            <a:chOff x="1320799" y="2978524"/>
            <a:chExt cx="1530774" cy="1038063"/>
          </a:xfrm>
        </p:grpSpPr>
        <p:sp>
          <p:nvSpPr>
            <p:cNvPr id="32" name="Rectangle 31">
              <a:extLst>
                <a:ext uri="{FF2B5EF4-FFF2-40B4-BE49-F238E27FC236}">
                  <a16:creationId xmlns:a16="http://schemas.microsoft.com/office/drawing/2014/main" id="{6B772B0E-71E5-674F-A8EB-82E8811C9A80}"/>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3" name="Rectangle 32">
              <a:extLst>
                <a:ext uri="{FF2B5EF4-FFF2-40B4-BE49-F238E27FC236}">
                  <a16:creationId xmlns:a16="http://schemas.microsoft.com/office/drawing/2014/main" id="{EB1A7D78-2FFF-2D00-CBCE-5597110E7028}"/>
                </a:ext>
              </a:extLst>
            </p:cNvPr>
            <p:cNvSpPr/>
            <p:nvPr/>
          </p:nvSpPr>
          <p:spPr>
            <a:xfrm>
              <a:off x="1320799" y="3793067"/>
              <a:ext cx="1530774"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34" name="TextBox 33">
              <a:extLst>
                <a:ext uri="{FF2B5EF4-FFF2-40B4-BE49-F238E27FC236}">
                  <a16:creationId xmlns:a16="http://schemas.microsoft.com/office/drawing/2014/main" id="{3D225027-1E08-3D3B-B459-7C29A9186E26}"/>
                </a:ext>
              </a:extLst>
            </p:cNvPr>
            <p:cNvSpPr txBox="1"/>
            <p:nvPr/>
          </p:nvSpPr>
          <p:spPr>
            <a:xfrm>
              <a:off x="1921406" y="2978524"/>
              <a:ext cx="34279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ptos" panose="02110004020202020204"/>
                </a:rPr>
                <a:t>SM</a:t>
              </a:r>
            </a:p>
          </p:txBody>
        </p:sp>
      </p:grpSp>
      <p:grpSp>
        <p:nvGrpSpPr>
          <p:cNvPr id="35" name="Group 34">
            <a:extLst>
              <a:ext uri="{FF2B5EF4-FFF2-40B4-BE49-F238E27FC236}">
                <a16:creationId xmlns:a16="http://schemas.microsoft.com/office/drawing/2014/main" id="{3D8BC6E7-2699-97CB-D60F-9920A758EBA5}"/>
              </a:ext>
            </a:extLst>
          </p:cNvPr>
          <p:cNvGrpSpPr/>
          <p:nvPr/>
        </p:nvGrpSpPr>
        <p:grpSpPr>
          <a:xfrm>
            <a:off x="5081953" y="5119622"/>
            <a:ext cx="2057400" cy="1038063"/>
            <a:chOff x="1320799" y="2978524"/>
            <a:chExt cx="1530774" cy="1038063"/>
          </a:xfrm>
        </p:grpSpPr>
        <p:sp>
          <p:nvSpPr>
            <p:cNvPr id="37" name="Rectangle 36">
              <a:extLst>
                <a:ext uri="{FF2B5EF4-FFF2-40B4-BE49-F238E27FC236}">
                  <a16:creationId xmlns:a16="http://schemas.microsoft.com/office/drawing/2014/main" id="{4680BA1F-8ECE-2A38-BF8D-0AB7F520779F}"/>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0" name="Rectangle 39">
              <a:extLst>
                <a:ext uri="{FF2B5EF4-FFF2-40B4-BE49-F238E27FC236}">
                  <a16:creationId xmlns:a16="http://schemas.microsoft.com/office/drawing/2014/main" id="{7B1F3820-6924-9572-3BE0-F06A30E66DA1}"/>
                </a:ext>
              </a:extLst>
            </p:cNvPr>
            <p:cNvSpPr/>
            <p:nvPr/>
          </p:nvSpPr>
          <p:spPr>
            <a:xfrm>
              <a:off x="1320799" y="3793067"/>
              <a:ext cx="1530774"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44" name="TextBox 43">
              <a:extLst>
                <a:ext uri="{FF2B5EF4-FFF2-40B4-BE49-F238E27FC236}">
                  <a16:creationId xmlns:a16="http://schemas.microsoft.com/office/drawing/2014/main" id="{C99B3B58-EA61-CBED-4BFE-4D704BF2AA99}"/>
                </a:ext>
              </a:extLst>
            </p:cNvPr>
            <p:cNvSpPr txBox="1"/>
            <p:nvPr/>
          </p:nvSpPr>
          <p:spPr>
            <a:xfrm>
              <a:off x="1922668" y="2978524"/>
              <a:ext cx="32703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ptos" panose="02110004020202020204"/>
                </a:rPr>
                <a:t>SM</a:t>
              </a:r>
            </a:p>
          </p:txBody>
        </p:sp>
      </p:grpSp>
      <p:grpSp>
        <p:nvGrpSpPr>
          <p:cNvPr id="45" name="Group 44">
            <a:extLst>
              <a:ext uri="{FF2B5EF4-FFF2-40B4-BE49-F238E27FC236}">
                <a16:creationId xmlns:a16="http://schemas.microsoft.com/office/drawing/2014/main" id="{FBA25DC2-8AF6-CFE4-39F7-7CEC931BE0D3}"/>
              </a:ext>
            </a:extLst>
          </p:cNvPr>
          <p:cNvGrpSpPr/>
          <p:nvPr/>
        </p:nvGrpSpPr>
        <p:grpSpPr>
          <a:xfrm>
            <a:off x="7587207" y="5119622"/>
            <a:ext cx="2057400" cy="1038063"/>
            <a:chOff x="1320799" y="2978524"/>
            <a:chExt cx="1530774" cy="1038063"/>
          </a:xfrm>
        </p:grpSpPr>
        <p:sp>
          <p:nvSpPr>
            <p:cNvPr id="46" name="Rectangle 45">
              <a:extLst>
                <a:ext uri="{FF2B5EF4-FFF2-40B4-BE49-F238E27FC236}">
                  <a16:creationId xmlns:a16="http://schemas.microsoft.com/office/drawing/2014/main" id="{70BB0BA5-E1E9-AFBA-A65B-C31BB0DE3D0C}"/>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7" name="Rectangle 46">
              <a:extLst>
                <a:ext uri="{FF2B5EF4-FFF2-40B4-BE49-F238E27FC236}">
                  <a16:creationId xmlns:a16="http://schemas.microsoft.com/office/drawing/2014/main" id="{B508246A-A1C8-8C21-23CA-08C03E127B60}"/>
                </a:ext>
              </a:extLst>
            </p:cNvPr>
            <p:cNvSpPr/>
            <p:nvPr/>
          </p:nvSpPr>
          <p:spPr>
            <a:xfrm>
              <a:off x="1320799" y="3793067"/>
              <a:ext cx="1530774"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48" name="TextBox 47">
              <a:extLst>
                <a:ext uri="{FF2B5EF4-FFF2-40B4-BE49-F238E27FC236}">
                  <a16:creationId xmlns:a16="http://schemas.microsoft.com/office/drawing/2014/main" id="{D2F31841-46B6-DDED-814E-D1FE671AAA5D}"/>
                </a:ext>
              </a:extLst>
            </p:cNvPr>
            <p:cNvSpPr txBox="1"/>
            <p:nvPr/>
          </p:nvSpPr>
          <p:spPr>
            <a:xfrm>
              <a:off x="1922668" y="2978524"/>
              <a:ext cx="32703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ptos" panose="02110004020202020204"/>
                </a:rPr>
                <a:t>SM</a:t>
              </a:r>
            </a:p>
          </p:txBody>
        </p:sp>
      </p:grpSp>
      <p:sp>
        <p:nvSpPr>
          <p:cNvPr id="49" name="Rectangle: Rounded Corners 25">
            <a:extLst>
              <a:ext uri="{FF2B5EF4-FFF2-40B4-BE49-F238E27FC236}">
                <a16:creationId xmlns:a16="http://schemas.microsoft.com/office/drawing/2014/main" id="{948093AB-CA2A-9540-CF26-7EDAC97C680B}"/>
              </a:ext>
            </a:extLst>
          </p:cNvPr>
          <p:cNvSpPr/>
          <p:nvPr/>
        </p:nvSpPr>
        <p:spPr>
          <a:xfrm>
            <a:off x="4863570" y="4411120"/>
            <a:ext cx="2723637" cy="502172"/>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ptos" panose="02110004020202020204"/>
                <a:ea typeface="+mn-ea"/>
                <a:cs typeface="+mn-cs"/>
              </a:rPr>
              <a:t>CTA scheduler</a:t>
            </a:r>
          </a:p>
        </p:txBody>
      </p:sp>
      <p:sp>
        <p:nvSpPr>
          <p:cNvPr id="52" name="Rectangle: Rounded Corners 35">
            <a:extLst>
              <a:ext uri="{FF2B5EF4-FFF2-40B4-BE49-F238E27FC236}">
                <a16:creationId xmlns:a16="http://schemas.microsoft.com/office/drawing/2014/main" id="{410E7166-A959-435A-526F-A71F90831C59}"/>
              </a:ext>
            </a:extLst>
          </p:cNvPr>
          <p:cNvSpPr/>
          <p:nvPr/>
        </p:nvSpPr>
        <p:spPr>
          <a:xfrm>
            <a:off x="5316370" y="3874888"/>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53" name="Rectangle: Rounded Corners 37">
            <a:extLst>
              <a:ext uri="{FF2B5EF4-FFF2-40B4-BE49-F238E27FC236}">
                <a16:creationId xmlns:a16="http://schemas.microsoft.com/office/drawing/2014/main" id="{788644DB-E1AB-0A1E-CDB8-AF76584820C0}"/>
              </a:ext>
            </a:extLst>
          </p:cNvPr>
          <p:cNvSpPr/>
          <p:nvPr/>
        </p:nvSpPr>
        <p:spPr>
          <a:xfrm>
            <a:off x="5323338" y="3420997"/>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54" name="Rectangle: Rounded Corners 38">
            <a:extLst>
              <a:ext uri="{FF2B5EF4-FFF2-40B4-BE49-F238E27FC236}">
                <a16:creationId xmlns:a16="http://schemas.microsoft.com/office/drawing/2014/main" id="{BFC85E1B-F58A-7B67-A24D-3C234382EB57}"/>
              </a:ext>
            </a:extLst>
          </p:cNvPr>
          <p:cNvSpPr/>
          <p:nvPr/>
        </p:nvSpPr>
        <p:spPr>
          <a:xfrm>
            <a:off x="5323337" y="2956509"/>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55" name="Rectangle: Rounded Corners 40">
            <a:extLst>
              <a:ext uri="{FF2B5EF4-FFF2-40B4-BE49-F238E27FC236}">
                <a16:creationId xmlns:a16="http://schemas.microsoft.com/office/drawing/2014/main" id="{74B77459-8ACB-1E78-3D3C-18FE4813646C}"/>
              </a:ext>
            </a:extLst>
          </p:cNvPr>
          <p:cNvSpPr/>
          <p:nvPr/>
        </p:nvSpPr>
        <p:spPr>
          <a:xfrm>
            <a:off x="2723872" y="5423407"/>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56" name="Rectangle: Rounded Corners 41">
            <a:extLst>
              <a:ext uri="{FF2B5EF4-FFF2-40B4-BE49-F238E27FC236}">
                <a16:creationId xmlns:a16="http://schemas.microsoft.com/office/drawing/2014/main" id="{B3F4217D-692C-4F03-560E-72865D084F8C}"/>
              </a:ext>
            </a:extLst>
          </p:cNvPr>
          <p:cNvSpPr/>
          <p:nvPr/>
        </p:nvSpPr>
        <p:spPr>
          <a:xfrm>
            <a:off x="5228339" y="5423407"/>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57" name="Rectangle: Rounded Corners 42">
            <a:extLst>
              <a:ext uri="{FF2B5EF4-FFF2-40B4-BE49-F238E27FC236}">
                <a16:creationId xmlns:a16="http://schemas.microsoft.com/office/drawing/2014/main" id="{C08745E9-A058-198E-E120-4E89F0605C04}"/>
              </a:ext>
            </a:extLst>
          </p:cNvPr>
          <p:cNvSpPr/>
          <p:nvPr/>
        </p:nvSpPr>
        <p:spPr>
          <a:xfrm>
            <a:off x="7736078" y="5436973"/>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58" name="Rectangle: Rounded Corners 2">
            <a:extLst>
              <a:ext uri="{FF2B5EF4-FFF2-40B4-BE49-F238E27FC236}">
                <a16:creationId xmlns:a16="http://schemas.microsoft.com/office/drawing/2014/main" id="{B541FA3D-40FD-22EB-083F-3CD5E0DC6241}"/>
              </a:ext>
            </a:extLst>
          </p:cNvPr>
          <p:cNvSpPr/>
          <p:nvPr/>
        </p:nvSpPr>
        <p:spPr>
          <a:xfrm>
            <a:off x="3830996" y="5436973"/>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59" name="Rectangle: Rounded Corners 4">
            <a:extLst>
              <a:ext uri="{FF2B5EF4-FFF2-40B4-BE49-F238E27FC236}">
                <a16:creationId xmlns:a16="http://schemas.microsoft.com/office/drawing/2014/main" id="{BBC0544D-C016-9B27-3A19-9FF7BDB34485}"/>
              </a:ext>
            </a:extLst>
          </p:cNvPr>
          <p:cNvSpPr/>
          <p:nvPr/>
        </p:nvSpPr>
        <p:spPr>
          <a:xfrm>
            <a:off x="6338735" y="5436663"/>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60" name="Rectangle: Rounded Corners 6">
            <a:extLst>
              <a:ext uri="{FF2B5EF4-FFF2-40B4-BE49-F238E27FC236}">
                <a16:creationId xmlns:a16="http://schemas.microsoft.com/office/drawing/2014/main" id="{A40CC743-6F50-DBE6-AA62-A97987E28ADB}"/>
              </a:ext>
            </a:extLst>
          </p:cNvPr>
          <p:cNvSpPr/>
          <p:nvPr/>
        </p:nvSpPr>
        <p:spPr>
          <a:xfrm>
            <a:off x="8808071" y="5436663"/>
            <a:ext cx="660057" cy="40572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61" name="Rectangle: Rounded Corners 49">
            <a:extLst>
              <a:ext uri="{FF2B5EF4-FFF2-40B4-BE49-F238E27FC236}">
                <a16:creationId xmlns:a16="http://schemas.microsoft.com/office/drawing/2014/main" id="{6E624E32-96D0-DD35-68AB-A61B46E1D14D}"/>
              </a:ext>
            </a:extLst>
          </p:cNvPr>
          <p:cNvSpPr/>
          <p:nvPr/>
        </p:nvSpPr>
        <p:spPr>
          <a:xfrm>
            <a:off x="5330309" y="2488703"/>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1" name="Rectangle: Rounded Corners 50">
            <a:extLst>
              <a:ext uri="{FF2B5EF4-FFF2-40B4-BE49-F238E27FC236}">
                <a16:creationId xmlns:a16="http://schemas.microsoft.com/office/drawing/2014/main" id="{63057250-BEC4-AE50-EE62-ACA75BD0A794}"/>
              </a:ext>
            </a:extLst>
          </p:cNvPr>
          <p:cNvSpPr/>
          <p:nvPr/>
        </p:nvSpPr>
        <p:spPr>
          <a:xfrm>
            <a:off x="5319588" y="2022632"/>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2" name="Rectangle: Rounded Corners 65">
            <a:extLst>
              <a:ext uri="{FF2B5EF4-FFF2-40B4-BE49-F238E27FC236}">
                <a16:creationId xmlns:a16="http://schemas.microsoft.com/office/drawing/2014/main" id="{20358646-4724-94C5-E03B-D4EB34493D13}"/>
              </a:ext>
            </a:extLst>
          </p:cNvPr>
          <p:cNvSpPr/>
          <p:nvPr/>
        </p:nvSpPr>
        <p:spPr>
          <a:xfrm>
            <a:off x="6524693" y="3874888"/>
            <a:ext cx="660057" cy="40572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3" name="Rectangle: Rounded Corners 66">
            <a:extLst>
              <a:ext uri="{FF2B5EF4-FFF2-40B4-BE49-F238E27FC236}">
                <a16:creationId xmlns:a16="http://schemas.microsoft.com/office/drawing/2014/main" id="{A4949B99-7BD5-06A0-6558-38035C4C0C60}"/>
              </a:ext>
            </a:extLst>
          </p:cNvPr>
          <p:cNvSpPr/>
          <p:nvPr/>
        </p:nvSpPr>
        <p:spPr>
          <a:xfrm>
            <a:off x="6531661" y="3420997"/>
            <a:ext cx="660057" cy="40572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4" name="Rectangle: Rounded Corners 67">
            <a:extLst>
              <a:ext uri="{FF2B5EF4-FFF2-40B4-BE49-F238E27FC236}">
                <a16:creationId xmlns:a16="http://schemas.microsoft.com/office/drawing/2014/main" id="{83806B58-07D2-63D2-CFF0-2295AE7B776F}"/>
              </a:ext>
            </a:extLst>
          </p:cNvPr>
          <p:cNvSpPr/>
          <p:nvPr/>
        </p:nvSpPr>
        <p:spPr>
          <a:xfrm>
            <a:off x="6531660" y="2956509"/>
            <a:ext cx="660057" cy="40572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5" name="Rectangle: Rounded Corners 68">
            <a:extLst>
              <a:ext uri="{FF2B5EF4-FFF2-40B4-BE49-F238E27FC236}">
                <a16:creationId xmlns:a16="http://schemas.microsoft.com/office/drawing/2014/main" id="{487459BD-6C4E-B9B2-2228-CCD5B1840468}"/>
              </a:ext>
            </a:extLst>
          </p:cNvPr>
          <p:cNvSpPr/>
          <p:nvPr/>
        </p:nvSpPr>
        <p:spPr>
          <a:xfrm>
            <a:off x="6538632" y="2488703"/>
            <a:ext cx="660057" cy="40572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6" name="Rectangle: Rounded Corners 69">
            <a:extLst>
              <a:ext uri="{FF2B5EF4-FFF2-40B4-BE49-F238E27FC236}">
                <a16:creationId xmlns:a16="http://schemas.microsoft.com/office/drawing/2014/main" id="{DE8F6994-3003-6C6C-A4AC-74367C9ABC5D}"/>
              </a:ext>
            </a:extLst>
          </p:cNvPr>
          <p:cNvSpPr/>
          <p:nvPr/>
        </p:nvSpPr>
        <p:spPr>
          <a:xfrm>
            <a:off x="6527911" y="2022632"/>
            <a:ext cx="660057" cy="40572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7" name="TextBox 76">
            <a:extLst>
              <a:ext uri="{FF2B5EF4-FFF2-40B4-BE49-F238E27FC236}">
                <a16:creationId xmlns:a16="http://schemas.microsoft.com/office/drawing/2014/main" id="{5EA2FBC8-48E6-DC14-D9FF-73AAFBA501D0}"/>
              </a:ext>
            </a:extLst>
          </p:cNvPr>
          <p:cNvSpPr txBox="1"/>
          <p:nvPr/>
        </p:nvSpPr>
        <p:spPr>
          <a:xfrm>
            <a:off x="4102470" y="2833887"/>
            <a:ext cx="946734" cy="646331"/>
          </a:xfrm>
          <a:prstGeom prst="rect">
            <a:avLst/>
          </a:prstGeom>
          <a:noFill/>
        </p:spPr>
        <p:txBody>
          <a:bodyPr wrap="none" rtlCol="0">
            <a:spAutoFit/>
          </a:bodyPr>
          <a:lstStyle/>
          <a:p>
            <a:pPr algn="ctr" defTabSz="914400"/>
            <a:r>
              <a:rPr lang="en-US" b="1">
                <a:solidFill>
                  <a:prstClr val="black"/>
                </a:solidFill>
                <a:latin typeface="Aptos" panose="02110004020202020204"/>
              </a:rPr>
              <a:t>Stream</a:t>
            </a:r>
          </a:p>
          <a:p>
            <a:pPr algn="ctr" defTabSz="914400"/>
            <a:r>
              <a:rPr lang="en-US" b="1">
                <a:solidFill>
                  <a:prstClr val="black"/>
                </a:solidFill>
                <a:latin typeface="Aptos" panose="02110004020202020204"/>
              </a:rPr>
              <a:t>queue</a:t>
            </a:r>
          </a:p>
        </p:txBody>
      </p:sp>
      <p:sp>
        <p:nvSpPr>
          <p:cNvPr id="78" name="TextBox 77">
            <a:extLst>
              <a:ext uri="{FF2B5EF4-FFF2-40B4-BE49-F238E27FC236}">
                <a16:creationId xmlns:a16="http://schemas.microsoft.com/office/drawing/2014/main" id="{A595C668-3A1D-F6A4-64FD-65B5C5AC9306}"/>
              </a:ext>
            </a:extLst>
          </p:cNvPr>
          <p:cNvSpPr txBox="1"/>
          <p:nvPr/>
        </p:nvSpPr>
        <p:spPr>
          <a:xfrm>
            <a:off x="8396135" y="2894425"/>
            <a:ext cx="2421818" cy="646331"/>
          </a:xfrm>
          <a:prstGeom prst="rect">
            <a:avLst/>
          </a:prstGeom>
          <a:noFill/>
        </p:spPr>
        <p:txBody>
          <a:bodyPr wrap="none" rtlCol="0">
            <a:spAutoFit/>
          </a:bodyPr>
          <a:lstStyle/>
          <a:p>
            <a:pPr algn="ctr" defTabSz="914400"/>
            <a:r>
              <a:rPr lang="en-US" b="1" dirty="0">
                <a:solidFill>
                  <a:srgbClr val="4EA72E"/>
                </a:solidFill>
                <a:latin typeface="Aptos" panose="02110004020202020204"/>
              </a:rPr>
              <a:t>Green = Prefill CTA</a:t>
            </a:r>
          </a:p>
          <a:p>
            <a:pPr algn="ctr" defTabSz="914400"/>
            <a:r>
              <a:rPr lang="en-US" b="1" dirty="0">
                <a:solidFill>
                  <a:srgbClr val="E97132"/>
                </a:solidFill>
                <a:latin typeface="Aptos" panose="02110004020202020204"/>
              </a:rPr>
              <a:t>Orange = Decode CTA</a:t>
            </a:r>
          </a:p>
        </p:txBody>
      </p:sp>
    </p:spTree>
    <p:extLst>
      <p:ext uri="{BB962C8B-B14F-4D97-AF65-F5344CB8AC3E}">
        <p14:creationId xmlns:p14="http://schemas.microsoft.com/office/powerpoint/2010/main" val="64139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44444E-6 L 0.04662 0.08287 " pathEditMode="relative" rAng="0" ptsTypes="AA">
                                      <p:cBhvr>
                                        <p:cTn id="6" dur="500" fill="hold"/>
                                        <p:tgtEl>
                                          <p:spTgt spid="52"/>
                                        </p:tgtEl>
                                        <p:attrNameLst>
                                          <p:attrName>ppt_x</p:attrName>
                                          <p:attrName>ppt_y</p:attrName>
                                        </p:attrNameLst>
                                      </p:cBhvr>
                                      <p:rCtr x="2331" y="4144"/>
                                    </p:animMotion>
                                  </p:childTnLst>
                                </p:cTn>
                              </p:par>
                            </p:childTnLst>
                          </p:cTn>
                        </p:par>
                        <p:par>
                          <p:cTn id="7" fill="hold">
                            <p:stCondLst>
                              <p:cond delay="500"/>
                            </p:stCondLst>
                            <p:childTnLst>
                              <p:par>
                                <p:cTn id="8" presetID="42" presetClass="path" presetSubtype="0" accel="50000" decel="50000" fill="hold" grpId="1" nodeType="afterEffect">
                                  <p:stCondLst>
                                    <p:cond delay="0"/>
                                  </p:stCondLst>
                                  <p:childTnLst>
                                    <p:animMotion origin="layout" path="M 0.04662 0.08287 L -0.21341 0.22616 " pathEditMode="relative" rAng="0" ptsTypes="AA">
                                      <p:cBhvr>
                                        <p:cTn id="9" dur="500" fill="hold"/>
                                        <p:tgtEl>
                                          <p:spTgt spid="52"/>
                                        </p:tgtEl>
                                        <p:attrNameLst>
                                          <p:attrName>ppt_x</p:attrName>
                                          <p:attrName>ppt_y</p:attrName>
                                        </p:attrNameLst>
                                      </p:cBhvr>
                                      <p:rCtr x="-13008" y="7153"/>
                                    </p:animMotion>
                                  </p:childTnLst>
                                </p:cTn>
                              </p:par>
                              <p:par>
                                <p:cTn id="10" presetID="42" presetClass="path" presetSubtype="0" accel="50000" decel="50000" fill="hold" grpId="0" nodeType="withEffect">
                                  <p:stCondLst>
                                    <p:cond delay="0"/>
                                  </p:stCondLst>
                                  <p:childTnLst>
                                    <p:animMotion origin="layout" path="M -1.875E-6 -2.22222E-6 L 0.0461 0.14908 " pathEditMode="relative" rAng="0" ptsTypes="AA">
                                      <p:cBhvr>
                                        <p:cTn id="11" dur="500" fill="hold"/>
                                        <p:tgtEl>
                                          <p:spTgt spid="53"/>
                                        </p:tgtEl>
                                        <p:attrNameLst>
                                          <p:attrName>ppt_x</p:attrName>
                                          <p:attrName>ppt_y</p:attrName>
                                        </p:attrNameLst>
                                      </p:cBhvr>
                                      <p:rCtr x="2305" y="7454"/>
                                    </p:animMotion>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par>
                          <p:cTn id="15" fill="hold">
                            <p:stCondLst>
                              <p:cond delay="1000"/>
                            </p:stCondLst>
                            <p:childTnLst>
                              <p:par>
                                <p:cTn id="16" presetID="1" presetClass="exit" presetSubtype="0" fill="hold" grpId="2" nodeType="afterEffect">
                                  <p:stCondLst>
                                    <p:cond delay="0"/>
                                  </p:stCondLst>
                                  <p:childTnLst>
                                    <p:set>
                                      <p:cBhvr>
                                        <p:cTn id="17" dur="1" fill="hold">
                                          <p:stCondLst>
                                            <p:cond delay="0"/>
                                          </p:stCondLst>
                                        </p:cTn>
                                        <p:tgtEl>
                                          <p:spTgt spid="52"/>
                                        </p:tgtEl>
                                        <p:attrNameLst>
                                          <p:attrName>style.visibility</p:attrName>
                                        </p:attrNameLst>
                                      </p:cBhvr>
                                      <p:to>
                                        <p:strVal val="hidden"/>
                                      </p:to>
                                    </p:set>
                                  </p:childTnLst>
                                </p:cTn>
                              </p:par>
                            </p:childTnLst>
                          </p:cTn>
                        </p:par>
                        <p:par>
                          <p:cTn id="18" fill="hold">
                            <p:stCondLst>
                              <p:cond delay="1000"/>
                            </p:stCondLst>
                            <p:childTnLst>
                              <p:par>
                                <p:cTn id="19" presetID="42" presetClass="path" presetSubtype="0" accel="50000" decel="50000" fill="hold" grpId="1" nodeType="afterEffect">
                                  <p:stCondLst>
                                    <p:cond delay="0"/>
                                  </p:stCondLst>
                                  <p:childTnLst>
                                    <p:animMotion origin="layout" path="M 0.0461 0.14908 L -0.12265 0.29236 " pathEditMode="relative" rAng="0" ptsTypes="AA">
                                      <p:cBhvr>
                                        <p:cTn id="20" dur="500" fill="hold"/>
                                        <p:tgtEl>
                                          <p:spTgt spid="53"/>
                                        </p:tgtEl>
                                        <p:attrNameLst>
                                          <p:attrName>ppt_x</p:attrName>
                                          <p:attrName>ppt_y</p:attrName>
                                        </p:attrNameLst>
                                      </p:cBhvr>
                                      <p:rCtr x="-8438" y="7153"/>
                                    </p:animMotion>
                                  </p:childTnLst>
                                </p:cTn>
                              </p:par>
                              <p:par>
                                <p:cTn id="21" presetID="42" presetClass="path" presetSubtype="0" accel="50000" decel="50000" fill="hold" grpId="0" nodeType="withEffect">
                                  <p:stCondLst>
                                    <p:cond delay="0"/>
                                  </p:stCondLst>
                                  <p:childTnLst>
                                    <p:animMotion origin="layout" path="M -1.875E-6 1.85185E-6 L 0.0461 0.2169 " pathEditMode="relative" rAng="0" ptsTypes="AA">
                                      <p:cBhvr>
                                        <p:cTn id="22" dur="500" fill="hold"/>
                                        <p:tgtEl>
                                          <p:spTgt spid="54"/>
                                        </p:tgtEl>
                                        <p:attrNameLst>
                                          <p:attrName>ppt_x</p:attrName>
                                          <p:attrName>ppt_y</p:attrName>
                                        </p:attrNameLst>
                                      </p:cBhvr>
                                      <p:rCtr x="2305" y="10833"/>
                                    </p:animMotion>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childTnLst>
                                </p:cTn>
                              </p:par>
                            </p:childTnLst>
                          </p:cTn>
                        </p:par>
                        <p:par>
                          <p:cTn id="26" fill="hold">
                            <p:stCondLst>
                              <p:cond delay="1500"/>
                            </p:stCondLst>
                            <p:childTnLst>
                              <p:par>
                                <p:cTn id="27" presetID="1" presetClass="exit" presetSubtype="0" fill="hold" grpId="2" nodeType="afterEffect">
                                  <p:stCondLst>
                                    <p:cond delay="0"/>
                                  </p:stCondLst>
                                  <p:childTnLst>
                                    <p:set>
                                      <p:cBhvr>
                                        <p:cTn id="28" dur="1" fill="hold">
                                          <p:stCondLst>
                                            <p:cond delay="0"/>
                                          </p:stCondLst>
                                        </p:cTn>
                                        <p:tgtEl>
                                          <p:spTgt spid="53"/>
                                        </p:tgtEl>
                                        <p:attrNameLst>
                                          <p:attrName>style.visibility</p:attrName>
                                        </p:attrNameLst>
                                      </p:cBhvr>
                                      <p:to>
                                        <p:strVal val="hidden"/>
                                      </p:to>
                                    </p:set>
                                  </p:childTnLst>
                                </p:cTn>
                              </p:par>
                            </p:childTnLst>
                          </p:cTn>
                        </p:par>
                        <p:par>
                          <p:cTn id="29" fill="hold">
                            <p:stCondLst>
                              <p:cond delay="1500"/>
                            </p:stCondLst>
                            <p:childTnLst>
                              <p:par>
                                <p:cTn id="30" presetID="42" presetClass="path" presetSubtype="0" accel="50000" decel="50000" fill="hold" grpId="1" nodeType="afterEffect">
                                  <p:stCondLst>
                                    <p:cond delay="0"/>
                                  </p:stCondLst>
                                  <p:childTnLst>
                                    <p:animMotion origin="layout" path="M 0.0461 0.2169 L -0.00807 0.36713 " pathEditMode="relative" rAng="0" ptsTypes="AA">
                                      <p:cBhvr>
                                        <p:cTn id="31" dur="500" fill="hold"/>
                                        <p:tgtEl>
                                          <p:spTgt spid="54"/>
                                        </p:tgtEl>
                                        <p:attrNameLst>
                                          <p:attrName>ppt_x</p:attrName>
                                          <p:attrName>ppt_y</p:attrName>
                                        </p:attrNameLst>
                                      </p:cBhvr>
                                      <p:rCtr x="-2708" y="7500"/>
                                    </p:animMotion>
                                  </p:childTnLst>
                                </p:cTn>
                              </p:par>
                              <p:par>
                                <p:cTn id="32" presetID="42" presetClass="path" presetSubtype="0" accel="50000" decel="50000" fill="hold" grpId="0" nodeType="withEffect">
                                  <p:stCondLst>
                                    <p:cond delay="0"/>
                                  </p:stCondLst>
                                  <p:childTnLst>
                                    <p:animMotion origin="layout" path="M -2.70833E-6 -1.11111E-6 L 0.04558 0.28519 " pathEditMode="relative" rAng="0" ptsTypes="AA">
                                      <p:cBhvr>
                                        <p:cTn id="33" dur="500" fill="hold"/>
                                        <p:tgtEl>
                                          <p:spTgt spid="61"/>
                                        </p:tgtEl>
                                        <p:attrNameLst>
                                          <p:attrName>ppt_x</p:attrName>
                                          <p:attrName>ppt_y</p:attrName>
                                        </p:attrNameLst>
                                      </p:cBhvr>
                                      <p:rCtr x="2279" y="14259"/>
                                    </p:animMotion>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par>
                          <p:cTn id="37" fill="hold">
                            <p:stCondLst>
                              <p:cond delay="2000"/>
                            </p:stCondLst>
                            <p:childTnLst>
                              <p:par>
                                <p:cTn id="38" presetID="1" presetClass="exit" presetSubtype="0" fill="hold" grpId="2" nodeType="afterEffect">
                                  <p:stCondLst>
                                    <p:cond delay="0"/>
                                  </p:stCondLst>
                                  <p:childTnLst>
                                    <p:set>
                                      <p:cBhvr>
                                        <p:cTn id="39" dur="1" fill="hold">
                                          <p:stCondLst>
                                            <p:cond delay="0"/>
                                          </p:stCondLst>
                                        </p:cTn>
                                        <p:tgtEl>
                                          <p:spTgt spid="54"/>
                                        </p:tgtEl>
                                        <p:attrNameLst>
                                          <p:attrName>style.visibility</p:attrName>
                                        </p:attrNameLst>
                                      </p:cBhvr>
                                      <p:to>
                                        <p:strVal val="hidden"/>
                                      </p:to>
                                    </p:set>
                                  </p:childTnLst>
                                </p:cTn>
                              </p:par>
                            </p:childTnLst>
                          </p:cTn>
                        </p:par>
                        <p:par>
                          <p:cTn id="40" fill="hold">
                            <p:stCondLst>
                              <p:cond delay="2000"/>
                            </p:stCondLst>
                            <p:childTnLst>
                              <p:par>
                                <p:cTn id="41" presetID="42" presetClass="path" presetSubtype="0" accel="50000" decel="50000" fill="hold" grpId="1" nodeType="afterEffect">
                                  <p:stCondLst>
                                    <p:cond delay="0"/>
                                  </p:stCondLst>
                                  <p:childTnLst>
                                    <p:animMotion origin="layout" path="M 0.04558 0.28519 L 0.08334 0.43542 " pathEditMode="relative" rAng="0" ptsTypes="AA">
                                      <p:cBhvr>
                                        <p:cTn id="42" dur="500" fill="hold"/>
                                        <p:tgtEl>
                                          <p:spTgt spid="61"/>
                                        </p:tgtEl>
                                        <p:attrNameLst>
                                          <p:attrName>ppt_x</p:attrName>
                                          <p:attrName>ppt_y</p:attrName>
                                        </p:attrNameLst>
                                      </p:cBhvr>
                                      <p:rCtr x="1888" y="7500"/>
                                    </p:animMotion>
                                  </p:childTnLst>
                                </p:cTn>
                              </p:par>
                              <p:par>
                                <p:cTn id="43" presetID="42" presetClass="path" presetSubtype="0" accel="50000" decel="50000" fill="hold" grpId="0" nodeType="withEffect">
                                  <p:stCondLst>
                                    <p:cond delay="0"/>
                                  </p:stCondLst>
                                  <p:childTnLst>
                                    <p:animMotion origin="layout" path="M -1.45833E-6 2.96296E-6 L 0.04636 0.35301 " pathEditMode="relative" rAng="0" ptsTypes="AA">
                                      <p:cBhvr>
                                        <p:cTn id="44" dur="500" fill="hold"/>
                                        <p:tgtEl>
                                          <p:spTgt spid="71"/>
                                        </p:tgtEl>
                                        <p:attrNameLst>
                                          <p:attrName>ppt_x</p:attrName>
                                          <p:attrName>ppt_y</p:attrName>
                                        </p:attrNameLst>
                                      </p:cBhvr>
                                      <p:rCtr x="2318" y="17639"/>
                                    </p:animMotion>
                                  </p:childTnLst>
                                </p:cTn>
                              </p:par>
                            </p:childTnLst>
                          </p:cTn>
                        </p:par>
                        <p:par>
                          <p:cTn id="45" fill="hold">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childTnLst>
                                </p:cTn>
                              </p:par>
                            </p:childTnLst>
                          </p:cTn>
                        </p:par>
                        <p:par>
                          <p:cTn id="48" fill="hold">
                            <p:stCondLst>
                              <p:cond delay="2500"/>
                            </p:stCondLst>
                            <p:childTnLst>
                              <p:par>
                                <p:cTn id="49" presetID="1" presetClass="exit" presetSubtype="0" fill="hold" grpId="2" nodeType="afterEffect">
                                  <p:stCondLst>
                                    <p:cond delay="0"/>
                                  </p:stCondLst>
                                  <p:childTnLst>
                                    <p:set>
                                      <p:cBhvr>
                                        <p:cTn id="50" dur="1" fill="hold">
                                          <p:stCondLst>
                                            <p:cond delay="0"/>
                                          </p:stCondLst>
                                        </p:cTn>
                                        <p:tgtEl>
                                          <p:spTgt spid="61"/>
                                        </p:tgtEl>
                                        <p:attrNameLst>
                                          <p:attrName>style.visibility</p:attrName>
                                        </p:attrNameLst>
                                      </p:cBhvr>
                                      <p:to>
                                        <p:strVal val="hidden"/>
                                      </p:to>
                                    </p:set>
                                  </p:childTnLst>
                                </p:cTn>
                              </p:par>
                            </p:childTnLst>
                          </p:cTn>
                        </p:par>
                        <p:par>
                          <p:cTn id="51" fill="hold">
                            <p:stCondLst>
                              <p:cond delay="2500"/>
                            </p:stCondLst>
                            <p:childTnLst>
                              <p:par>
                                <p:cTn id="52" presetID="42" presetClass="path" presetSubtype="0" accel="50000" decel="50000" fill="hold" grpId="1" nodeType="afterEffect">
                                  <p:stCondLst>
                                    <p:cond delay="0"/>
                                  </p:stCondLst>
                                  <p:childTnLst>
                                    <p:animMotion origin="layout" path="M 0.04636 0.35301 L 0.19792 0.49629 " pathEditMode="relative" rAng="0" ptsTypes="AA">
                                      <p:cBhvr>
                                        <p:cTn id="53" dur="500" fill="hold"/>
                                        <p:tgtEl>
                                          <p:spTgt spid="71"/>
                                        </p:tgtEl>
                                        <p:attrNameLst>
                                          <p:attrName>ppt_x</p:attrName>
                                          <p:attrName>ppt_y</p:attrName>
                                        </p:attrNameLst>
                                      </p:cBhvr>
                                      <p:rCtr x="7578" y="7153"/>
                                    </p:animMotion>
                                  </p:childTnLst>
                                </p:cTn>
                              </p:par>
                              <p:par>
                                <p:cTn id="54" presetID="42" presetClass="path" presetSubtype="0" accel="50667" decel="49333" fill="hold" grpId="0" nodeType="withEffect">
                                  <p:stCondLst>
                                    <p:cond delay="0"/>
                                  </p:stCondLst>
                                  <p:childTnLst>
                                    <p:animMotion origin="layout" path="M 4.16667E-7 -4.44444E-6 L -0.05247 0.08287 " pathEditMode="relative" rAng="0" ptsTypes="AA">
                                      <p:cBhvr>
                                        <p:cTn id="55" dur="500" fill="hold"/>
                                        <p:tgtEl>
                                          <p:spTgt spid="72"/>
                                        </p:tgtEl>
                                        <p:attrNameLst>
                                          <p:attrName>ppt_x</p:attrName>
                                          <p:attrName>ppt_y</p:attrName>
                                        </p:attrNameLst>
                                      </p:cBhvr>
                                      <p:rCtr x="-2630" y="4144"/>
                                    </p:animMotion>
                                  </p:childTnLst>
                                </p:cTn>
                              </p:par>
                            </p:childTnLst>
                          </p:cTn>
                        </p:par>
                        <p:par>
                          <p:cTn id="56" fill="hold">
                            <p:stCondLst>
                              <p:cond delay="3000"/>
                            </p:stCondLst>
                            <p:childTnLst>
                              <p:par>
                                <p:cTn id="57" presetID="1" presetClass="entr" presetSubtype="0"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par>
                          <p:cTn id="59" fill="hold">
                            <p:stCondLst>
                              <p:cond delay="3000"/>
                            </p:stCondLst>
                            <p:childTnLst>
                              <p:par>
                                <p:cTn id="60" presetID="1" presetClass="exit" presetSubtype="0" fill="hold" grpId="2" nodeType="afterEffect">
                                  <p:stCondLst>
                                    <p:cond delay="0"/>
                                  </p:stCondLst>
                                  <p:childTnLst>
                                    <p:set>
                                      <p:cBhvr>
                                        <p:cTn id="61" dur="1" fill="hold">
                                          <p:stCondLst>
                                            <p:cond delay="0"/>
                                          </p:stCondLst>
                                        </p:cTn>
                                        <p:tgtEl>
                                          <p:spTgt spid="71"/>
                                        </p:tgtEl>
                                        <p:attrNameLst>
                                          <p:attrName>style.visibility</p:attrName>
                                        </p:attrNameLst>
                                      </p:cBhvr>
                                      <p:to>
                                        <p:strVal val="hidden"/>
                                      </p:to>
                                    </p:set>
                                  </p:childTnLst>
                                </p:cTn>
                              </p:par>
                            </p:childTnLst>
                          </p:cTn>
                        </p:par>
                        <p:par>
                          <p:cTn id="62" fill="hold">
                            <p:stCondLst>
                              <p:cond delay="3000"/>
                            </p:stCondLst>
                            <p:childTnLst>
                              <p:par>
                                <p:cTn id="63" presetID="42" presetClass="path" presetSubtype="0" accel="50667" decel="49333" fill="hold" grpId="1" nodeType="afterEffect">
                                  <p:stCondLst>
                                    <p:cond delay="0"/>
                                  </p:stCondLst>
                                  <p:childTnLst>
                                    <p:animMotion origin="layout" path="M -0.05247 0.08287 L 0.18555 0.23311 " pathEditMode="relative" rAng="0" ptsTypes="AA">
                                      <p:cBhvr>
                                        <p:cTn id="64" dur="500" fill="hold"/>
                                        <p:tgtEl>
                                          <p:spTgt spid="72"/>
                                        </p:tgtEl>
                                        <p:attrNameLst>
                                          <p:attrName>ppt_x</p:attrName>
                                          <p:attrName>ppt_y</p:attrName>
                                        </p:attrNameLst>
                                      </p:cBhvr>
                                      <p:rCtr x="11901" y="7500"/>
                                    </p:animMotion>
                                  </p:childTnLst>
                                </p:cTn>
                              </p:par>
                            </p:childTnLst>
                          </p:cTn>
                        </p:par>
                        <p:par>
                          <p:cTn id="65" fill="hold">
                            <p:stCondLst>
                              <p:cond delay="3500"/>
                            </p:stCondLst>
                            <p:childTnLst>
                              <p:par>
                                <p:cTn id="66" presetID="1" presetClass="entr" presetSubtype="0"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childTnLst>
                                </p:cTn>
                              </p:par>
                              <p:par>
                                <p:cTn id="68" presetID="1" presetClass="exit" presetSubtype="0" fill="hold" grpId="2" nodeType="withEffect">
                                  <p:stCondLst>
                                    <p:cond delay="0"/>
                                  </p:stCondLst>
                                  <p:childTnLst>
                                    <p:set>
                                      <p:cBhvr>
                                        <p:cTn id="69" dur="1" fill="hold">
                                          <p:stCondLst>
                                            <p:cond delay="0"/>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2" grpId="2" animBg="1"/>
      <p:bldP spid="53" grpId="0" animBg="1"/>
      <p:bldP spid="53" grpId="1" animBg="1"/>
      <p:bldP spid="53" grpId="2" animBg="1"/>
      <p:bldP spid="54" grpId="0" animBg="1"/>
      <p:bldP spid="54" grpId="1" animBg="1"/>
      <p:bldP spid="54" grpId="2" animBg="1"/>
      <p:bldP spid="55" grpId="0" animBg="1"/>
      <p:bldP spid="56" grpId="0" animBg="1"/>
      <p:bldP spid="57" grpId="0" animBg="1"/>
      <p:bldP spid="58" grpId="0" animBg="1"/>
      <p:bldP spid="59" grpId="0" animBg="1"/>
      <p:bldP spid="60" grpId="0" animBg="1"/>
      <p:bldP spid="61" grpId="0" animBg="1"/>
      <p:bldP spid="61" grpId="1" animBg="1"/>
      <p:bldP spid="61" grpId="2" animBg="1"/>
      <p:bldP spid="71" grpId="0" animBg="1"/>
      <p:bldP spid="71" grpId="1" animBg="1"/>
      <p:bldP spid="71" grpId="2" animBg="1"/>
      <p:bldP spid="72" grpId="0" animBg="1"/>
      <p:bldP spid="72" grpId="1" animBg="1"/>
      <p:bldP spid="72" grpId="2"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E642A-25BD-3342-5D99-3B06358BF9BD}"/>
              </a:ext>
            </a:extLst>
          </p:cNvPr>
          <p:cNvSpPr>
            <a:spLocks noGrp="1"/>
          </p:cNvSpPr>
          <p:nvPr>
            <p:ph type="body" sz="quarter" idx="11"/>
          </p:nvPr>
        </p:nvSpPr>
        <p:spPr/>
        <p:txBody>
          <a:bodyPr/>
          <a:lstStyle/>
          <a:p>
            <a:r>
              <a:rPr lang="en-US" b="1" dirty="0"/>
              <a:t>Goal</a:t>
            </a:r>
            <a:r>
              <a:rPr lang="en-US" dirty="0"/>
              <a:t>: Overlap compute-heavy prefill with memory-bandwidth-heavy decode to fully utilize GPU resources.</a:t>
            </a:r>
          </a:p>
          <a:p>
            <a:pPr marL="0" indent="0">
              <a:buNone/>
            </a:pPr>
            <a:endParaRPr lang="en-US" b="1" dirty="0"/>
          </a:p>
          <a:p>
            <a:pPr marL="0" indent="0">
              <a:buNone/>
            </a:pPr>
            <a:endParaRPr lang="en-US" b="1" dirty="0"/>
          </a:p>
          <a:p>
            <a:r>
              <a:rPr lang="en-US" b="1" dirty="0"/>
              <a:t>Problem</a:t>
            </a:r>
            <a:r>
              <a:rPr lang="en-US" dirty="0"/>
              <a:t>: CTA scheduler is handled by GPU driver/hardware.</a:t>
            </a:r>
          </a:p>
        </p:txBody>
      </p:sp>
      <p:sp>
        <p:nvSpPr>
          <p:cNvPr id="2" name="Title 1">
            <a:extLst>
              <a:ext uri="{FF2B5EF4-FFF2-40B4-BE49-F238E27FC236}">
                <a16:creationId xmlns:a16="http://schemas.microsoft.com/office/drawing/2014/main" id="{440A54A1-6162-3DB5-3B1B-4B44CE370BDD}"/>
              </a:ext>
            </a:extLst>
          </p:cNvPr>
          <p:cNvSpPr>
            <a:spLocks noGrp="1"/>
          </p:cNvSpPr>
          <p:nvPr>
            <p:ph type="title"/>
          </p:nvPr>
        </p:nvSpPr>
        <p:spPr/>
        <p:txBody>
          <a:bodyPr/>
          <a:lstStyle/>
          <a:p>
            <a:r>
              <a:rPr lang="en-US" dirty="0"/>
              <a:t>How can we address this?</a:t>
            </a:r>
          </a:p>
        </p:txBody>
      </p:sp>
      <p:sp>
        <p:nvSpPr>
          <p:cNvPr id="5" name="Slide Number Placeholder 4">
            <a:extLst>
              <a:ext uri="{FF2B5EF4-FFF2-40B4-BE49-F238E27FC236}">
                <a16:creationId xmlns:a16="http://schemas.microsoft.com/office/drawing/2014/main" id="{DAF9759A-1C34-E557-F404-4FDCF35E8F02}"/>
              </a:ext>
            </a:extLst>
          </p:cNvPr>
          <p:cNvSpPr>
            <a:spLocks noGrp="1"/>
          </p:cNvSpPr>
          <p:nvPr>
            <p:ph type="sldNum" sz="quarter" idx="13"/>
          </p:nvPr>
        </p:nvSpPr>
        <p:spPr/>
        <p:txBody>
          <a:bodyPr/>
          <a:lstStyle/>
          <a:p>
            <a:fld id="{04AED599-1D0F-3E40-81CA-01C30F87847C}" type="slidenum">
              <a:rPr lang="en-US" smtClean="0"/>
              <a:pPr/>
              <a:t>44</a:t>
            </a:fld>
            <a:endParaRPr lang="en-US"/>
          </a:p>
        </p:txBody>
      </p:sp>
    </p:spTree>
    <p:extLst>
      <p:ext uri="{BB962C8B-B14F-4D97-AF65-F5344CB8AC3E}">
        <p14:creationId xmlns:p14="http://schemas.microsoft.com/office/powerpoint/2010/main" val="277122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E642A-25BD-3342-5D99-3B06358BF9BD}"/>
              </a:ext>
            </a:extLst>
          </p:cNvPr>
          <p:cNvSpPr>
            <a:spLocks noGrp="1"/>
          </p:cNvSpPr>
          <p:nvPr>
            <p:ph type="body" sz="quarter" idx="11"/>
          </p:nvPr>
        </p:nvSpPr>
        <p:spPr/>
        <p:txBody>
          <a:bodyPr vert="horz" lIns="91440" tIns="45720" rIns="91440" bIns="45720" rtlCol="0" anchor="t">
            <a:normAutofit fontScale="92500" lnSpcReduction="10000"/>
          </a:bodyPr>
          <a:lstStyle/>
          <a:p>
            <a:r>
              <a:rPr lang="en-US" b="1" dirty="0"/>
              <a:t>POD-Attention</a:t>
            </a:r>
            <a:r>
              <a:rPr lang="en-US" dirty="0"/>
              <a:t>: Combines prefills and decodes into a single kernel with guaranteed SM co-location.</a:t>
            </a:r>
          </a:p>
          <a:p>
            <a:endParaRPr lang="en-US" dirty="0"/>
          </a:p>
          <a:p>
            <a:r>
              <a:rPr lang="en-US" dirty="0"/>
              <a:t>Key idea: </a:t>
            </a:r>
            <a:r>
              <a:rPr lang="en-US" b="1" dirty="0"/>
              <a:t>SM-aware CTA scheduling</a:t>
            </a:r>
          </a:p>
          <a:p>
            <a:pPr lvl="1">
              <a:buFont typeface="Courier New" panose="020B0604020202020204" pitchFamily="34" charset="0"/>
              <a:buChar char="o"/>
            </a:pPr>
            <a:r>
              <a:rPr lang="en-US" dirty="0"/>
              <a:t>Guarantees each SM runs prefill and decode CTAs in parallel.</a:t>
            </a:r>
          </a:p>
          <a:p>
            <a:pPr lvl="1">
              <a:buFont typeface="Courier New" panose="020B0604020202020204" pitchFamily="34" charset="0"/>
              <a:buChar char="o"/>
            </a:pPr>
            <a:r>
              <a:rPr lang="en-US" dirty="0"/>
              <a:t>Enables the warp scheduler to overlap the two operations.</a:t>
            </a:r>
          </a:p>
          <a:p>
            <a:pPr lvl="1">
              <a:buFont typeface="Courier New" panose="020B0604020202020204" pitchFamily="34" charset="0"/>
              <a:buChar char="o"/>
            </a:pPr>
            <a:r>
              <a:rPr lang="en-US" dirty="0"/>
              <a:t>Utilizes compute and memory bandwidth simultaneously.</a:t>
            </a:r>
          </a:p>
        </p:txBody>
      </p:sp>
      <p:sp>
        <p:nvSpPr>
          <p:cNvPr id="2" name="Title 1">
            <a:extLst>
              <a:ext uri="{FF2B5EF4-FFF2-40B4-BE49-F238E27FC236}">
                <a16:creationId xmlns:a16="http://schemas.microsoft.com/office/drawing/2014/main" id="{440A54A1-6162-3DB5-3B1B-4B44CE370BDD}"/>
              </a:ext>
            </a:extLst>
          </p:cNvPr>
          <p:cNvSpPr>
            <a:spLocks noGrp="1"/>
          </p:cNvSpPr>
          <p:nvPr>
            <p:ph type="title"/>
          </p:nvPr>
        </p:nvSpPr>
        <p:spPr/>
        <p:txBody>
          <a:bodyPr/>
          <a:lstStyle/>
          <a:p>
            <a:r>
              <a:rPr lang="en-US"/>
              <a:t>Introducing POD-Attention!</a:t>
            </a:r>
          </a:p>
        </p:txBody>
      </p:sp>
      <p:sp>
        <p:nvSpPr>
          <p:cNvPr id="5" name="Slide Number Placeholder 4">
            <a:extLst>
              <a:ext uri="{FF2B5EF4-FFF2-40B4-BE49-F238E27FC236}">
                <a16:creationId xmlns:a16="http://schemas.microsoft.com/office/drawing/2014/main" id="{B02BE942-460D-80A0-B0EE-45CDB666D6B2}"/>
              </a:ext>
            </a:extLst>
          </p:cNvPr>
          <p:cNvSpPr>
            <a:spLocks noGrp="1"/>
          </p:cNvSpPr>
          <p:nvPr>
            <p:ph type="sldNum" sz="quarter" idx="13"/>
          </p:nvPr>
        </p:nvSpPr>
        <p:spPr/>
        <p:txBody>
          <a:bodyPr/>
          <a:lstStyle/>
          <a:p>
            <a:fld id="{04AED599-1D0F-3E40-81CA-01C30F87847C}" type="slidenum">
              <a:rPr lang="en-US" smtClean="0"/>
              <a:pPr/>
              <a:t>45</a:t>
            </a:fld>
            <a:endParaRPr lang="en-US"/>
          </a:p>
        </p:txBody>
      </p:sp>
    </p:spTree>
    <p:extLst>
      <p:ext uri="{BB962C8B-B14F-4D97-AF65-F5344CB8AC3E}">
        <p14:creationId xmlns:p14="http://schemas.microsoft.com/office/powerpoint/2010/main" val="3005736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3257B-CCFF-AA07-A7AF-EB335959C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FC62C-391E-A55F-3A9A-BC6F24A30AAE}"/>
              </a:ext>
            </a:extLst>
          </p:cNvPr>
          <p:cNvSpPr>
            <a:spLocks noGrp="1"/>
          </p:cNvSpPr>
          <p:nvPr>
            <p:ph type="title"/>
          </p:nvPr>
        </p:nvSpPr>
        <p:spPr/>
        <p:txBody>
          <a:bodyPr/>
          <a:lstStyle/>
          <a:p>
            <a:r>
              <a:rPr lang="en-US" dirty="0"/>
              <a:t>POD-Attention: Fused kernels</a:t>
            </a:r>
          </a:p>
        </p:txBody>
      </p:sp>
      <p:sp>
        <p:nvSpPr>
          <p:cNvPr id="93" name="Slide Number Placeholder 92">
            <a:extLst>
              <a:ext uri="{FF2B5EF4-FFF2-40B4-BE49-F238E27FC236}">
                <a16:creationId xmlns:a16="http://schemas.microsoft.com/office/drawing/2014/main" id="{4FCF3851-507F-869D-9FBB-275FF66031C0}"/>
              </a:ext>
            </a:extLst>
          </p:cNvPr>
          <p:cNvSpPr>
            <a:spLocks noGrp="1"/>
          </p:cNvSpPr>
          <p:nvPr>
            <p:ph type="sldNum" sz="quarter" idx="14"/>
          </p:nvPr>
        </p:nvSpPr>
        <p:spPr/>
        <p:txBody>
          <a:bodyPr/>
          <a:lstStyle/>
          <a:p>
            <a:fld id="{04AED599-1D0F-3E40-81CA-01C30F87847C}" type="slidenum">
              <a:rPr lang="en-US" smtClean="0"/>
              <a:pPr/>
              <a:t>46</a:t>
            </a:fld>
            <a:endParaRPr lang="en-US"/>
          </a:p>
        </p:txBody>
      </p:sp>
      <p:sp>
        <p:nvSpPr>
          <p:cNvPr id="25" name="Text Placeholder 27">
            <a:extLst>
              <a:ext uri="{FF2B5EF4-FFF2-40B4-BE49-F238E27FC236}">
                <a16:creationId xmlns:a16="http://schemas.microsoft.com/office/drawing/2014/main" id="{57A16C69-A926-FD4A-D382-0054552C63EF}"/>
              </a:ext>
            </a:extLst>
          </p:cNvPr>
          <p:cNvSpPr txBox="1">
            <a:spLocks/>
          </p:cNvSpPr>
          <p:nvPr/>
        </p:nvSpPr>
        <p:spPr>
          <a:xfrm>
            <a:off x="647860" y="5955909"/>
            <a:ext cx="10896279" cy="79097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6352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6352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6352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6352E"/>
                </a:solidFill>
                <a:effectLst/>
                <a:uLnTx/>
                <a:uFillTx/>
                <a:latin typeface="Aptos" panose="02110004020202020204"/>
                <a:ea typeface="+mn-ea"/>
                <a:cs typeface="+mn-cs"/>
              </a:rPr>
              <a:t>We create a new kernel with enough CTAs for both prefill and decode kernels.</a:t>
            </a:r>
          </a:p>
        </p:txBody>
      </p:sp>
      <p:sp>
        <p:nvSpPr>
          <p:cNvPr id="27" name="Rectangle: Rounded Corners 7">
            <a:extLst>
              <a:ext uri="{FF2B5EF4-FFF2-40B4-BE49-F238E27FC236}">
                <a16:creationId xmlns:a16="http://schemas.microsoft.com/office/drawing/2014/main" id="{841C2048-AB26-8E0F-E797-909AA6527755}"/>
              </a:ext>
            </a:extLst>
          </p:cNvPr>
          <p:cNvSpPr/>
          <p:nvPr/>
        </p:nvSpPr>
        <p:spPr>
          <a:xfrm>
            <a:off x="2214880" y="4942153"/>
            <a:ext cx="7762240" cy="1140689"/>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nvGrpSpPr>
          <p:cNvPr id="30" name="Group 29">
            <a:extLst>
              <a:ext uri="{FF2B5EF4-FFF2-40B4-BE49-F238E27FC236}">
                <a16:creationId xmlns:a16="http://schemas.microsoft.com/office/drawing/2014/main" id="{ADA7476C-9939-B480-15D2-12074C3B8348}"/>
              </a:ext>
            </a:extLst>
          </p:cNvPr>
          <p:cNvGrpSpPr/>
          <p:nvPr/>
        </p:nvGrpSpPr>
        <p:grpSpPr>
          <a:xfrm>
            <a:off x="2576698" y="5005329"/>
            <a:ext cx="2057400" cy="1038063"/>
            <a:chOff x="1320799" y="2978524"/>
            <a:chExt cx="1530774" cy="1038063"/>
          </a:xfrm>
        </p:grpSpPr>
        <p:sp>
          <p:nvSpPr>
            <p:cNvPr id="31" name="Rectangle 30">
              <a:extLst>
                <a:ext uri="{FF2B5EF4-FFF2-40B4-BE49-F238E27FC236}">
                  <a16:creationId xmlns:a16="http://schemas.microsoft.com/office/drawing/2014/main" id="{40D3D959-A6A1-13D9-7343-1B0A94B9D09A}"/>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2" name="Rectangle 31">
              <a:extLst>
                <a:ext uri="{FF2B5EF4-FFF2-40B4-BE49-F238E27FC236}">
                  <a16:creationId xmlns:a16="http://schemas.microsoft.com/office/drawing/2014/main" id="{340019CC-82F9-680A-EA58-AB04F195597B}"/>
                </a:ext>
              </a:extLst>
            </p:cNvPr>
            <p:cNvSpPr/>
            <p:nvPr/>
          </p:nvSpPr>
          <p:spPr>
            <a:xfrm>
              <a:off x="1320799" y="3793067"/>
              <a:ext cx="1530774"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33" name="TextBox 32">
              <a:extLst>
                <a:ext uri="{FF2B5EF4-FFF2-40B4-BE49-F238E27FC236}">
                  <a16:creationId xmlns:a16="http://schemas.microsoft.com/office/drawing/2014/main" id="{1C87048A-C447-53A5-14E8-247679DBB261}"/>
                </a:ext>
              </a:extLst>
            </p:cNvPr>
            <p:cNvSpPr txBox="1"/>
            <p:nvPr/>
          </p:nvSpPr>
          <p:spPr>
            <a:xfrm>
              <a:off x="1921406" y="2978524"/>
              <a:ext cx="34279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ptos" panose="02110004020202020204"/>
                </a:rPr>
                <a:t>SM</a:t>
              </a:r>
            </a:p>
          </p:txBody>
        </p:sp>
      </p:grpSp>
      <p:grpSp>
        <p:nvGrpSpPr>
          <p:cNvPr id="34" name="Group 33">
            <a:extLst>
              <a:ext uri="{FF2B5EF4-FFF2-40B4-BE49-F238E27FC236}">
                <a16:creationId xmlns:a16="http://schemas.microsoft.com/office/drawing/2014/main" id="{12A517C4-B4AA-9E12-91A7-B63D6DE260E7}"/>
              </a:ext>
            </a:extLst>
          </p:cNvPr>
          <p:cNvGrpSpPr/>
          <p:nvPr/>
        </p:nvGrpSpPr>
        <p:grpSpPr>
          <a:xfrm>
            <a:off x="5081953" y="5005329"/>
            <a:ext cx="2057400" cy="1038063"/>
            <a:chOff x="1320799" y="2978524"/>
            <a:chExt cx="1530774" cy="1038063"/>
          </a:xfrm>
        </p:grpSpPr>
        <p:sp>
          <p:nvSpPr>
            <p:cNvPr id="35" name="Rectangle 34">
              <a:extLst>
                <a:ext uri="{FF2B5EF4-FFF2-40B4-BE49-F238E27FC236}">
                  <a16:creationId xmlns:a16="http://schemas.microsoft.com/office/drawing/2014/main" id="{15656B08-2032-D7CE-55A6-70AC0DCD5155}"/>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7" name="Rectangle 36">
              <a:extLst>
                <a:ext uri="{FF2B5EF4-FFF2-40B4-BE49-F238E27FC236}">
                  <a16:creationId xmlns:a16="http://schemas.microsoft.com/office/drawing/2014/main" id="{35E1A5BC-59D2-74E7-F0FA-036CECB78681}"/>
                </a:ext>
              </a:extLst>
            </p:cNvPr>
            <p:cNvSpPr/>
            <p:nvPr/>
          </p:nvSpPr>
          <p:spPr>
            <a:xfrm>
              <a:off x="1320799" y="3793067"/>
              <a:ext cx="1530774"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41" name="TextBox 40">
              <a:extLst>
                <a:ext uri="{FF2B5EF4-FFF2-40B4-BE49-F238E27FC236}">
                  <a16:creationId xmlns:a16="http://schemas.microsoft.com/office/drawing/2014/main" id="{C65CE794-15A0-3439-484C-4CA2FA649B59}"/>
                </a:ext>
              </a:extLst>
            </p:cNvPr>
            <p:cNvSpPr txBox="1"/>
            <p:nvPr/>
          </p:nvSpPr>
          <p:spPr>
            <a:xfrm>
              <a:off x="1922668" y="2978524"/>
              <a:ext cx="32703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ptos" panose="02110004020202020204"/>
                </a:rPr>
                <a:t>SM</a:t>
              </a:r>
            </a:p>
          </p:txBody>
        </p:sp>
      </p:grpSp>
      <p:grpSp>
        <p:nvGrpSpPr>
          <p:cNvPr id="42" name="Group 41">
            <a:extLst>
              <a:ext uri="{FF2B5EF4-FFF2-40B4-BE49-F238E27FC236}">
                <a16:creationId xmlns:a16="http://schemas.microsoft.com/office/drawing/2014/main" id="{1781E8DB-2737-94A7-3AFE-2BA50BCB45EA}"/>
              </a:ext>
            </a:extLst>
          </p:cNvPr>
          <p:cNvGrpSpPr/>
          <p:nvPr/>
        </p:nvGrpSpPr>
        <p:grpSpPr>
          <a:xfrm>
            <a:off x="7587207" y="5005329"/>
            <a:ext cx="2057400" cy="1038063"/>
            <a:chOff x="1320799" y="2978524"/>
            <a:chExt cx="1530774" cy="1038063"/>
          </a:xfrm>
        </p:grpSpPr>
        <p:sp>
          <p:nvSpPr>
            <p:cNvPr id="43" name="Rectangle 42">
              <a:extLst>
                <a:ext uri="{FF2B5EF4-FFF2-40B4-BE49-F238E27FC236}">
                  <a16:creationId xmlns:a16="http://schemas.microsoft.com/office/drawing/2014/main" id="{C5C721EA-D4EC-65EE-6C76-875388C9BAD6}"/>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4" name="Rectangle 43">
              <a:extLst>
                <a:ext uri="{FF2B5EF4-FFF2-40B4-BE49-F238E27FC236}">
                  <a16:creationId xmlns:a16="http://schemas.microsoft.com/office/drawing/2014/main" id="{8DFAFF8B-88FE-B341-332F-95AC2E16C2B2}"/>
                </a:ext>
              </a:extLst>
            </p:cNvPr>
            <p:cNvSpPr/>
            <p:nvPr/>
          </p:nvSpPr>
          <p:spPr>
            <a:xfrm>
              <a:off x="1320799" y="3793067"/>
              <a:ext cx="1530774"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45" name="TextBox 44">
              <a:extLst>
                <a:ext uri="{FF2B5EF4-FFF2-40B4-BE49-F238E27FC236}">
                  <a16:creationId xmlns:a16="http://schemas.microsoft.com/office/drawing/2014/main" id="{0B523A6B-5A91-EF92-F442-AC5DAF74D8F6}"/>
                </a:ext>
              </a:extLst>
            </p:cNvPr>
            <p:cNvSpPr txBox="1"/>
            <p:nvPr/>
          </p:nvSpPr>
          <p:spPr>
            <a:xfrm>
              <a:off x="1922668" y="2978524"/>
              <a:ext cx="32703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ptos" panose="02110004020202020204"/>
                </a:rPr>
                <a:t>SM</a:t>
              </a:r>
            </a:p>
          </p:txBody>
        </p:sp>
      </p:grpSp>
      <p:sp>
        <p:nvSpPr>
          <p:cNvPr id="46" name="Rectangle: Rounded Corners 25">
            <a:extLst>
              <a:ext uri="{FF2B5EF4-FFF2-40B4-BE49-F238E27FC236}">
                <a16:creationId xmlns:a16="http://schemas.microsoft.com/office/drawing/2014/main" id="{B98BF396-7091-7AF4-A39D-639063218D0F}"/>
              </a:ext>
            </a:extLst>
          </p:cNvPr>
          <p:cNvSpPr/>
          <p:nvPr/>
        </p:nvSpPr>
        <p:spPr>
          <a:xfrm>
            <a:off x="4863570" y="4296827"/>
            <a:ext cx="2723637" cy="502172"/>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ptos" panose="02110004020202020204"/>
                <a:ea typeface="+mn-ea"/>
                <a:cs typeface="+mn-cs"/>
              </a:rPr>
              <a:t>CTA scheduler</a:t>
            </a:r>
          </a:p>
        </p:txBody>
      </p:sp>
      <p:grpSp>
        <p:nvGrpSpPr>
          <p:cNvPr id="47" name="Group 46">
            <a:extLst>
              <a:ext uri="{FF2B5EF4-FFF2-40B4-BE49-F238E27FC236}">
                <a16:creationId xmlns:a16="http://schemas.microsoft.com/office/drawing/2014/main" id="{C6E22AB2-9C21-A0C4-C793-A8A8D3422F6A}"/>
              </a:ext>
            </a:extLst>
          </p:cNvPr>
          <p:cNvGrpSpPr/>
          <p:nvPr/>
        </p:nvGrpSpPr>
        <p:grpSpPr>
          <a:xfrm>
            <a:off x="4192341" y="2720252"/>
            <a:ext cx="4203794" cy="1510334"/>
            <a:chOff x="4192341" y="2328358"/>
            <a:chExt cx="4203794" cy="1510334"/>
          </a:xfrm>
        </p:grpSpPr>
        <p:grpSp>
          <p:nvGrpSpPr>
            <p:cNvPr id="48" name="Group 47">
              <a:extLst>
                <a:ext uri="{FF2B5EF4-FFF2-40B4-BE49-F238E27FC236}">
                  <a16:creationId xmlns:a16="http://schemas.microsoft.com/office/drawing/2014/main" id="{FB6C6F4A-A709-5A5C-5C08-1CAAADABB615}"/>
                </a:ext>
              </a:extLst>
            </p:cNvPr>
            <p:cNvGrpSpPr/>
            <p:nvPr/>
          </p:nvGrpSpPr>
          <p:grpSpPr>
            <a:xfrm>
              <a:off x="5210735" y="2328358"/>
              <a:ext cx="885265" cy="1510333"/>
              <a:chOff x="5600977" y="1909482"/>
              <a:chExt cx="885265" cy="1371046"/>
            </a:xfrm>
          </p:grpSpPr>
          <p:cxnSp>
            <p:nvCxnSpPr>
              <p:cNvPr id="60" name="Straight Connector 59">
                <a:extLst>
                  <a:ext uri="{FF2B5EF4-FFF2-40B4-BE49-F238E27FC236}">
                    <a16:creationId xmlns:a16="http://schemas.microsoft.com/office/drawing/2014/main" id="{27925E89-B193-1DC1-E60B-05072AC5664E}"/>
                  </a:ext>
                </a:extLst>
              </p:cNvPr>
              <p:cNvCxnSpPr>
                <a:cxnSpLocks/>
              </p:cNvCxnSpPr>
              <p:nvPr/>
            </p:nvCxnSpPr>
            <p:spPr>
              <a:xfrm>
                <a:off x="5600977" y="1909482"/>
                <a:ext cx="0" cy="1371046"/>
              </a:xfrm>
              <a:prstGeom prst="line">
                <a:avLst/>
              </a:prstGeom>
              <a:noFill/>
              <a:ln w="38100" cap="flat" cmpd="sng" algn="ctr">
                <a:solidFill>
                  <a:sysClr val="windowText" lastClr="000000"/>
                </a:solidFill>
                <a:prstDash val="dash"/>
                <a:miter lim="800000"/>
              </a:ln>
              <a:effectLst/>
            </p:spPr>
          </p:cxnSp>
          <p:cxnSp>
            <p:nvCxnSpPr>
              <p:cNvPr id="68" name="Straight Connector 67">
                <a:extLst>
                  <a:ext uri="{FF2B5EF4-FFF2-40B4-BE49-F238E27FC236}">
                    <a16:creationId xmlns:a16="http://schemas.microsoft.com/office/drawing/2014/main" id="{32B3A984-B599-76B9-F1FF-58A1268EABB7}"/>
                  </a:ext>
                </a:extLst>
              </p:cNvPr>
              <p:cNvCxnSpPr>
                <a:cxnSpLocks/>
              </p:cNvCxnSpPr>
              <p:nvPr/>
            </p:nvCxnSpPr>
            <p:spPr>
              <a:xfrm>
                <a:off x="6486242" y="1909482"/>
                <a:ext cx="0" cy="1371046"/>
              </a:xfrm>
              <a:prstGeom prst="line">
                <a:avLst/>
              </a:prstGeom>
              <a:noFill/>
              <a:ln w="38100" cap="flat" cmpd="sng" algn="ctr">
                <a:solidFill>
                  <a:sysClr val="windowText" lastClr="000000"/>
                </a:solidFill>
                <a:prstDash val="dash"/>
                <a:miter lim="800000"/>
              </a:ln>
              <a:effectLst/>
            </p:spPr>
          </p:cxnSp>
          <p:cxnSp>
            <p:nvCxnSpPr>
              <p:cNvPr id="69" name="Straight Connector 68">
                <a:extLst>
                  <a:ext uri="{FF2B5EF4-FFF2-40B4-BE49-F238E27FC236}">
                    <a16:creationId xmlns:a16="http://schemas.microsoft.com/office/drawing/2014/main" id="{9021FC40-3249-B10E-0C25-D84DF28EC777}"/>
                  </a:ext>
                </a:extLst>
              </p:cNvPr>
              <p:cNvCxnSpPr>
                <a:cxnSpLocks/>
              </p:cNvCxnSpPr>
              <p:nvPr/>
            </p:nvCxnSpPr>
            <p:spPr>
              <a:xfrm>
                <a:off x="5600977" y="3280528"/>
                <a:ext cx="885265" cy="0"/>
              </a:xfrm>
              <a:prstGeom prst="line">
                <a:avLst/>
              </a:prstGeom>
              <a:noFill/>
              <a:ln w="38100" cap="flat" cmpd="sng" algn="ctr">
                <a:solidFill>
                  <a:sysClr val="windowText" lastClr="000000"/>
                </a:solidFill>
                <a:prstDash val="dash"/>
                <a:miter lim="800000"/>
              </a:ln>
              <a:effectLst/>
            </p:spPr>
          </p:cxnSp>
        </p:grpSp>
        <p:sp>
          <p:nvSpPr>
            <p:cNvPr id="49" name="Rectangle: Rounded Corners 35">
              <a:extLst>
                <a:ext uri="{FF2B5EF4-FFF2-40B4-BE49-F238E27FC236}">
                  <a16:creationId xmlns:a16="http://schemas.microsoft.com/office/drawing/2014/main" id="{CDADE56A-969D-32C1-FBD7-2C875C3524E4}"/>
                </a:ext>
              </a:extLst>
            </p:cNvPr>
            <p:cNvSpPr/>
            <p:nvPr/>
          </p:nvSpPr>
          <p:spPr>
            <a:xfrm>
              <a:off x="5316370" y="3368701"/>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50" name="Rectangle: Rounded Corners 37">
              <a:extLst>
                <a:ext uri="{FF2B5EF4-FFF2-40B4-BE49-F238E27FC236}">
                  <a16:creationId xmlns:a16="http://schemas.microsoft.com/office/drawing/2014/main" id="{89C906F7-F12C-61FE-8029-6006563CE65D}"/>
                </a:ext>
              </a:extLst>
            </p:cNvPr>
            <p:cNvSpPr/>
            <p:nvPr/>
          </p:nvSpPr>
          <p:spPr>
            <a:xfrm>
              <a:off x="5323338" y="2914810"/>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51" name="Rectangle: Rounded Corners 38">
              <a:extLst>
                <a:ext uri="{FF2B5EF4-FFF2-40B4-BE49-F238E27FC236}">
                  <a16:creationId xmlns:a16="http://schemas.microsoft.com/office/drawing/2014/main" id="{1790D983-D264-7078-4243-4079D5CDBEE4}"/>
                </a:ext>
              </a:extLst>
            </p:cNvPr>
            <p:cNvSpPr/>
            <p:nvPr/>
          </p:nvSpPr>
          <p:spPr>
            <a:xfrm>
              <a:off x="5323337" y="2450322"/>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grpSp>
          <p:nvGrpSpPr>
            <p:cNvPr id="52" name="Group 51">
              <a:extLst>
                <a:ext uri="{FF2B5EF4-FFF2-40B4-BE49-F238E27FC236}">
                  <a16:creationId xmlns:a16="http://schemas.microsoft.com/office/drawing/2014/main" id="{5E8C8BEC-2116-9897-DD56-5D193D97A4E1}"/>
                </a:ext>
              </a:extLst>
            </p:cNvPr>
            <p:cNvGrpSpPr/>
            <p:nvPr/>
          </p:nvGrpSpPr>
          <p:grpSpPr>
            <a:xfrm>
              <a:off x="6419058" y="2328358"/>
              <a:ext cx="885265" cy="1510334"/>
              <a:chOff x="5600977" y="1909482"/>
              <a:chExt cx="885265" cy="1371046"/>
            </a:xfrm>
          </p:grpSpPr>
          <p:cxnSp>
            <p:nvCxnSpPr>
              <p:cNvPr id="57" name="Straight Connector 56">
                <a:extLst>
                  <a:ext uri="{FF2B5EF4-FFF2-40B4-BE49-F238E27FC236}">
                    <a16:creationId xmlns:a16="http://schemas.microsoft.com/office/drawing/2014/main" id="{AA1CAD17-E1D3-C8D5-1932-60D460EE3308}"/>
                  </a:ext>
                </a:extLst>
              </p:cNvPr>
              <p:cNvCxnSpPr>
                <a:cxnSpLocks/>
              </p:cNvCxnSpPr>
              <p:nvPr/>
            </p:nvCxnSpPr>
            <p:spPr>
              <a:xfrm>
                <a:off x="5600977" y="1909482"/>
                <a:ext cx="0" cy="1371046"/>
              </a:xfrm>
              <a:prstGeom prst="line">
                <a:avLst/>
              </a:prstGeom>
              <a:noFill/>
              <a:ln w="38100" cap="flat" cmpd="sng" algn="ctr">
                <a:solidFill>
                  <a:sysClr val="windowText" lastClr="000000"/>
                </a:solidFill>
                <a:prstDash val="dash"/>
                <a:miter lim="800000"/>
              </a:ln>
              <a:effectLst/>
            </p:spPr>
          </p:cxnSp>
          <p:cxnSp>
            <p:nvCxnSpPr>
              <p:cNvPr id="58" name="Straight Connector 57">
                <a:extLst>
                  <a:ext uri="{FF2B5EF4-FFF2-40B4-BE49-F238E27FC236}">
                    <a16:creationId xmlns:a16="http://schemas.microsoft.com/office/drawing/2014/main" id="{4C323EBC-393A-74A0-D368-8A6F62A99E89}"/>
                  </a:ext>
                </a:extLst>
              </p:cNvPr>
              <p:cNvCxnSpPr>
                <a:cxnSpLocks/>
              </p:cNvCxnSpPr>
              <p:nvPr/>
            </p:nvCxnSpPr>
            <p:spPr>
              <a:xfrm>
                <a:off x="6486242" y="1909482"/>
                <a:ext cx="0" cy="1371046"/>
              </a:xfrm>
              <a:prstGeom prst="line">
                <a:avLst/>
              </a:prstGeom>
              <a:noFill/>
              <a:ln w="38100" cap="flat" cmpd="sng" algn="ctr">
                <a:solidFill>
                  <a:sysClr val="windowText" lastClr="000000"/>
                </a:solidFill>
                <a:prstDash val="dash"/>
                <a:miter lim="800000"/>
              </a:ln>
              <a:effectLst/>
            </p:spPr>
          </p:cxnSp>
          <p:cxnSp>
            <p:nvCxnSpPr>
              <p:cNvPr id="59" name="Straight Connector 58">
                <a:extLst>
                  <a:ext uri="{FF2B5EF4-FFF2-40B4-BE49-F238E27FC236}">
                    <a16:creationId xmlns:a16="http://schemas.microsoft.com/office/drawing/2014/main" id="{4379AEC0-BE45-C1F2-4B20-59B7974D0043}"/>
                  </a:ext>
                </a:extLst>
              </p:cNvPr>
              <p:cNvCxnSpPr>
                <a:cxnSpLocks/>
              </p:cNvCxnSpPr>
              <p:nvPr/>
            </p:nvCxnSpPr>
            <p:spPr>
              <a:xfrm>
                <a:off x="5600977" y="3280528"/>
                <a:ext cx="885265" cy="0"/>
              </a:xfrm>
              <a:prstGeom prst="line">
                <a:avLst/>
              </a:prstGeom>
              <a:noFill/>
              <a:ln w="38100" cap="flat" cmpd="sng" algn="ctr">
                <a:solidFill>
                  <a:sysClr val="windowText" lastClr="000000"/>
                </a:solidFill>
                <a:prstDash val="dash"/>
                <a:miter lim="800000"/>
              </a:ln>
              <a:effectLst/>
            </p:spPr>
          </p:cxnSp>
        </p:grpSp>
        <p:sp>
          <p:nvSpPr>
            <p:cNvPr id="53" name="Rectangle: Rounded Corners 65">
              <a:extLst>
                <a:ext uri="{FF2B5EF4-FFF2-40B4-BE49-F238E27FC236}">
                  <a16:creationId xmlns:a16="http://schemas.microsoft.com/office/drawing/2014/main" id="{A9888F37-607D-1260-3814-DB7CB75C6776}"/>
                </a:ext>
              </a:extLst>
            </p:cNvPr>
            <p:cNvSpPr/>
            <p:nvPr/>
          </p:nvSpPr>
          <p:spPr>
            <a:xfrm>
              <a:off x="6524693" y="3368701"/>
              <a:ext cx="660057" cy="40572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54" name="Rectangle: Rounded Corners 66">
              <a:extLst>
                <a:ext uri="{FF2B5EF4-FFF2-40B4-BE49-F238E27FC236}">
                  <a16:creationId xmlns:a16="http://schemas.microsoft.com/office/drawing/2014/main" id="{BB7BE136-0F6E-EA3C-5293-5EF565C184A1}"/>
                </a:ext>
              </a:extLst>
            </p:cNvPr>
            <p:cNvSpPr/>
            <p:nvPr/>
          </p:nvSpPr>
          <p:spPr>
            <a:xfrm>
              <a:off x="6531661" y="2914810"/>
              <a:ext cx="660057" cy="40572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55" name="TextBox 54">
              <a:extLst>
                <a:ext uri="{FF2B5EF4-FFF2-40B4-BE49-F238E27FC236}">
                  <a16:creationId xmlns:a16="http://schemas.microsoft.com/office/drawing/2014/main" id="{9BC2351A-4452-E4B7-CF30-A47B13371C36}"/>
                </a:ext>
              </a:extLst>
            </p:cNvPr>
            <p:cNvSpPr txBox="1"/>
            <p:nvPr/>
          </p:nvSpPr>
          <p:spPr>
            <a:xfrm>
              <a:off x="4192341" y="2764423"/>
              <a:ext cx="925574"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4EA72E"/>
                  </a:solidFill>
                  <a:effectLst/>
                  <a:uLnTx/>
                  <a:uFillTx/>
                  <a:latin typeface="Aptos" panose="02110004020202020204"/>
                </a:rPr>
                <a:t>Prefill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4EA72E"/>
                  </a:solidFill>
                  <a:effectLst/>
                  <a:uLnTx/>
                  <a:uFillTx/>
                  <a:latin typeface="Aptos" panose="02110004020202020204"/>
                </a:rPr>
                <a:t>stream</a:t>
              </a:r>
            </a:p>
          </p:txBody>
        </p:sp>
        <p:sp>
          <p:nvSpPr>
            <p:cNvPr id="56" name="TextBox 55">
              <a:extLst>
                <a:ext uri="{FF2B5EF4-FFF2-40B4-BE49-F238E27FC236}">
                  <a16:creationId xmlns:a16="http://schemas.microsoft.com/office/drawing/2014/main" id="{5A473D3E-7CAF-C0CC-76A2-036E319ECB74}"/>
                </a:ext>
              </a:extLst>
            </p:cNvPr>
            <p:cNvSpPr txBox="1"/>
            <p:nvPr/>
          </p:nvSpPr>
          <p:spPr>
            <a:xfrm>
              <a:off x="7397144" y="2764423"/>
              <a:ext cx="998991"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E97132"/>
                  </a:solidFill>
                  <a:effectLst/>
                  <a:uLnTx/>
                  <a:uFillTx/>
                  <a:latin typeface="Aptos" panose="02110004020202020204"/>
                </a:rPr>
                <a:t>Decode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E97132"/>
                  </a:solidFill>
                  <a:effectLst/>
                  <a:uLnTx/>
                  <a:uFillTx/>
                  <a:latin typeface="Aptos" panose="02110004020202020204"/>
                </a:rPr>
                <a:t>stream</a:t>
              </a:r>
            </a:p>
          </p:txBody>
        </p:sp>
      </p:grpSp>
      <p:grpSp>
        <p:nvGrpSpPr>
          <p:cNvPr id="70" name="Group 69">
            <a:extLst>
              <a:ext uri="{FF2B5EF4-FFF2-40B4-BE49-F238E27FC236}">
                <a16:creationId xmlns:a16="http://schemas.microsoft.com/office/drawing/2014/main" id="{5AA08EC4-52A6-9470-3DEA-C5F35A8CAD65}"/>
              </a:ext>
            </a:extLst>
          </p:cNvPr>
          <p:cNvGrpSpPr/>
          <p:nvPr/>
        </p:nvGrpSpPr>
        <p:grpSpPr>
          <a:xfrm>
            <a:off x="4099879" y="1858477"/>
            <a:ext cx="2583332" cy="2375652"/>
            <a:chOff x="4099879" y="1466583"/>
            <a:chExt cx="2583332" cy="2375652"/>
          </a:xfrm>
        </p:grpSpPr>
        <p:grpSp>
          <p:nvGrpSpPr>
            <p:cNvPr id="82" name="Group 81">
              <a:extLst>
                <a:ext uri="{FF2B5EF4-FFF2-40B4-BE49-F238E27FC236}">
                  <a16:creationId xmlns:a16="http://schemas.microsoft.com/office/drawing/2014/main" id="{93EE8310-E251-9928-2AC1-42C18E23CDCA}"/>
                </a:ext>
              </a:extLst>
            </p:cNvPr>
            <p:cNvGrpSpPr/>
            <p:nvPr/>
          </p:nvGrpSpPr>
          <p:grpSpPr>
            <a:xfrm>
              <a:off x="5797946" y="1466583"/>
              <a:ext cx="885265" cy="2375652"/>
              <a:chOff x="5600977" y="1909482"/>
              <a:chExt cx="885265" cy="1371046"/>
            </a:xfrm>
          </p:grpSpPr>
          <p:cxnSp>
            <p:nvCxnSpPr>
              <p:cNvPr id="89" name="Straight Connector 88">
                <a:extLst>
                  <a:ext uri="{FF2B5EF4-FFF2-40B4-BE49-F238E27FC236}">
                    <a16:creationId xmlns:a16="http://schemas.microsoft.com/office/drawing/2014/main" id="{1E893943-CE44-ED39-A740-6C05A6246417}"/>
                  </a:ext>
                </a:extLst>
              </p:cNvPr>
              <p:cNvCxnSpPr>
                <a:cxnSpLocks/>
              </p:cNvCxnSpPr>
              <p:nvPr/>
            </p:nvCxnSpPr>
            <p:spPr>
              <a:xfrm>
                <a:off x="5600977" y="1909482"/>
                <a:ext cx="0" cy="1371046"/>
              </a:xfrm>
              <a:prstGeom prst="line">
                <a:avLst/>
              </a:prstGeom>
              <a:noFill/>
              <a:ln w="38100" cap="flat" cmpd="sng" algn="ctr">
                <a:solidFill>
                  <a:sysClr val="windowText" lastClr="000000"/>
                </a:solidFill>
                <a:prstDash val="dash"/>
                <a:miter lim="800000"/>
              </a:ln>
              <a:effectLst/>
            </p:spPr>
          </p:cxnSp>
          <p:cxnSp>
            <p:nvCxnSpPr>
              <p:cNvPr id="90" name="Straight Connector 89">
                <a:extLst>
                  <a:ext uri="{FF2B5EF4-FFF2-40B4-BE49-F238E27FC236}">
                    <a16:creationId xmlns:a16="http://schemas.microsoft.com/office/drawing/2014/main" id="{20F57421-67E8-F5D4-64E6-3FCD60C94657}"/>
                  </a:ext>
                </a:extLst>
              </p:cNvPr>
              <p:cNvCxnSpPr>
                <a:cxnSpLocks/>
              </p:cNvCxnSpPr>
              <p:nvPr/>
            </p:nvCxnSpPr>
            <p:spPr>
              <a:xfrm>
                <a:off x="6486242" y="1909482"/>
                <a:ext cx="0" cy="1371046"/>
              </a:xfrm>
              <a:prstGeom prst="line">
                <a:avLst/>
              </a:prstGeom>
              <a:noFill/>
              <a:ln w="38100" cap="flat" cmpd="sng" algn="ctr">
                <a:solidFill>
                  <a:sysClr val="windowText" lastClr="000000"/>
                </a:solidFill>
                <a:prstDash val="dash"/>
                <a:miter lim="800000"/>
              </a:ln>
              <a:effectLst/>
            </p:spPr>
          </p:cxnSp>
          <p:cxnSp>
            <p:nvCxnSpPr>
              <p:cNvPr id="91" name="Straight Connector 90">
                <a:extLst>
                  <a:ext uri="{FF2B5EF4-FFF2-40B4-BE49-F238E27FC236}">
                    <a16:creationId xmlns:a16="http://schemas.microsoft.com/office/drawing/2014/main" id="{0D31542B-92FE-F2D0-CF31-FA8C9BEB5FCD}"/>
                  </a:ext>
                </a:extLst>
              </p:cNvPr>
              <p:cNvCxnSpPr>
                <a:cxnSpLocks/>
              </p:cNvCxnSpPr>
              <p:nvPr/>
            </p:nvCxnSpPr>
            <p:spPr>
              <a:xfrm>
                <a:off x="5600977" y="3280528"/>
                <a:ext cx="885265" cy="0"/>
              </a:xfrm>
              <a:prstGeom prst="line">
                <a:avLst/>
              </a:prstGeom>
              <a:noFill/>
              <a:ln w="38100" cap="flat" cmpd="sng" algn="ctr">
                <a:solidFill>
                  <a:sysClr val="windowText" lastClr="000000"/>
                </a:solidFill>
                <a:prstDash val="dash"/>
                <a:miter lim="800000"/>
              </a:ln>
              <a:effectLst/>
            </p:spPr>
          </p:cxnSp>
        </p:grpSp>
        <p:sp>
          <p:nvSpPr>
            <p:cNvPr id="83" name="TextBox 82">
              <a:extLst>
                <a:ext uri="{FF2B5EF4-FFF2-40B4-BE49-F238E27FC236}">
                  <a16:creationId xmlns:a16="http://schemas.microsoft.com/office/drawing/2014/main" id="{70318027-2F4D-7C87-0339-AD4E411177AC}"/>
                </a:ext>
              </a:extLst>
            </p:cNvPr>
            <p:cNvSpPr txBox="1"/>
            <p:nvPr/>
          </p:nvSpPr>
          <p:spPr>
            <a:xfrm>
              <a:off x="4099879" y="2350170"/>
              <a:ext cx="1712007"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ptos" panose="02110004020202020204"/>
                </a:rPr>
                <a:t>POD-Attention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ptos" panose="02110004020202020204"/>
                </a:rPr>
                <a:t>stream</a:t>
              </a:r>
            </a:p>
          </p:txBody>
        </p:sp>
        <p:sp>
          <p:nvSpPr>
            <p:cNvPr id="84" name="Rectangle: Rounded Corners 35">
              <a:extLst>
                <a:ext uri="{FF2B5EF4-FFF2-40B4-BE49-F238E27FC236}">
                  <a16:creationId xmlns:a16="http://schemas.microsoft.com/office/drawing/2014/main" id="{C3AC34D6-3AD4-B222-95D2-386096F2D4A3}"/>
                </a:ext>
              </a:extLst>
            </p:cNvPr>
            <p:cNvSpPr/>
            <p:nvPr/>
          </p:nvSpPr>
          <p:spPr>
            <a:xfrm>
              <a:off x="5903581" y="3372244"/>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85" name="Rectangle: Rounded Corners 37">
              <a:extLst>
                <a:ext uri="{FF2B5EF4-FFF2-40B4-BE49-F238E27FC236}">
                  <a16:creationId xmlns:a16="http://schemas.microsoft.com/office/drawing/2014/main" id="{A3DF46B1-99E9-D10A-3D4A-E5F589E1B0D9}"/>
                </a:ext>
              </a:extLst>
            </p:cNvPr>
            <p:cNvSpPr/>
            <p:nvPr/>
          </p:nvSpPr>
          <p:spPr>
            <a:xfrm>
              <a:off x="5910549" y="2918353"/>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86" name="Rectangle: Rounded Corners 38">
              <a:extLst>
                <a:ext uri="{FF2B5EF4-FFF2-40B4-BE49-F238E27FC236}">
                  <a16:creationId xmlns:a16="http://schemas.microsoft.com/office/drawing/2014/main" id="{23788F7B-3854-88A6-7C6A-EC13009CCC65}"/>
                </a:ext>
              </a:extLst>
            </p:cNvPr>
            <p:cNvSpPr/>
            <p:nvPr/>
          </p:nvSpPr>
          <p:spPr>
            <a:xfrm>
              <a:off x="5910548" y="2453865"/>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87" name="Rectangle: Rounded Corners 49">
              <a:extLst>
                <a:ext uri="{FF2B5EF4-FFF2-40B4-BE49-F238E27FC236}">
                  <a16:creationId xmlns:a16="http://schemas.microsoft.com/office/drawing/2014/main" id="{D2E8F588-88A7-2291-B2D4-DE609FC050AC}"/>
                </a:ext>
              </a:extLst>
            </p:cNvPr>
            <p:cNvSpPr/>
            <p:nvPr/>
          </p:nvSpPr>
          <p:spPr>
            <a:xfrm>
              <a:off x="5917520" y="1986059"/>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88" name="Rectangle: Rounded Corners 50">
              <a:extLst>
                <a:ext uri="{FF2B5EF4-FFF2-40B4-BE49-F238E27FC236}">
                  <a16:creationId xmlns:a16="http://schemas.microsoft.com/office/drawing/2014/main" id="{42AD6920-EB2A-24CB-8C91-7E36A7F2AB0D}"/>
                </a:ext>
              </a:extLst>
            </p:cNvPr>
            <p:cNvSpPr/>
            <p:nvPr/>
          </p:nvSpPr>
          <p:spPr>
            <a:xfrm>
              <a:off x="5906799" y="1519988"/>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grpSp>
      <p:sp>
        <p:nvSpPr>
          <p:cNvPr id="92" name="TextBox 91">
            <a:extLst>
              <a:ext uri="{FF2B5EF4-FFF2-40B4-BE49-F238E27FC236}">
                <a16:creationId xmlns:a16="http://schemas.microsoft.com/office/drawing/2014/main" id="{12AADED5-F474-234B-564C-617A26C6DDCC}"/>
              </a:ext>
            </a:extLst>
          </p:cNvPr>
          <p:cNvSpPr txBox="1"/>
          <p:nvPr/>
        </p:nvSpPr>
        <p:spPr>
          <a:xfrm>
            <a:off x="8766211" y="2833151"/>
            <a:ext cx="2421818" cy="646331"/>
          </a:xfrm>
          <a:prstGeom prst="rect">
            <a:avLst/>
          </a:prstGeom>
          <a:noFill/>
        </p:spPr>
        <p:txBody>
          <a:bodyPr wrap="none" rtlCol="0">
            <a:spAutoFit/>
          </a:bodyPr>
          <a:lstStyle/>
          <a:p>
            <a:pPr algn="ctr" defTabSz="914400"/>
            <a:r>
              <a:rPr lang="en-US" b="1" dirty="0">
                <a:solidFill>
                  <a:srgbClr val="4EA72E"/>
                </a:solidFill>
                <a:latin typeface="Aptos" panose="02110004020202020204"/>
              </a:rPr>
              <a:t>Green = Prefill CTA</a:t>
            </a:r>
          </a:p>
          <a:p>
            <a:pPr algn="ctr" defTabSz="914400"/>
            <a:r>
              <a:rPr lang="en-US" b="1" dirty="0">
                <a:solidFill>
                  <a:srgbClr val="E97132"/>
                </a:solidFill>
                <a:latin typeface="Aptos" panose="02110004020202020204"/>
              </a:rPr>
              <a:t>Orange = Decode CTA</a:t>
            </a:r>
          </a:p>
        </p:txBody>
      </p:sp>
    </p:spTree>
    <p:extLst>
      <p:ext uri="{BB962C8B-B14F-4D97-AF65-F5344CB8AC3E}">
        <p14:creationId xmlns:p14="http://schemas.microsoft.com/office/powerpoint/2010/main" val="104770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par>
                                <p:cTn id="12" presetID="10" presetClass="entr" presetSubtype="0" fill="hold" nodeType="with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4CE8-9FF5-C41E-51D5-599807163E08}"/>
              </a:ext>
            </a:extLst>
          </p:cNvPr>
          <p:cNvSpPr>
            <a:spLocks noGrp="1"/>
          </p:cNvSpPr>
          <p:nvPr>
            <p:ph type="title"/>
          </p:nvPr>
        </p:nvSpPr>
        <p:spPr/>
        <p:txBody>
          <a:bodyPr/>
          <a:lstStyle/>
          <a:p>
            <a:r>
              <a:rPr lang="en-US"/>
              <a:t>POD-Attention: SM-aware CTA scheduling</a:t>
            </a:r>
          </a:p>
        </p:txBody>
      </p:sp>
      <p:sp>
        <p:nvSpPr>
          <p:cNvPr id="83" name="Slide Number Placeholder 82">
            <a:extLst>
              <a:ext uri="{FF2B5EF4-FFF2-40B4-BE49-F238E27FC236}">
                <a16:creationId xmlns:a16="http://schemas.microsoft.com/office/drawing/2014/main" id="{226C43C5-337D-F3C0-D132-E0B202026105}"/>
              </a:ext>
            </a:extLst>
          </p:cNvPr>
          <p:cNvSpPr>
            <a:spLocks noGrp="1"/>
          </p:cNvSpPr>
          <p:nvPr>
            <p:ph type="sldNum" sz="quarter" idx="14"/>
          </p:nvPr>
        </p:nvSpPr>
        <p:spPr/>
        <p:txBody>
          <a:bodyPr/>
          <a:lstStyle/>
          <a:p>
            <a:fld id="{04AED599-1D0F-3E40-81CA-01C30F87847C}" type="slidenum">
              <a:rPr lang="en-US" smtClean="0"/>
              <a:pPr/>
              <a:t>47</a:t>
            </a:fld>
            <a:endParaRPr lang="en-US"/>
          </a:p>
        </p:txBody>
      </p:sp>
      <p:sp>
        <p:nvSpPr>
          <p:cNvPr id="30" name="Rectangle: Rounded Corners 7">
            <a:extLst>
              <a:ext uri="{FF2B5EF4-FFF2-40B4-BE49-F238E27FC236}">
                <a16:creationId xmlns:a16="http://schemas.microsoft.com/office/drawing/2014/main" id="{39CCDB77-DA3C-E59A-AD97-A27FFDF9464E}"/>
              </a:ext>
            </a:extLst>
          </p:cNvPr>
          <p:cNvSpPr/>
          <p:nvPr/>
        </p:nvSpPr>
        <p:spPr>
          <a:xfrm>
            <a:off x="2214880" y="4865241"/>
            <a:ext cx="7762240" cy="1250750"/>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nvGrpSpPr>
          <p:cNvPr id="31" name="Group 30">
            <a:extLst>
              <a:ext uri="{FF2B5EF4-FFF2-40B4-BE49-F238E27FC236}">
                <a16:creationId xmlns:a16="http://schemas.microsoft.com/office/drawing/2014/main" id="{0C18B419-C7B8-C8B6-C720-C8A6590AE591}"/>
              </a:ext>
            </a:extLst>
          </p:cNvPr>
          <p:cNvGrpSpPr/>
          <p:nvPr/>
        </p:nvGrpSpPr>
        <p:grpSpPr>
          <a:xfrm>
            <a:off x="2576698" y="5005331"/>
            <a:ext cx="2057400" cy="1038063"/>
            <a:chOff x="1320799" y="2978524"/>
            <a:chExt cx="1530774" cy="1038063"/>
          </a:xfrm>
        </p:grpSpPr>
        <p:sp>
          <p:nvSpPr>
            <p:cNvPr id="32" name="Rectangle 31">
              <a:extLst>
                <a:ext uri="{FF2B5EF4-FFF2-40B4-BE49-F238E27FC236}">
                  <a16:creationId xmlns:a16="http://schemas.microsoft.com/office/drawing/2014/main" id="{A748A907-4A27-3E1A-7242-930A24E374D1}"/>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3" name="Rectangle 32">
              <a:extLst>
                <a:ext uri="{FF2B5EF4-FFF2-40B4-BE49-F238E27FC236}">
                  <a16:creationId xmlns:a16="http://schemas.microsoft.com/office/drawing/2014/main" id="{00CD47B1-ECFA-414C-0583-387E7EE05B67}"/>
                </a:ext>
              </a:extLst>
            </p:cNvPr>
            <p:cNvSpPr/>
            <p:nvPr/>
          </p:nvSpPr>
          <p:spPr>
            <a:xfrm>
              <a:off x="1320799" y="3793067"/>
              <a:ext cx="1530774"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34" name="TextBox 33">
              <a:extLst>
                <a:ext uri="{FF2B5EF4-FFF2-40B4-BE49-F238E27FC236}">
                  <a16:creationId xmlns:a16="http://schemas.microsoft.com/office/drawing/2014/main" id="{48C4A7C8-E9E8-473F-B22B-B33534F01AE8}"/>
                </a:ext>
              </a:extLst>
            </p:cNvPr>
            <p:cNvSpPr txBox="1"/>
            <p:nvPr/>
          </p:nvSpPr>
          <p:spPr>
            <a:xfrm>
              <a:off x="1879790" y="2978524"/>
              <a:ext cx="42602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ptos" panose="02110004020202020204"/>
                </a:rPr>
                <a:t>SM 0</a:t>
              </a:r>
            </a:p>
          </p:txBody>
        </p:sp>
      </p:grpSp>
      <p:grpSp>
        <p:nvGrpSpPr>
          <p:cNvPr id="35" name="Group 34">
            <a:extLst>
              <a:ext uri="{FF2B5EF4-FFF2-40B4-BE49-F238E27FC236}">
                <a16:creationId xmlns:a16="http://schemas.microsoft.com/office/drawing/2014/main" id="{41AE4DB0-45B1-FFA1-D220-13880FC55D49}"/>
              </a:ext>
            </a:extLst>
          </p:cNvPr>
          <p:cNvGrpSpPr/>
          <p:nvPr/>
        </p:nvGrpSpPr>
        <p:grpSpPr>
          <a:xfrm>
            <a:off x="5081953" y="5005331"/>
            <a:ext cx="2057400" cy="1038063"/>
            <a:chOff x="1320799" y="2978524"/>
            <a:chExt cx="1530774" cy="1038063"/>
          </a:xfrm>
        </p:grpSpPr>
        <p:sp>
          <p:nvSpPr>
            <p:cNvPr id="37" name="Rectangle 36">
              <a:extLst>
                <a:ext uri="{FF2B5EF4-FFF2-40B4-BE49-F238E27FC236}">
                  <a16:creationId xmlns:a16="http://schemas.microsoft.com/office/drawing/2014/main" id="{93272DD9-780D-F907-B77B-4DEFCE1272A7}"/>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4" name="Rectangle 43">
              <a:extLst>
                <a:ext uri="{FF2B5EF4-FFF2-40B4-BE49-F238E27FC236}">
                  <a16:creationId xmlns:a16="http://schemas.microsoft.com/office/drawing/2014/main" id="{808EF756-3E40-04C0-7F7A-346B7BF4DF91}"/>
                </a:ext>
              </a:extLst>
            </p:cNvPr>
            <p:cNvSpPr/>
            <p:nvPr/>
          </p:nvSpPr>
          <p:spPr>
            <a:xfrm>
              <a:off x="1320799" y="3793067"/>
              <a:ext cx="1530774"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45" name="TextBox 44">
              <a:extLst>
                <a:ext uri="{FF2B5EF4-FFF2-40B4-BE49-F238E27FC236}">
                  <a16:creationId xmlns:a16="http://schemas.microsoft.com/office/drawing/2014/main" id="{4C954929-519C-BA9E-81CD-AB602E466709}"/>
                </a:ext>
              </a:extLst>
            </p:cNvPr>
            <p:cNvSpPr txBox="1"/>
            <p:nvPr/>
          </p:nvSpPr>
          <p:spPr>
            <a:xfrm>
              <a:off x="1873172" y="2978524"/>
              <a:ext cx="42602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ptos" panose="02110004020202020204"/>
                </a:rPr>
                <a:t>SM 1</a:t>
              </a:r>
            </a:p>
          </p:txBody>
        </p:sp>
      </p:grpSp>
      <p:grpSp>
        <p:nvGrpSpPr>
          <p:cNvPr id="46" name="Group 45">
            <a:extLst>
              <a:ext uri="{FF2B5EF4-FFF2-40B4-BE49-F238E27FC236}">
                <a16:creationId xmlns:a16="http://schemas.microsoft.com/office/drawing/2014/main" id="{B6824046-F228-8BD3-388D-78F084D766FC}"/>
              </a:ext>
            </a:extLst>
          </p:cNvPr>
          <p:cNvGrpSpPr/>
          <p:nvPr/>
        </p:nvGrpSpPr>
        <p:grpSpPr>
          <a:xfrm>
            <a:off x="7587207" y="5005331"/>
            <a:ext cx="2057400" cy="1038063"/>
            <a:chOff x="1320799" y="2978524"/>
            <a:chExt cx="1530774" cy="1038063"/>
          </a:xfrm>
        </p:grpSpPr>
        <p:sp>
          <p:nvSpPr>
            <p:cNvPr id="47" name="Rectangle 46">
              <a:extLst>
                <a:ext uri="{FF2B5EF4-FFF2-40B4-BE49-F238E27FC236}">
                  <a16:creationId xmlns:a16="http://schemas.microsoft.com/office/drawing/2014/main" id="{68DBC769-28AD-1B15-0713-4727085EC6B3}"/>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8" name="Rectangle 47">
              <a:extLst>
                <a:ext uri="{FF2B5EF4-FFF2-40B4-BE49-F238E27FC236}">
                  <a16:creationId xmlns:a16="http://schemas.microsoft.com/office/drawing/2014/main" id="{A945AF93-147D-A564-0449-EDFCB406CCE5}"/>
                </a:ext>
              </a:extLst>
            </p:cNvPr>
            <p:cNvSpPr/>
            <p:nvPr/>
          </p:nvSpPr>
          <p:spPr>
            <a:xfrm>
              <a:off x="1320799" y="3793067"/>
              <a:ext cx="1530774"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55" name="TextBox 54">
              <a:extLst>
                <a:ext uri="{FF2B5EF4-FFF2-40B4-BE49-F238E27FC236}">
                  <a16:creationId xmlns:a16="http://schemas.microsoft.com/office/drawing/2014/main" id="{D286FFC7-BD77-5A18-ABCC-C27E2C74BE86}"/>
                </a:ext>
              </a:extLst>
            </p:cNvPr>
            <p:cNvSpPr txBox="1"/>
            <p:nvPr/>
          </p:nvSpPr>
          <p:spPr>
            <a:xfrm>
              <a:off x="1873172" y="2978524"/>
              <a:ext cx="42602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ptos" panose="02110004020202020204"/>
                </a:rPr>
                <a:t>SM 2</a:t>
              </a:r>
            </a:p>
          </p:txBody>
        </p:sp>
      </p:grpSp>
      <p:grpSp>
        <p:nvGrpSpPr>
          <p:cNvPr id="56" name="Group 55">
            <a:extLst>
              <a:ext uri="{FF2B5EF4-FFF2-40B4-BE49-F238E27FC236}">
                <a16:creationId xmlns:a16="http://schemas.microsoft.com/office/drawing/2014/main" id="{0E9F94BF-07CC-EFC6-C0DF-9752C1A077E1}"/>
              </a:ext>
            </a:extLst>
          </p:cNvPr>
          <p:cNvGrpSpPr/>
          <p:nvPr/>
        </p:nvGrpSpPr>
        <p:grpSpPr>
          <a:xfrm>
            <a:off x="5797946" y="1858479"/>
            <a:ext cx="885265" cy="2375652"/>
            <a:chOff x="5600977" y="1909482"/>
            <a:chExt cx="885265" cy="1371046"/>
          </a:xfrm>
        </p:grpSpPr>
        <p:cxnSp>
          <p:nvCxnSpPr>
            <p:cNvPr id="57" name="Straight Connector 56">
              <a:extLst>
                <a:ext uri="{FF2B5EF4-FFF2-40B4-BE49-F238E27FC236}">
                  <a16:creationId xmlns:a16="http://schemas.microsoft.com/office/drawing/2014/main" id="{803BFF76-541E-EF06-7D49-405257E5AF60}"/>
                </a:ext>
              </a:extLst>
            </p:cNvPr>
            <p:cNvCxnSpPr>
              <a:cxnSpLocks/>
            </p:cNvCxnSpPr>
            <p:nvPr/>
          </p:nvCxnSpPr>
          <p:spPr>
            <a:xfrm>
              <a:off x="5600977" y="1909482"/>
              <a:ext cx="0" cy="1371046"/>
            </a:xfrm>
            <a:prstGeom prst="line">
              <a:avLst/>
            </a:prstGeom>
            <a:noFill/>
            <a:ln w="38100" cap="flat" cmpd="sng" algn="ctr">
              <a:solidFill>
                <a:sysClr val="windowText" lastClr="000000"/>
              </a:solidFill>
              <a:prstDash val="dash"/>
              <a:miter lim="800000"/>
            </a:ln>
            <a:effectLst/>
          </p:spPr>
        </p:cxnSp>
        <p:cxnSp>
          <p:nvCxnSpPr>
            <p:cNvPr id="58" name="Straight Connector 57">
              <a:extLst>
                <a:ext uri="{FF2B5EF4-FFF2-40B4-BE49-F238E27FC236}">
                  <a16:creationId xmlns:a16="http://schemas.microsoft.com/office/drawing/2014/main" id="{E3CF425B-C209-5E74-8103-9ABE2578A085}"/>
                </a:ext>
              </a:extLst>
            </p:cNvPr>
            <p:cNvCxnSpPr>
              <a:cxnSpLocks/>
            </p:cNvCxnSpPr>
            <p:nvPr/>
          </p:nvCxnSpPr>
          <p:spPr>
            <a:xfrm>
              <a:off x="6486242" y="1909482"/>
              <a:ext cx="0" cy="1371046"/>
            </a:xfrm>
            <a:prstGeom prst="line">
              <a:avLst/>
            </a:prstGeom>
            <a:noFill/>
            <a:ln w="38100" cap="flat" cmpd="sng" algn="ctr">
              <a:solidFill>
                <a:sysClr val="windowText" lastClr="000000"/>
              </a:solidFill>
              <a:prstDash val="dash"/>
              <a:miter lim="800000"/>
            </a:ln>
            <a:effectLst/>
          </p:spPr>
        </p:cxnSp>
        <p:cxnSp>
          <p:nvCxnSpPr>
            <p:cNvPr id="59" name="Straight Connector 58">
              <a:extLst>
                <a:ext uri="{FF2B5EF4-FFF2-40B4-BE49-F238E27FC236}">
                  <a16:creationId xmlns:a16="http://schemas.microsoft.com/office/drawing/2014/main" id="{B632CBB9-5CC0-28BB-027F-F0988FA109DA}"/>
                </a:ext>
              </a:extLst>
            </p:cNvPr>
            <p:cNvCxnSpPr>
              <a:cxnSpLocks/>
            </p:cNvCxnSpPr>
            <p:nvPr/>
          </p:nvCxnSpPr>
          <p:spPr>
            <a:xfrm>
              <a:off x="5600977" y="3280528"/>
              <a:ext cx="885265" cy="0"/>
            </a:xfrm>
            <a:prstGeom prst="line">
              <a:avLst/>
            </a:prstGeom>
            <a:noFill/>
            <a:ln w="38100" cap="flat" cmpd="sng" algn="ctr">
              <a:solidFill>
                <a:sysClr val="windowText" lastClr="000000"/>
              </a:solidFill>
              <a:prstDash val="dash"/>
              <a:miter lim="800000"/>
            </a:ln>
            <a:effectLst/>
          </p:spPr>
        </p:cxnSp>
      </p:grpSp>
      <p:sp>
        <p:nvSpPr>
          <p:cNvPr id="60" name="Rectangle: Rounded Corners 25">
            <a:extLst>
              <a:ext uri="{FF2B5EF4-FFF2-40B4-BE49-F238E27FC236}">
                <a16:creationId xmlns:a16="http://schemas.microsoft.com/office/drawing/2014/main" id="{00B93AD5-CF8C-827B-1124-827F4CB6BF55}"/>
              </a:ext>
            </a:extLst>
          </p:cNvPr>
          <p:cNvSpPr/>
          <p:nvPr/>
        </p:nvSpPr>
        <p:spPr>
          <a:xfrm>
            <a:off x="4863570" y="4296829"/>
            <a:ext cx="2723637" cy="502172"/>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ptos" panose="02110004020202020204"/>
                <a:ea typeface="+mn-ea"/>
                <a:cs typeface="+mn-cs"/>
              </a:rPr>
              <a:t>CTA scheduler</a:t>
            </a:r>
          </a:p>
        </p:txBody>
      </p:sp>
      <p:sp>
        <p:nvSpPr>
          <p:cNvPr id="61" name="TextBox 60">
            <a:extLst>
              <a:ext uri="{FF2B5EF4-FFF2-40B4-BE49-F238E27FC236}">
                <a16:creationId xmlns:a16="http://schemas.microsoft.com/office/drawing/2014/main" id="{04A7CA9A-8D3E-49E4-02B8-6468CFECE24F}"/>
              </a:ext>
            </a:extLst>
          </p:cNvPr>
          <p:cNvSpPr txBox="1"/>
          <p:nvPr/>
        </p:nvSpPr>
        <p:spPr>
          <a:xfrm>
            <a:off x="4099879" y="2742066"/>
            <a:ext cx="1712007" cy="646331"/>
          </a:xfrm>
          <a:prstGeom prst="rect">
            <a:avLst/>
          </a:prstGeom>
          <a:noFill/>
        </p:spPr>
        <p:txBody>
          <a:bodyPr wrap="none" rtlCol="0">
            <a:spAutoFit/>
          </a:bodyPr>
          <a:lstStyle/>
          <a:p>
            <a:pPr algn="ctr" defTabSz="914400"/>
            <a:r>
              <a:rPr lang="en-US" b="1">
                <a:solidFill>
                  <a:prstClr val="black"/>
                </a:solidFill>
                <a:latin typeface="Aptos" panose="02110004020202020204"/>
              </a:rPr>
              <a:t>POD-Attention</a:t>
            </a:r>
          </a:p>
          <a:p>
            <a:pPr algn="ctr" defTabSz="914400"/>
            <a:r>
              <a:rPr lang="en-US" b="1">
                <a:solidFill>
                  <a:prstClr val="black"/>
                </a:solidFill>
                <a:latin typeface="Aptos" panose="02110004020202020204"/>
              </a:rPr>
              <a:t>stream</a:t>
            </a:r>
          </a:p>
        </p:txBody>
      </p:sp>
      <p:sp>
        <p:nvSpPr>
          <p:cNvPr id="62" name="Rectangle: Rounded Corners 35">
            <a:extLst>
              <a:ext uri="{FF2B5EF4-FFF2-40B4-BE49-F238E27FC236}">
                <a16:creationId xmlns:a16="http://schemas.microsoft.com/office/drawing/2014/main" id="{E933C944-7CF0-DB2B-FA00-32621E42C42B}"/>
              </a:ext>
            </a:extLst>
          </p:cNvPr>
          <p:cNvSpPr/>
          <p:nvPr/>
        </p:nvSpPr>
        <p:spPr>
          <a:xfrm>
            <a:off x="5903581" y="3764140"/>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63" name="Rectangle: Rounded Corners 37">
            <a:extLst>
              <a:ext uri="{FF2B5EF4-FFF2-40B4-BE49-F238E27FC236}">
                <a16:creationId xmlns:a16="http://schemas.microsoft.com/office/drawing/2014/main" id="{69DD8C76-935B-237F-66A4-7F98A74F80AD}"/>
              </a:ext>
            </a:extLst>
          </p:cNvPr>
          <p:cNvSpPr/>
          <p:nvPr/>
        </p:nvSpPr>
        <p:spPr>
          <a:xfrm>
            <a:off x="5910549" y="3310249"/>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64" name="Rectangle: Rounded Corners 38">
            <a:extLst>
              <a:ext uri="{FF2B5EF4-FFF2-40B4-BE49-F238E27FC236}">
                <a16:creationId xmlns:a16="http://schemas.microsoft.com/office/drawing/2014/main" id="{BE346629-AFAA-4B51-2578-18B9CAAD056B}"/>
              </a:ext>
            </a:extLst>
          </p:cNvPr>
          <p:cNvSpPr/>
          <p:nvPr/>
        </p:nvSpPr>
        <p:spPr>
          <a:xfrm>
            <a:off x="5910548" y="2845761"/>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65" name="Rectangle: Rounded Corners 40">
            <a:extLst>
              <a:ext uri="{FF2B5EF4-FFF2-40B4-BE49-F238E27FC236}">
                <a16:creationId xmlns:a16="http://schemas.microsoft.com/office/drawing/2014/main" id="{8D2E9CF6-8D8C-D937-C9D8-D7B076C815D7}"/>
              </a:ext>
            </a:extLst>
          </p:cNvPr>
          <p:cNvSpPr/>
          <p:nvPr/>
        </p:nvSpPr>
        <p:spPr>
          <a:xfrm>
            <a:off x="2723872" y="5309116"/>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66" name="Rectangle: Rounded Corners 41">
            <a:extLst>
              <a:ext uri="{FF2B5EF4-FFF2-40B4-BE49-F238E27FC236}">
                <a16:creationId xmlns:a16="http://schemas.microsoft.com/office/drawing/2014/main" id="{178D9E77-31D3-C525-1F50-9D4DADA61232}"/>
              </a:ext>
            </a:extLst>
          </p:cNvPr>
          <p:cNvSpPr/>
          <p:nvPr/>
        </p:nvSpPr>
        <p:spPr>
          <a:xfrm>
            <a:off x="5228339" y="5309116"/>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67" name="Rectangle: Rounded Corners 42">
            <a:extLst>
              <a:ext uri="{FF2B5EF4-FFF2-40B4-BE49-F238E27FC236}">
                <a16:creationId xmlns:a16="http://schemas.microsoft.com/office/drawing/2014/main" id="{B012F85F-886A-B877-08D1-64BE166A330B}"/>
              </a:ext>
            </a:extLst>
          </p:cNvPr>
          <p:cNvSpPr/>
          <p:nvPr/>
        </p:nvSpPr>
        <p:spPr>
          <a:xfrm>
            <a:off x="7736078" y="5322682"/>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68" name="Rectangle: Rounded Corners 2">
            <a:extLst>
              <a:ext uri="{FF2B5EF4-FFF2-40B4-BE49-F238E27FC236}">
                <a16:creationId xmlns:a16="http://schemas.microsoft.com/office/drawing/2014/main" id="{B460997C-A879-2640-AE31-C5E7E81EB8D4}"/>
              </a:ext>
            </a:extLst>
          </p:cNvPr>
          <p:cNvSpPr/>
          <p:nvPr/>
        </p:nvSpPr>
        <p:spPr>
          <a:xfrm>
            <a:off x="3830996" y="5322682"/>
            <a:ext cx="660057" cy="40572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69" name="Rectangle: Rounded Corners 6">
            <a:extLst>
              <a:ext uri="{FF2B5EF4-FFF2-40B4-BE49-F238E27FC236}">
                <a16:creationId xmlns:a16="http://schemas.microsoft.com/office/drawing/2014/main" id="{29755C67-0F64-84A1-31CE-81CA7266F75D}"/>
              </a:ext>
            </a:extLst>
          </p:cNvPr>
          <p:cNvSpPr/>
          <p:nvPr/>
        </p:nvSpPr>
        <p:spPr>
          <a:xfrm>
            <a:off x="8808071" y="5322372"/>
            <a:ext cx="660057" cy="40572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0" name="Rectangle: Rounded Corners 49">
            <a:extLst>
              <a:ext uri="{FF2B5EF4-FFF2-40B4-BE49-F238E27FC236}">
                <a16:creationId xmlns:a16="http://schemas.microsoft.com/office/drawing/2014/main" id="{53EA46A8-4290-08BB-10D7-7E5E3CD52BC2}"/>
              </a:ext>
            </a:extLst>
          </p:cNvPr>
          <p:cNvSpPr/>
          <p:nvPr/>
        </p:nvSpPr>
        <p:spPr>
          <a:xfrm>
            <a:off x="5917520" y="2377955"/>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1" name="Rectangle: Rounded Corners 50">
            <a:extLst>
              <a:ext uri="{FF2B5EF4-FFF2-40B4-BE49-F238E27FC236}">
                <a16:creationId xmlns:a16="http://schemas.microsoft.com/office/drawing/2014/main" id="{A81F7393-6010-2656-035E-AC6FF65D3B1B}"/>
              </a:ext>
            </a:extLst>
          </p:cNvPr>
          <p:cNvSpPr/>
          <p:nvPr/>
        </p:nvSpPr>
        <p:spPr>
          <a:xfrm>
            <a:off x="5906799" y="1911884"/>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2" name="TextBox 71">
            <a:extLst>
              <a:ext uri="{FF2B5EF4-FFF2-40B4-BE49-F238E27FC236}">
                <a16:creationId xmlns:a16="http://schemas.microsoft.com/office/drawing/2014/main" id="{FA691A14-A2F2-0440-15C1-5CADE86BD3CC}"/>
              </a:ext>
            </a:extLst>
          </p:cNvPr>
          <p:cNvSpPr txBox="1"/>
          <p:nvPr/>
        </p:nvSpPr>
        <p:spPr>
          <a:xfrm>
            <a:off x="2636685" y="6423441"/>
            <a:ext cx="1955215" cy="369332"/>
          </a:xfrm>
          <a:prstGeom prst="rect">
            <a:avLst/>
          </a:prstGeom>
          <a:noFill/>
        </p:spPr>
        <p:txBody>
          <a:bodyPr wrap="none" rtlCol="0">
            <a:spAutoFit/>
          </a:bodyPr>
          <a:lstStyle/>
          <a:p>
            <a:pPr algn="ctr" defTabSz="914400"/>
            <a:r>
              <a:rPr lang="en-US" b="1">
                <a:solidFill>
                  <a:prstClr val="black"/>
                </a:solidFill>
                <a:latin typeface="Aptos" panose="02110004020202020204"/>
              </a:rPr>
              <a:t>SM counter array</a:t>
            </a:r>
          </a:p>
        </p:txBody>
      </p:sp>
      <p:sp>
        <p:nvSpPr>
          <p:cNvPr id="73" name="Rectangle 72">
            <a:extLst>
              <a:ext uri="{FF2B5EF4-FFF2-40B4-BE49-F238E27FC236}">
                <a16:creationId xmlns:a16="http://schemas.microsoft.com/office/drawing/2014/main" id="{95D7B2E0-3695-A7F6-633F-8EB4097D0B41}"/>
              </a:ext>
            </a:extLst>
          </p:cNvPr>
          <p:cNvSpPr/>
          <p:nvPr/>
        </p:nvSpPr>
        <p:spPr>
          <a:xfrm>
            <a:off x="3063207" y="6207864"/>
            <a:ext cx="359153" cy="228600"/>
          </a:xfrm>
          <a:prstGeom prst="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ptos" panose="02110004020202020204"/>
                <a:ea typeface="+mn-ea"/>
                <a:cs typeface="+mn-cs"/>
              </a:rPr>
              <a:t>2</a:t>
            </a:r>
          </a:p>
        </p:txBody>
      </p:sp>
      <p:sp>
        <p:nvSpPr>
          <p:cNvPr id="74" name="Rectangle 73">
            <a:extLst>
              <a:ext uri="{FF2B5EF4-FFF2-40B4-BE49-F238E27FC236}">
                <a16:creationId xmlns:a16="http://schemas.microsoft.com/office/drawing/2014/main" id="{B7B45C28-1C55-878B-6C2E-474779168B33}"/>
              </a:ext>
            </a:extLst>
          </p:cNvPr>
          <p:cNvSpPr/>
          <p:nvPr/>
        </p:nvSpPr>
        <p:spPr>
          <a:xfrm>
            <a:off x="3419732" y="6207864"/>
            <a:ext cx="359153" cy="228600"/>
          </a:xfrm>
          <a:prstGeom prst="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ptos" panose="02110004020202020204"/>
                <a:ea typeface="+mn-ea"/>
                <a:cs typeface="+mn-cs"/>
              </a:rPr>
              <a:t>1</a:t>
            </a:r>
          </a:p>
        </p:txBody>
      </p:sp>
      <p:sp>
        <p:nvSpPr>
          <p:cNvPr id="75" name="Rectangle 74">
            <a:extLst>
              <a:ext uri="{FF2B5EF4-FFF2-40B4-BE49-F238E27FC236}">
                <a16:creationId xmlns:a16="http://schemas.microsoft.com/office/drawing/2014/main" id="{5FB923FA-8882-9AE1-B30B-F856DE4EF0D6}"/>
              </a:ext>
            </a:extLst>
          </p:cNvPr>
          <p:cNvSpPr/>
          <p:nvPr/>
        </p:nvSpPr>
        <p:spPr>
          <a:xfrm>
            <a:off x="3780582" y="6207864"/>
            <a:ext cx="359153" cy="228600"/>
          </a:xfrm>
          <a:prstGeom prst="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ptos" panose="02110004020202020204"/>
                <a:ea typeface="+mn-ea"/>
                <a:cs typeface="+mn-cs"/>
              </a:rPr>
              <a:t>2</a:t>
            </a:r>
          </a:p>
        </p:txBody>
      </p:sp>
      <p:sp>
        <p:nvSpPr>
          <p:cNvPr id="76" name="Rectangle 75">
            <a:extLst>
              <a:ext uri="{FF2B5EF4-FFF2-40B4-BE49-F238E27FC236}">
                <a16:creationId xmlns:a16="http://schemas.microsoft.com/office/drawing/2014/main" id="{6CB4FC2D-5717-F6BA-3B24-4F94D20D5C2A}"/>
              </a:ext>
            </a:extLst>
          </p:cNvPr>
          <p:cNvSpPr/>
          <p:nvPr/>
        </p:nvSpPr>
        <p:spPr>
          <a:xfrm>
            <a:off x="5922905" y="6224699"/>
            <a:ext cx="359153" cy="228600"/>
          </a:xfrm>
          <a:prstGeom prst="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ptos" panose="02110004020202020204"/>
                <a:ea typeface="+mn-ea"/>
                <a:cs typeface="+mn-cs"/>
              </a:rPr>
              <a:t>3</a:t>
            </a:r>
          </a:p>
        </p:txBody>
      </p:sp>
      <p:sp>
        <p:nvSpPr>
          <p:cNvPr id="77" name="Rectangle 76">
            <a:extLst>
              <a:ext uri="{FF2B5EF4-FFF2-40B4-BE49-F238E27FC236}">
                <a16:creationId xmlns:a16="http://schemas.microsoft.com/office/drawing/2014/main" id="{CCE7EAE6-24B4-ABD0-317F-D0311D3B5EA0}"/>
              </a:ext>
            </a:extLst>
          </p:cNvPr>
          <p:cNvSpPr/>
          <p:nvPr/>
        </p:nvSpPr>
        <p:spPr>
          <a:xfrm>
            <a:off x="8490326" y="6232214"/>
            <a:ext cx="359153" cy="228600"/>
          </a:xfrm>
          <a:prstGeom prst="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ptos" panose="02110004020202020204"/>
                <a:ea typeface="+mn-ea"/>
                <a:cs typeface="+mn-cs"/>
              </a:rPr>
              <a:t>2</a:t>
            </a:r>
          </a:p>
        </p:txBody>
      </p:sp>
      <p:sp>
        <p:nvSpPr>
          <p:cNvPr id="78" name="TextBox 77">
            <a:extLst>
              <a:ext uri="{FF2B5EF4-FFF2-40B4-BE49-F238E27FC236}">
                <a16:creationId xmlns:a16="http://schemas.microsoft.com/office/drawing/2014/main" id="{6691527F-D608-FD0F-A0C1-54DEDADAF35F}"/>
              </a:ext>
            </a:extLst>
          </p:cNvPr>
          <p:cNvSpPr txBox="1"/>
          <p:nvPr/>
        </p:nvSpPr>
        <p:spPr>
          <a:xfrm>
            <a:off x="5257926" y="6461176"/>
            <a:ext cx="1677511" cy="369332"/>
          </a:xfrm>
          <a:prstGeom prst="rect">
            <a:avLst/>
          </a:prstGeom>
          <a:noFill/>
        </p:spPr>
        <p:txBody>
          <a:bodyPr wrap="none" rtlCol="0">
            <a:spAutoFit/>
          </a:bodyPr>
          <a:lstStyle/>
          <a:p>
            <a:pPr algn="ctr" defTabSz="914400"/>
            <a:r>
              <a:rPr lang="en-US" b="1">
                <a:solidFill>
                  <a:prstClr val="black"/>
                </a:solidFill>
                <a:latin typeface="Aptos" panose="02110004020202020204"/>
              </a:rPr>
              <a:t>Prefill counter</a:t>
            </a:r>
          </a:p>
        </p:txBody>
      </p:sp>
      <p:sp>
        <p:nvSpPr>
          <p:cNvPr id="79" name="TextBox 78">
            <a:extLst>
              <a:ext uri="{FF2B5EF4-FFF2-40B4-BE49-F238E27FC236}">
                <a16:creationId xmlns:a16="http://schemas.microsoft.com/office/drawing/2014/main" id="{C71E67BA-C7FB-F307-7529-87EA72B69E66}"/>
              </a:ext>
            </a:extLst>
          </p:cNvPr>
          <p:cNvSpPr txBox="1"/>
          <p:nvPr/>
        </p:nvSpPr>
        <p:spPr>
          <a:xfrm>
            <a:off x="7736078" y="6423441"/>
            <a:ext cx="1866665" cy="369332"/>
          </a:xfrm>
          <a:prstGeom prst="rect">
            <a:avLst/>
          </a:prstGeom>
          <a:noFill/>
        </p:spPr>
        <p:txBody>
          <a:bodyPr wrap="none" rtlCol="0">
            <a:spAutoFit/>
          </a:bodyPr>
          <a:lstStyle/>
          <a:p>
            <a:pPr algn="ctr" defTabSz="914400"/>
            <a:r>
              <a:rPr lang="en-US" b="1">
                <a:solidFill>
                  <a:prstClr val="black"/>
                </a:solidFill>
                <a:latin typeface="Aptos" panose="02110004020202020204"/>
              </a:rPr>
              <a:t>Decode counter</a:t>
            </a:r>
          </a:p>
        </p:txBody>
      </p:sp>
      <p:sp>
        <p:nvSpPr>
          <p:cNvPr id="82" name="TextBox 81">
            <a:extLst>
              <a:ext uri="{FF2B5EF4-FFF2-40B4-BE49-F238E27FC236}">
                <a16:creationId xmlns:a16="http://schemas.microsoft.com/office/drawing/2014/main" id="{C032A8AC-26D6-7950-E1DB-66961BB05E20}"/>
              </a:ext>
            </a:extLst>
          </p:cNvPr>
          <p:cNvSpPr txBox="1"/>
          <p:nvPr/>
        </p:nvSpPr>
        <p:spPr>
          <a:xfrm>
            <a:off x="8766211" y="2833151"/>
            <a:ext cx="2421818" cy="646331"/>
          </a:xfrm>
          <a:prstGeom prst="rect">
            <a:avLst/>
          </a:prstGeom>
          <a:noFill/>
        </p:spPr>
        <p:txBody>
          <a:bodyPr wrap="none" rtlCol="0">
            <a:spAutoFit/>
          </a:bodyPr>
          <a:lstStyle/>
          <a:p>
            <a:pPr algn="ctr" defTabSz="914400"/>
            <a:r>
              <a:rPr lang="en-US" b="1" dirty="0">
                <a:solidFill>
                  <a:srgbClr val="4EA72E"/>
                </a:solidFill>
                <a:latin typeface="Aptos" panose="02110004020202020204"/>
              </a:rPr>
              <a:t>Green = Prefill CTA</a:t>
            </a:r>
          </a:p>
          <a:p>
            <a:pPr algn="ctr" defTabSz="914400"/>
            <a:r>
              <a:rPr lang="en-US" b="1" dirty="0">
                <a:solidFill>
                  <a:srgbClr val="E97132"/>
                </a:solidFill>
                <a:latin typeface="Aptos" panose="02110004020202020204"/>
              </a:rPr>
              <a:t>Orange = Decode CTA</a:t>
            </a:r>
          </a:p>
        </p:txBody>
      </p:sp>
    </p:spTree>
    <p:extLst>
      <p:ext uri="{BB962C8B-B14F-4D97-AF65-F5344CB8AC3E}">
        <p14:creationId xmlns:p14="http://schemas.microsoft.com/office/powerpoint/2010/main" val="349003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fade">
                                      <p:cBhvr>
                                        <p:cTn id="3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74" grpId="0" animBg="1"/>
      <p:bldP spid="75" grpId="0" animBg="1"/>
      <p:bldP spid="76" grpId="0" animBg="1"/>
      <p:bldP spid="77" grpId="0" animBg="1"/>
      <p:bldP spid="78" grpId="0"/>
      <p:bldP spid="7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544A5-A57A-AA17-08CA-BE9C45B44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308C1-5EEA-5969-FD87-3BDCB74FE401}"/>
              </a:ext>
            </a:extLst>
          </p:cNvPr>
          <p:cNvSpPr>
            <a:spLocks noGrp="1"/>
          </p:cNvSpPr>
          <p:nvPr>
            <p:ph type="title"/>
          </p:nvPr>
        </p:nvSpPr>
        <p:spPr/>
        <p:txBody>
          <a:bodyPr/>
          <a:lstStyle/>
          <a:p>
            <a:r>
              <a:rPr lang="en-US"/>
              <a:t>POD-Attention: SM-aware CTA scheduling</a:t>
            </a:r>
          </a:p>
        </p:txBody>
      </p:sp>
      <p:sp>
        <p:nvSpPr>
          <p:cNvPr id="101" name="Slide Number Placeholder 100">
            <a:extLst>
              <a:ext uri="{FF2B5EF4-FFF2-40B4-BE49-F238E27FC236}">
                <a16:creationId xmlns:a16="http://schemas.microsoft.com/office/drawing/2014/main" id="{8A7B8AC1-4B00-DE13-FAA1-8F9D99C7410F}"/>
              </a:ext>
            </a:extLst>
          </p:cNvPr>
          <p:cNvSpPr>
            <a:spLocks noGrp="1"/>
          </p:cNvSpPr>
          <p:nvPr>
            <p:ph type="sldNum" sz="quarter" idx="14"/>
          </p:nvPr>
        </p:nvSpPr>
        <p:spPr/>
        <p:txBody>
          <a:bodyPr/>
          <a:lstStyle/>
          <a:p>
            <a:fld id="{04AED599-1D0F-3E40-81CA-01C30F87847C}" type="slidenum">
              <a:rPr lang="en-US" smtClean="0"/>
              <a:pPr/>
              <a:t>48</a:t>
            </a:fld>
            <a:endParaRPr lang="en-US"/>
          </a:p>
        </p:txBody>
      </p:sp>
      <p:grpSp>
        <p:nvGrpSpPr>
          <p:cNvPr id="32" name="Group 31">
            <a:extLst>
              <a:ext uri="{FF2B5EF4-FFF2-40B4-BE49-F238E27FC236}">
                <a16:creationId xmlns:a16="http://schemas.microsoft.com/office/drawing/2014/main" id="{8812B463-1436-2307-30BF-B0D8FA8436C9}"/>
              </a:ext>
            </a:extLst>
          </p:cNvPr>
          <p:cNvGrpSpPr/>
          <p:nvPr/>
        </p:nvGrpSpPr>
        <p:grpSpPr>
          <a:xfrm>
            <a:off x="2576698" y="5003172"/>
            <a:ext cx="2057400" cy="1038063"/>
            <a:chOff x="1320799" y="2978524"/>
            <a:chExt cx="1530774" cy="1038063"/>
          </a:xfrm>
        </p:grpSpPr>
        <p:sp>
          <p:nvSpPr>
            <p:cNvPr id="37" name="Rectangle 36">
              <a:extLst>
                <a:ext uri="{FF2B5EF4-FFF2-40B4-BE49-F238E27FC236}">
                  <a16:creationId xmlns:a16="http://schemas.microsoft.com/office/drawing/2014/main" id="{0404604A-4A0E-572B-0027-DD47E4668BEA}"/>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4" name="Rectangle 43">
              <a:extLst>
                <a:ext uri="{FF2B5EF4-FFF2-40B4-BE49-F238E27FC236}">
                  <a16:creationId xmlns:a16="http://schemas.microsoft.com/office/drawing/2014/main" id="{0D273C2E-C0F2-6AC1-1630-5C321269DDF2}"/>
                </a:ext>
              </a:extLst>
            </p:cNvPr>
            <p:cNvSpPr/>
            <p:nvPr/>
          </p:nvSpPr>
          <p:spPr>
            <a:xfrm>
              <a:off x="1320799" y="3793067"/>
              <a:ext cx="1530774"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45" name="TextBox 44">
              <a:extLst>
                <a:ext uri="{FF2B5EF4-FFF2-40B4-BE49-F238E27FC236}">
                  <a16:creationId xmlns:a16="http://schemas.microsoft.com/office/drawing/2014/main" id="{4F896F68-107E-34AE-2432-91B55A9245FE}"/>
                </a:ext>
              </a:extLst>
            </p:cNvPr>
            <p:cNvSpPr txBox="1"/>
            <p:nvPr/>
          </p:nvSpPr>
          <p:spPr>
            <a:xfrm>
              <a:off x="1879790" y="2978524"/>
              <a:ext cx="42602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ptos" panose="02110004020202020204"/>
                </a:rPr>
                <a:t>SM 0</a:t>
              </a:r>
            </a:p>
          </p:txBody>
        </p:sp>
      </p:grpSp>
      <p:grpSp>
        <p:nvGrpSpPr>
          <p:cNvPr id="46" name="Group 45">
            <a:extLst>
              <a:ext uri="{FF2B5EF4-FFF2-40B4-BE49-F238E27FC236}">
                <a16:creationId xmlns:a16="http://schemas.microsoft.com/office/drawing/2014/main" id="{AA701851-EB02-641D-2781-203FB01AE834}"/>
              </a:ext>
            </a:extLst>
          </p:cNvPr>
          <p:cNvGrpSpPr/>
          <p:nvPr/>
        </p:nvGrpSpPr>
        <p:grpSpPr>
          <a:xfrm>
            <a:off x="5081953" y="5003172"/>
            <a:ext cx="2057400" cy="1038063"/>
            <a:chOff x="1320799" y="2978524"/>
            <a:chExt cx="1530774" cy="1038063"/>
          </a:xfrm>
        </p:grpSpPr>
        <p:sp>
          <p:nvSpPr>
            <p:cNvPr id="47" name="Rectangle 46">
              <a:extLst>
                <a:ext uri="{FF2B5EF4-FFF2-40B4-BE49-F238E27FC236}">
                  <a16:creationId xmlns:a16="http://schemas.microsoft.com/office/drawing/2014/main" id="{34E02211-B320-4ADA-0287-9CBA044664B0}"/>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8" name="Rectangle 47">
              <a:extLst>
                <a:ext uri="{FF2B5EF4-FFF2-40B4-BE49-F238E27FC236}">
                  <a16:creationId xmlns:a16="http://schemas.microsoft.com/office/drawing/2014/main" id="{32A09A40-4A38-2E2D-DB42-469D0F6117CA}"/>
                </a:ext>
              </a:extLst>
            </p:cNvPr>
            <p:cNvSpPr/>
            <p:nvPr/>
          </p:nvSpPr>
          <p:spPr>
            <a:xfrm>
              <a:off x="1320799" y="3793067"/>
              <a:ext cx="1530774"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55" name="TextBox 54">
              <a:extLst>
                <a:ext uri="{FF2B5EF4-FFF2-40B4-BE49-F238E27FC236}">
                  <a16:creationId xmlns:a16="http://schemas.microsoft.com/office/drawing/2014/main" id="{5842C78E-B07A-781F-F514-22CDBECC4B9A}"/>
                </a:ext>
              </a:extLst>
            </p:cNvPr>
            <p:cNvSpPr txBox="1"/>
            <p:nvPr/>
          </p:nvSpPr>
          <p:spPr>
            <a:xfrm>
              <a:off x="1873172" y="2978524"/>
              <a:ext cx="42602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ptos" panose="02110004020202020204"/>
                </a:rPr>
                <a:t>SM 1</a:t>
              </a:r>
            </a:p>
          </p:txBody>
        </p:sp>
      </p:grpSp>
      <p:grpSp>
        <p:nvGrpSpPr>
          <p:cNvPr id="58" name="Group 57">
            <a:extLst>
              <a:ext uri="{FF2B5EF4-FFF2-40B4-BE49-F238E27FC236}">
                <a16:creationId xmlns:a16="http://schemas.microsoft.com/office/drawing/2014/main" id="{235BCFFD-9C2E-85F5-00B1-5B1FF6D3E837}"/>
              </a:ext>
            </a:extLst>
          </p:cNvPr>
          <p:cNvGrpSpPr/>
          <p:nvPr/>
        </p:nvGrpSpPr>
        <p:grpSpPr>
          <a:xfrm>
            <a:off x="7587207" y="5003172"/>
            <a:ext cx="2057400" cy="1038063"/>
            <a:chOff x="1320799" y="2978524"/>
            <a:chExt cx="1530774" cy="1038063"/>
          </a:xfrm>
        </p:grpSpPr>
        <p:sp>
          <p:nvSpPr>
            <p:cNvPr id="59" name="Rectangle 58">
              <a:extLst>
                <a:ext uri="{FF2B5EF4-FFF2-40B4-BE49-F238E27FC236}">
                  <a16:creationId xmlns:a16="http://schemas.microsoft.com/office/drawing/2014/main" id="{17E818C7-C312-98EA-5EA3-CA420159B0DD}"/>
                </a:ext>
              </a:extLst>
            </p:cNvPr>
            <p:cNvSpPr/>
            <p:nvPr/>
          </p:nvSpPr>
          <p:spPr>
            <a:xfrm>
              <a:off x="1320799" y="2980266"/>
              <a:ext cx="1530774" cy="1036320"/>
            </a:xfrm>
            <a:prstGeom prst="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61" name="Rectangle 60">
              <a:extLst>
                <a:ext uri="{FF2B5EF4-FFF2-40B4-BE49-F238E27FC236}">
                  <a16:creationId xmlns:a16="http://schemas.microsoft.com/office/drawing/2014/main" id="{0D1F5A74-5579-FAC8-D493-BA06D3889B14}"/>
                </a:ext>
              </a:extLst>
            </p:cNvPr>
            <p:cNvSpPr/>
            <p:nvPr/>
          </p:nvSpPr>
          <p:spPr>
            <a:xfrm>
              <a:off x="1320799" y="3793067"/>
              <a:ext cx="1530774" cy="223520"/>
            </a:xfrm>
            <a:prstGeom prst="rect">
              <a:avLst/>
            </a:prstGeom>
            <a:solidFill>
              <a:srgbClr val="E97132">
                <a:alpha val="50000"/>
              </a:srgbClr>
            </a:solidFill>
            <a:ln w="19050">
              <a:solidFill>
                <a:srgbClr val="E97132"/>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Aptos" panose="02110004020202020204"/>
                  <a:ea typeface="+mn-ea"/>
                  <a:cs typeface="+mn-cs"/>
                </a:rPr>
                <a:t>L1 $ / Shared mem</a:t>
              </a:r>
            </a:p>
          </p:txBody>
        </p:sp>
        <p:sp>
          <p:nvSpPr>
            <p:cNvPr id="62" name="TextBox 61">
              <a:extLst>
                <a:ext uri="{FF2B5EF4-FFF2-40B4-BE49-F238E27FC236}">
                  <a16:creationId xmlns:a16="http://schemas.microsoft.com/office/drawing/2014/main" id="{06EC2D1B-BFEB-7A57-9379-86D217D5C123}"/>
                </a:ext>
              </a:extLst>
            </p:cNvPr>
            <p:cNvSpPr txBox="1"/>
            <p:nvPr/>
          </p:nvSpPr>
          <p:spPr>
            <a:xfrm>
              <a:off x="1873172" y="2978524"/>
              <a:ext cx="42602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ptos" panose="02110004020202020204"/>
                </a:rPr>
                <a:t>SM 2</a:t>
              </a:r>
            </a:p>
          </p:txBody>
        </p:sp>
      </p:grpSp>
      <p:grpSp>
        <p:nvGrpSpPr>
          <p:cNvPr id="63" name="Group 62">
            <a:extLst>
              <a:ext uri="{FF2B5EF4-FFF2-40B4-BE49-F238E27FC236}">
                <a16:creationId xmlns:a16="http://schemas.microsoft.com/office/drawing/2014/main" id="{9EB86DF5-FB61-1EBE-2A33-EBC7183B4BDE}"/>
              </a:ext>
            </a:extLst>
          </p:cNvPr>
          <p:cNvGrpSpPr/>
          <p:nvPr/>
        </p:nvGrpSpPr>
        <p:grpSpPr>
          <a:xfrm>
            <a:off x="5797946" y="1856320"/>
            <a:ext cx="885265" cy="2375652"/>
            <a:chOff x="5600977" y="1909482"/>
            <a:chExt cx="885265" cy="1371046"/>
          </a:xfrm>
        </p:grpSpPr>
        <p:cxnSp>
          <p:nvCxnSpPr>
            <p:cNvPr id="64" name="Straight Connector 63">
              <a:extLst>
                <a:ext uri="{FF2B5EF4-FFF2-40B4-BE49-F238E27FC236}">
                  <a16:creationId xmlns:a16="http://schemas.microsoft.com/office/drawing/2014/main" id="{363A3C9C-9494-FF96-D16B-4983B9FE6B07}"/>
                </a:ext>
              </a:extLst>
            </p:cNvPr>
            <p:cNvCxnSpPr>
              <a:cxnSpLocks/>
            </p:cNvCxnSpPr>
            <p:nvPr/>
          </p:nvCxnSpPr>
          <p:spPr>
            <a:xfrm>
              <a:off x="5600977" y="1909482"/>
              <a:ext cx="0" cy="1371046"/>
            </a:xfrm>
            <a:prstGeom prst="line">
              <a:avLst/>
            </a:prstGeom>
            <a:noFill/>
            <a:ln w="38100" cap="flat" cmpd="sng" algn="ctr">
              <a:solidFill>
                <a:sysClr val="windowText" lastClr="000000"/>
              </a:solidFill>
              <a:prstDash val="dash"/>
              <a:miter lim="800000"/>
            </a:ln>
            <a:effectLst/>
          </p:spPr>
        </p:cxnSp>
        <p:cxnSp>
          <p:nvCxnSpPr>
            <p:cNvPr id="65" name="Straight Connector 64">
              <a:extLst>
                <a:ext uri="{FF2B5EF4-FFF2-40B4-BE49-F238E27FC236}">
                  <a16:creationId xmlns:a16="http://schemas.microsoft.com/office/drawing/2014/main" id="{3E42C1B3-BB2E-06BC-6C34-EE7E8547B8C3}"/>
                </a:ext>
              </a:extLst>
            </p:cNvPr>
            <p:cNvCxnSpPr>
              <a:cxnSpLocks/>
            </p:cNvCxnSpPr>
            <p:nvPr/>
          </p:nvCxnSpPr>
          <p:spPr>
            <a:xfrm>
              <a:off x="6486242" y="1909482"/>
              <a:ext cx="0" cy="1371046"/>
            </a:xfrm>
            <a:prstGeom prst="line">
              <a:avLst/>
            </a:prstGeom>
            <a:noFill/>
            <a:ln w="38100" cap="flat" cmpd="sng" algn="ctr">
              <a:solidFill>
                <a:sysClr val="windowText" lastClr="000000"/>
              </a:solidFill>
              <a:prstDash val="dash"/>
              <a:miter lim="800000"/>
            </a:ln>
            <a:effectLst/>
          </p:spPr>
        </p:cxnSp>
        <p:cxnSp>
          <p:nvCxnSpPr>
            <p:cNvPr id="66" name="Straight Connector 65">
              <a:extLst>
                <a:ext uri="{FF2B5EF4-FFF2-40B4-BE49-F238E27FC236}">
                  <a16:creationId xmlns:a16="http://schemas.microsoft.com/office/drawing/2014/main" id="{2322A474-E8DF-2A57-4E19-DE16321AA91F}"/>
                </a:ext>
              </a:extLst>
            </p:cNvPr>
            <p:cNvCxnSpPr>
              <a:cxnSpLocks/>
            </p:cNvCxnSpPr>
            <p:nvPr/>
          </p:nvCxnSpPr>
          <p:spPr>
            <a:xfrm>
              <a:off x="5600977" y="3280528"/>
              <a:ext cx="885265" cy="0"/>
            </a:xfrm>
            <a:prstGeom prst="line">
              <a:avLst/>
            </a:prstGeom>
            <a:noFill/>
            <a:ln w="38100" cap="flat" cmpd="sng" algn="ctr">
              <a:solidFill>
                <a:sysClr val="windowText" lastClr="000000"/>
              </a:solidFill>
              <a:prstDash val="dash"/>
              <a:miter lim="800000"/>
            </a:ln>
            <a:effectLst/>
          </p:spPr>
        </p:cxnSp>
      </p:grpSp>
      <p:sp>
        <p:nvSpPr>
          <p:cNvPr id="67" name="Rectangle: Rounded Corners 25">
            <a:extLst>
              <a:ext uri="{FF2B5EF4-FFF2-40B4-BE49-F238E27FC236}">
                <a16:creationId xmlns:a16="http://schemas.microsoft.com/office/drawing/2014/main" id="{96777AD9-E9B3-1F2F-0EF2-32F913CF20DC}"/>
              </a:ext>
            </a:extLst>
          </p:cNvPr>
          <p:cNvSpPr/>
          <p:nvPr/>
        </p:nvSpPr>
        <p:spPr>
          <a:xfrm>
            <a:off x="4863570" y="4294670"/>
            <a:ext cx="2723637" cy="502172"/>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ptos" panose="02110004020202020204"/>
                <a:ea typeface="+mn-ea"/>
                <a:cs typeface="+mn-cs"/>
              </a:rPr>
              <a:t>CTA scheduler</a:t>
            </a:r>
          </a:p>
        </p:txBody>
      </p:sp>
      <p:sp>
        <p:nvSpPr>
          <p:cNvPr id="68" name="TextBox 67">
            <a:extLst>
              <a:ext uri="{FF2B5EF4-FFF2-40B4-BE49-F238E27FC236}">
                <a16:creationId xmlns:a16="http://schemas.microsoft.com/office/drawing/2014/main" id="{062A3881-7E46-6F3B-CB24-EC90B25F3324}"/>
              </a:ext>
            </a:extLst>
          </p:cNvPr>
          <p:cNvSpPr txBox="1"/>
          <p:nvPr/>
        </p:nvSpPr>
        <p:spPr>
          <a:xfrm>
            <a:off x="4099879" y="2739907"/>
            <a:ext cx="1712007" cy="646331"/>
          </a:xfrm>
          <a:prstGeom prst="rect">
            <a:avLst/>
          </a:prstGeom>
          <a:noFill/>
        </p:spPr>
        <p:txBody>
          <a:bodyPr wrap="none" rtlCol="0">
            <a:spAutoFit/>
          </a:bodyPr>
          <a:lstStyle/>
          <a:p>
            <a:pPr algn="ctr" defTabSz="914400"/>
            <a:r>
              <a:rPr lang="en-US" b="1">
                <a:solidFill>
                  <a:prstClr val="black"/>
                </a:solidFill>
                <a:latin typeface="Aptos" panose="02110004020202020204"/>
              </a:rPr>
              <a:t>POD-Attention</a:t>
            </a:r>
          </a:p>
          <a:p>
            <a:pPr algn="ctr" defTabSz="914400"/>
            <a:r>
              <a:rPr lang="en-US" b="1">
                <a:solidFill>
                  <a:prstClr val="black"/>
                </a:solidFill>
                <a:latin typeface="Aptos" panose="02110004020202020204"/>
              </a:rPr>
              <a:t>stream</a:t>
            </a:r>
          </a:p>
        </p:txBody>
      </p:sp>
      <p:sp>
        <p:nvSpPr>
          <p:cNvPr id="69" name="Rectangle: Rounded Corners 35">
            <a:extLst>
              <a:ext uri="{FF2B5EF4-FFF2-40B4-BE49-F238E27FC236}">
                <a16:creationId xmlns:a16="http://schemas.microsoft.com/office/drawing/2014/main" id="{190AEE6F-7E67-BE92-E35C-4DF478FEFE15}"/>
              </a:ext>
            </a:extLst>
          </p:cNvPr>
          <p:cNvSpPr/>
          <p:nvPr/>
        </p:nvSpPr>
        <p:spPr>
          <a:xfrm>
            <a:off x="5903581" y="3761981"/>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0" name="Rectangle: Rounded Corners 37">
            <a:extLst>
              <a:ext uri="{FF2B5EF4-FFF2-40B4-BE49-F238E27FC236}">
                <a16:creationId xmlns:a16="http://schemas.microsoft.com/office/drawing/2014/main" id="{D42483EE-007A-D8D2-6B93-75DC57DBA064}"/>
              </a:ext>
            </a:extLst>
          </p:cNvPr>
          <p:cNvSpPr/>
          <p:nvPr/>
        </p:nvSpPr>
        <p:spPr>
          <a:xfrm>
            <a:off x="5910549" y="3308090"/>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1" name="Rectangle: Rounded Corners 38">
            <a:extLst>
              <a:ext uri="{FF2B5EF4-FFF2-40B4-BE49-F238E27FC236}">
                <a16:creationId xmlns:a16="http://schemas.microsoft.com/office/drawing/2014/main" id="{B36AD96F-D643-BA92-1DCF-11430FD9514E}"/>
              </a:ext>
            </a:extLst>
          </p:cNvPr>
          <p:cNvSpPr/>
          <p:nvPr/>
        </p:nvSpPr>
        <p:spPr>
          <a:xfrm>
            <a:off x="5910548" y="2843602"/>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2" name="Rectangle: Rounded Corners 40">
            <a:extLst>
              <a:ext uri="{FF2B5EF4-FFF2-40B4-BE49-F238E27FC236}">
                <a16:creationId xmlns:a16="http://schemas.microsoft.com/office/drawing/2014/main" id="{647E2FEE-CD14-A432-1B04-9B7098117181}"/>
              </a:ext>
            </a:extLst>
          </p:cNvPr>
          <p:cNvSpPr/>
          <p:nvPr/>
        </p:nvSpPr>
        <p:spPr>
          <a:xfrm>
            <a:off x="2723872" y="5306957"/>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3" name="Rectangle: Rounded Corners 41">
            <a:extLst>
              <a:ext uri="{FF2B5EF4-FFF2-40B4-BE49-F238E27FC236}">
                <a16:creationId xmlns:a16="http://schemas.microsoft.com/office/drawing/2014/main" id="{AED299DC-CCAC-A7EA-385E-8B388BCA5D50}"/>
              </a:ext>
            </a:extLst>
          </p:cNvPr>
          <p:cNvSpPr/>
          <p:nvPr/>
        </p:nvSpPr>
        <p:spPr>
          <a:xfrm>
            <a:off x="5228339" y="5306957"/>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4" name="Rectangle: Rounded Corners 42">
            <a:extLst>
              <a:ext uri="{FF2B5EF4-FFF2-40B4-BE49-F238E27FC236}">
                <a16:creationId xmlns:a16="http://schemas.microsoft.com/office/drawing/2014/main" id="{117411A6-07BE-1359-C4E5-6DA1524C0112}"/>
              </a:ext>
            </a:extLst>
          </p:cNvPr>
          <p:cNvSpPr/>
          <p:nvPr/>
        </p:nvSpPr>
        <p:spPr>
          <a:xfrm>
            <a:off x="7736078" y="5320523"/>
            <a:ext cx="660057" cy="405722"/>
          </a:xfrm>
          <a:prstGeom prst="round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5" name="Rectangle: Rounded Corners 2">
            <a:extLst>
              <a:ext uri="{FF2B5EF4-FFF2-40B4-BE49-F238E27FC236}">
                <a16:creationId xmlns:a16="http://schemas.microsoft.com/office/drawing/2014/main" id="{65F9E8BD-EC0A-EE6E-6BA5-B974881B8B84}"/>
              </a:ext>
            </a:extLst>
          </p:cNvPr>
          <p:cNvSpPr/>
          <p:nvPr/>
        </p:nvSpPr>
        <p:spPr>
          <a:xfrm>
            <a:off x="3830996" y="5320523"/>
            <a:ext cx="660057" cy="40572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6" name="Rectangle: Rounded Corners 6">
            <a:extLst>
              <a:ext uri="{FF2B5EF4-FFF2-40B4-BE49-F238E27FC236}">
                <a16:creationId xmlns:a16="http://schemas.microsoft.com/office/drawing/2014/main" id="{4D2DFA29-3E99-6312-01E5-8B0A10DD2E4C}"/>
              </a:ext>
            </a:extLst>
          </p:cNvPr>
          <p:cNvSpPr/>
          <p:nvPr/>
        </p:nvSpPr>
        <p:spPr>
          <a:xfrm>
            <a:off x="8808071" y="5320213"/>
            <a:ext cx="660057" cy="40572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7" name="Rectangle: Rounded Corners 49">
            <a:extLst>
              <a:ext uri="{FF2B5EF4-FFF2-40B4-BE49-F238E27FC236}">
                <a16:creationId xmlns:a16="http://schemas.microsoft.com/office/drawing/2014/main" id="{74B17844-EDC6-4BDB-E6AF-9E996DE4E725}"/>
              </a:ext>
            </a:extLst>
          </p:cNvPr>
          <p:cNvSpPr/>
          <p:nvPr/>
        </p:nvSpPr>
        <p:spPr>
          <a:xfrm>
            <a:off x="5917520" y="2375796"/>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8" name="Rectangle: Rounded Corners 50">
            <a:extLst>
              <a:ext uri="{FF2B5EF4-FFF2-40B4-BE49-F238E27FC236}">
                <a16:creationId xmlns:a16="http://schemas.microsoft.com/office/drawing/2014/main" id="{1EDBCA2C-342A-1049-5DC8-D96310E17682}"/>
              </a:ext>
            </a:extLst>
          </p:cNvPr>
          <p:cNvSpPr/>
          <p:nvPr/>
        </p:nvSpPr>
        <p:spPr>
          <a:xfrm>
            <a:off x="5906799" y="1909725"/>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79" name="Rectangle: Rounded Corners 20">
            <a:extLst>
              <a:ext uri="{FF2B5EF4-FFF2-40B4-BE49-F238E27FC236}">
                <a16:creationId xmlns:a16="http://schemas.microsoft.com/office/drawing/2014/main" id="{510C7563-A057-3E10-E535-CC4002E1AFA0}"/>
              </a:ext>
            </a:extLst>
          </p:cNvPr>
          <p:cNvSpPr/>
          <p:nvPr/>
        </p:nvSpPr>
        <p:spPr>
          <a:xfrm>
            <a:off x="6307574" y="5303608"/>
            <a:ext cx="660057" cy="405722"/>
          </a:xfrm>
          <a:prstGeom prst="roundRect">
            <a:avLst/>
          </a:prstGeom>
          <a:solidFill>
            <a:srgbClr val="E8E8E8">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80" name="TextBox 79">
            <a:extLst>
              <a:ext uri="{FF2B5EF4-FFF2-40B4-BE49-F238E27FC236}">
                <a16:creationId xmlns:a16="http://schemas.microsoft.com/office/drawing/2014/main" id="{B442F011-C915-1001-3CEB-6093A1298194}"/>
              </a:ext>
            </a:extLst>
          </p:cNvPr>
          <p:cNvSpPr txBox="1"/>
          <p:nvPr/>
        </p:nvSpPr>
        <p:spPr>
          <a:xfrm>
            <a:off x="2636685" y="6427812"/>
            <a:ext cx="1955215" cy="369332"/>
          </a:xfrm>
          <a:prstGeom prst="rect">
            <a:avLst/>
          </a:prstGeom>
          <a:noFill/>
        </p:spPr>
        <p:txBody>
          <a:bodyPr wrap="none" rtlCol="0">
            <a:spAutoFit/>
          </a:bodyPr>
          <a:lstStyle/>
          <a:p>
            <a:pPr algn="ctr" defTabSz="914400"/>
            <a:r>
              <a:rPr lang="en-US" b="1">
                <a:solidFill>
                  <a:prstClr val="black"/>
                </a:solidFill>
                <a:latin typeface="Aptos" panose="02110004020202020204"/>
              </a:rPr>
              <a:t>SM counter array</a:t>
            </a:r>
          </a:p>
        </p:txBody>
      </p:sp>
      <p:sp>
        <p:nvSpPr>
          <p:cNvPr id="81" name="Rectangle 80">
            <a:extLst>
              <a:ext uri="{FF2B5EF4-FFF2-40B4-BE49-F238E27FC236}">
                <a16:creationId xmlns:a16="http://schemas.microsoft.com/office/drawing/2014/main" id="{1DD1D971-3D3B-B8E1-D1D5-5F8399528619}"/>
              </a:ext>
            </a:extLst>
          </p:cNvPr>
          <p:cNvSpPr/>
          <p:nvPr/>
        </p:nvSpPr>
        <p:spPr>
          <a:xfrm>
            <a:off x="3063207" y="6212235"/>
            <a:ext cx="359153" cy="228600"/>
          </a:xfrm>
          <a:prstGeom prst="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ptos" panose="02110004020202020204"/>
                <a:ea typeface="+mn-ea"/>
                <a:cs typeface="+mn-cs"/>
              </a:rPr>
              <a:t>2</a:t>
            </a:r>
          </a:p>
        </p:txBody>
      </p:sp>
      <p:sp>
        <p:nvSpPr>
          <p:cNvPr id="82" name="Rectangle 81">
            <a:extLst>
              <a:ext uri="{FF2B5EF4-FFF2-40B4-BE49-F238E27FC236}">
                <a16:creationId xmlns:a16="http://schemas.microsoft.com/office/drawing/2014/main" id="{C51C2ECE-C849-D838-FAC7-589A63429C25}"/>
              </a:ext>
            </a:extLst>
          </p:cNvPr>
          <p:cNvSpPr/>
          <p:nvPr/>
        </p:nvSpPr>
        <p:spPr>
          <a:xfrm>
            <a:off x="3419732" y="6212235"/>
            <a:ext cx="359153" cy="228600"/>
          </a:xfrm>
          <a:prstGeom prst="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ptos" panose="02110004020202020204"/>
                <a:ea typeface="+mn-ea"/>
                <a:cs typeface="+mn-cs"/>
              </a:rPr>
              <a:t>1</a:t>
            </a:r>
          </a:p>
        </p:txBody>
      </p:sp>
      <p:sp>
        <p:nvSpPr>
          <p:cNvPr id="83" name="Rectangle 82">
            <a:extLst>
              <a:ext uri="{FF2B5EF4-FFF2-40B4-BE49-F238E27FC236}">
                <a16:creationId xmlns:a16="http://schemas.microsoft.com/office/drawing/2014/main" id="{B13E6C16-876C-1242-2CA2-208828462D40}"/>
              </a:ext>
            </a:extLst>
          </p:cNvPr>
          <p:cNvSpPr/>
          <p:nvPr/>
        </p:nvSpPr>
        <p:spPr>
          <a:xfrm>
            <a:off x="3780582" y="6212235"/>
            <a:ext cx="359153" cy="228600"/>
          </a:xfrm>
          <a:prstGeom prst="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ptos" panose="02110004020202020204"/>
                <a:ea typeface="+mn-ea"/>
                <a:cs typeface="+mn-cs"/>
              </a:rPr>
              <a:t>2</a:t>
            </a:r>
          </a:p>
        </p:txBody>
      </p:sp>
      <p:cxnSp>
        <p:nvCxnSpPr>
          <p:cNvPr id="84" name="Straight Arrow Connector 83">
            <a:extLst>
              <a:ext uri="{FF2B5EF4-FFF2-40B4-BE49-F238E27FC236}">
                <a16:creationId xmlns:a16="http://schemas.microsoft.com/office/drawing/2014/main" id="{83B7F133-8BE2-A592-894C-4B5F5A4790F3}"/>
              </a:ext>
            </a:extLst>
          </p:cNvPr>
          <p:cNvCxnSpPr>
            <a:cxnSpLocks/>
            <a:stCxn id="94" idx="0"/>
            <a:endCxn id="55" idx="3"/>
          </p:cNvCxnSpPr>
          <p:nvPr/>
        </p:nvCxnSpPr>
        <p:spPr>
          <a:xfrm flipH="1" flipV="1">
            <a:off x="6396951" y="5157061"/>
            <a:ext cx="248602" cy="139558"/>
          </a:xfrm>
          <a:prstGeom prst="straightConnector1">
            <a:avLst/>
          </a:prstGeom>
          <a:noFill/>
          <a:ln w="19050" cap="flat" cmpd="sng" algn="ctr">
            <a:solidFill>
              <a:srgbClr val="156082"/>
            </a:solidFill>
            <a:prstDash val="solid"/>
            <a:miter lim="800000"/>
            <a:tailEnd type="triangle"/>
          </a:ln>
          <a:effectLst/>
        </p:spPr>
      </p:cxnSp>
      <p:cxnSp>
        <p:nvCxnSpPr>
          <p:cNvPr id="85" name="Straight Arrow Connector 84">
            <a:extLst>
              <a:ext uri="{FF2B5EF4-FFF2-40B4-BE49-F238E27FC236}">
                <a16:creationId xmlns:a16="http://schemas.microsoft.com/office/drawing/2014/main" id="{BE486495-93AF-BCED-365C-19730FBC88C6}"/>
              </a:ext>
            </a:extLst>
          </p:cNvPr>
          <p:cNvCxnSpPr>
            <a:cxnSpLocks/>
            <a:stCxn id="94" idx="2"/>
            <a:endCxn id="82" idx="0"/>
          </p:cNvCxnSpPr>
          <p:nvPr/>
        </p:nvCxnSpPr>
        <p:spPr>
          <a:xfrm flipH="1">
            <a:off x="3599309" y="5702341"/>
            <a:ext cx="3046244" cy="509894"/>
          </a:xfrm>
          <a:prstGeom prst="straightConnector1">
            <a:avLst/>
          </a:prstGeom>
          <a:noFill/>
          <a:ln w="19050" cap="flat" cmpd="sng" algn="ctr">
            <a:solidFill>
              <a:srgbClr val="156082"/>
            </a:solidFill>
            <a:prstDash val="solid"/>
            <a:miter lim="800000"/>
            <a:tailEnd type="triangle"/>
          </a:ln>
          <a:effectLst/>
        </p:spPr>
      </p:cxnSp>
      <p:sp>
        <p:nvSpPr>
          <p:cNvPr id="86" name="Rectangle 85">
            <a:extLst>
              <a:ext uri="{FF2B5EF4-FFF2-40B4-BE49-F238E27FC236}">
                <a16:creationId xmlns:a16="http://schemas.microsoft.com/office/drawing/2014/main" id="{AFA367D3-C362-10FF-389A-6835FF270FF0}"/>
              </a:ext>
            </a:extLst>
          </p:cNvPr>
          <p:cNvSpPr/>
          <p:nvPr/>
        </p:nvSpPr>
        <p:spPr>
          <a:xfrm>
            <a:off x="3419732" y="6212235"/>
            <a:ext cx="359153" cy="228600"/>
          </a:xfrm>
          <a:prstGeom prst="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ptos" panose="02110004020202020204"/>
                <a:ea typeface="+mn-ea"/>
                <a:cs typeface="+mn-cs"/>
              </a:rPr>
              <a:t>2</a:t>
            </a:r>
          </a:p>
        </p:txBody>
      </p:sp>
      <p:sp>
        <p:nvSpPr>
          <p:cNvPr id="87" name="TextBox 86">
            <a:extLst>
              <a:ext uri="{FF2B5EF4-FFF2-40B4-BE49-F238E27FC236}">
                <a16:creationId xmlns:a16="http://schemas.microsoft.com/office/drawing/2014/main" id="{81A7ADCB-9631-6B47-B5AE-E788585FEAFF}"/>
              </a:ext>
            </a:extLst>
          </p:cNvPr>
          <p:cNvSpPr txBox="1"/>
          <p:nvPr/>
        </p:nvSpPr>
        <p:spPr>
          <a:xfrm>
            <a:off x="7587207" y="2213879"/>
            <a:ext cx="3931289" cy="1754326"/>
          </a:xfrm>
          <a:prstGeom prst="rect">
            <a:avLst/>
          </a:prstGeom>
          <a:noFill/>
        </p:spPr>
        <p:txBody>
          <a:bodyPr wrap="square" rtlCol="0">
            <a:spAutoFit/>
          </a:bodyPr>
          <a:lstStyle/>
          <a:p>
            <a:pPr marL="342900" indent="-342900" defTabSz="914400">
              <a:buFont typeface="+mj-lt"/>
              <a:buAutoNum type="arabicPeriod"/>
            </a:pPr>
            <a:r>
              <a:rPr lang="en-US">
                <a:latin typeface="Aptos" panose="02110004020202020204"/>
              </a:rPr>
              <a:t>Read SM ID hardware register</a:t>
            </a:r>
          </a:p>
          <a:p>
            <a:pPr marL="342900" indent="-342900" defTabSz="914400">
              <a:buFont typeface="+mj-lt"/>
              <a:buAutoNum type="arabicPeriod"/>
            </a:pPr>
            <a:r>
              <a:rPr lang="en-US">
                <a:latin typeface="Aptos" panose="02110004020202020204"/>
              </a:rPr>
              <a:t>Atomically increment SM counter to find which op to perform</a:t>
            </a:r>
          </a:p>
          <a:p>
            <a:pPr marL="342900" indent="-342900" defTabSz="914400">
              <a:buFont typeface="+mj-lt"/>
              <a:buAutoNum type="arabicPeriod"/>
            </a:pPr>
            <a:r>
              <a:rPr lang="en-US">
                <a:latin typeface="Aptos" panose="02110004020202020204"/>
              </a:rPr>
              <a:t>Atomically increment op counter to get CTA_ID</a:t>
            </a:r>
          </a:p>
          <a:p>
            <a:pPr marL="342900" indent="-342900" defTabSz="914400">
              <a:buFont typeface="+mj-lt"/>
              <a:buAutoNum type="arabicPeriod"/>
            </a:pPr>
            <a:r>
              <a:rPr lang="en-US">
                <a:latin typeface="Aptos" panose="02110004020202020204"/>
              </a:rPr>
              <a:t>Begin operation</a:t>
            </a:r>
          </a:p>
        </p:txBody>
      </p:sp>
      <p:sp>
        <p:nvSpPr>
          <p:cNvPr id="88" name="Rectangle 87">
            <a:extLst>
              <a:ext uri="{FF2B5EF4-FFF2-40B4-BE49-F238E27FC236}">
                <a16:creationId xmlns:a16="http://schemas.microsoft.com/office/drawing/2014/main" id="{857ED444-BC75-86F7-120F-88457AD27D27}"/>
              </a:ext>
            </a:extLst>
          </p:cNvPr>
          <p:cNvSpPr/>
          <p:nvPr/>
        </p:nvSpPr>
        <p:spPr>
          <a:xfrm>
            <a:off x="5922905" y="6229070"/>
            <a:ext cx="359153" cy="228600"/>
          </a:xfrm>
          <a:prstGeom prst="rect">
            <a:avLst/>
          </a:prstGeom>
          <a:solidFill>
            <a:srgbClr val="4EA72E">
              <a:lumMod val="110000"/>
              <a:satMod val="105000"/>
              <a:tint val="67000"/>
            </a:srgbClr>
          </a:solidFill>
          <a:ln w="12700" cap="flat" cmpd="sng" algn="ctr">
            <a:solidFill>
              <a:srgbClr val="4EA7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ptos" panose="02110004020202020204"/>
                <a:ea typeface="+mn-ea"/>
                <a:cs typeface="+mn-cs"/>
              </a:rPr>
              <a:t>3</a:t>
            </a:r>
          </a:p>
        </p:txBody>
      </p:sp>
      <p:sp>
        <p:nvSpPr>
          <p:cNvPr id="89" name="Rectangle 88">
            <a:extLst>
              <a:ext uri="{FF2B5EF4-FFF2-40B4-BE49-F238E27FC236}">
                <a16:creationId xmlns:a16="http://schemas.microsoft.com/office/drawing/2014/main" id="{4F855936-483A-5B14-B829-A3A6490C3487}"/>
              </a:ext>
            </a:extLst>
          </p:cNvPr>
          <p:cNvSpPr/>
          <p:nvPr/>
        </p:nvSpPr>
        <p:spPr>
          <a:xfrm>
            <a:off x="8490326" y="6236585"/>
            <a:ext cx="359153" cy="228600"/>
          </a:xfrm>
          <a:prstGeom prst="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ptos" panose="02110004020202020204"/>
                <a:ea typeface="+mn-ea"/>
                <a:cs typeface="+mn-cs"/>
              </a:rPr>
              <a:t>2</a:t>
            </a:r>
          </a:p>
        </p:txBody>
      </p:sp>
      <p:sp>
        <p:nvSpPr>
          <p:cNvPr id="90" name="TextBox 89">
            <a:extLst>
              <a:ext uri="{FF2B5EF4-FFF2-40B4-BE49-F238E27FC236}">
                <a16:creationId xmlns:a16="http://schemas.microsoft.com/office/drawing/2014/main" id="{8E0FBE5F-37BA-8113-B316-4564D8E5F014}"/>
              </a:ext>
            </a:extLst>
          </p:cNvPr>
          <p:cNvSpPr txBox="1"/>
          <p:nvPr/>
        </p:nvSpPr>
        <p:spPr>
          <a:xfrm>
            <a:off x="5257926" y="6465547"/>
            <a:ext cx="1677511" cy="369332"/>
          </a:xfrm>
          <a:prstGeom prst="rect">
            <a:avLst/>
          </a:prstGeom>
          <a:noFill/>
        </p:spPr>
        <p:txBody>
          <a:bodyPr wrap="none" rtlCol="0">
            <a:spAutoFit/>
          </a:bodyPr>
          <a:lstStyle/>
          <a:p>
            <a:pPr algn="ctr" defTabSz="914400"/>
            <a:r>
              <a:rPr lang="en-US" b="1">
                <a:solidFill>
                  <a:prstClr val="black"/>
                </a:solidFill>
                <a:latin typeface="Aptos" panose="02110004020202020204"/>
              </a:rPr>
              <a:t>Prefill counter</a:t>
            </a:r>
          </a:p>
        </p:txBody>
      </p:sp>
      <p:sp>
        <p:nvSpPr>
          <p:cNvPr id="91" name="TextBox 90">
            <a:extLst>
              <a:ext uri="{FF2B5EF4-FFF2-40B4-BE49-F238E27FC236}">
                <a16:creationId xmlns:a16="http://schemas.microsoft.com/office/drawing/2014/main" id="{9602004B-0672-1170-19D3-00AEB0924C6C}"/>
              </a:ext>
            </a:extLst>
          </p:cNvPr>
          <p:cNvSpPr txBox="1"/>
          <p:nvPr/>
        </p:nvSpPr>
        <p:spPr>
          <a:xfrm>
            <a:off x="7736078" y="6427812"/>
            <a:ext cx="1866665" cy="369332"/>
          </a:xfrm>
          <a:prstGeom prst="rect">
            <a:avLst/>
          </a:prstGeom>
          <a:noFill/>
        </p:spPr>
        <p:txBody>
          <a:bodyPr wrap="none" rtlCol="0">
            <a:spAutoFit/>
          </a:bodyPr>
          <a:lstStyle/>
          <a:p>
            <a:pPr algn="ctr" defTabSz="914400"/>
            <a:r>
              <a:rPr lang="en-US" b="1">
                <a:solidFill>
                  <a:prstClr val="black"/>
                </a:solidFill>
                <a:latin typeface="Aptos" panose="02110004020202020204"/>
              </a:rPr>
              <a:t>Decode counter</a:t>
            </a:r>
          </a:p>
        </p:txBody>
      </p:sp>
      <p:sp>
        <p:nvSpPr>
          <p:cNvPr id="92" name="Rectangle 91">
            <a:extLst>
              <a:ext uri="{FF2B5EF4-FFF2-40B4-BE49-F238E27FC236}">
                <a16:creationId xmlns:a16="http://schemas.microsoft.com/office/drawing/2014/main" id="{DB7A20A1-D908-EC0F-CC87-B51E3EA7408E}"/>
              </a:ext>
            </a:extLst>
          </p:cNvPr>
          <p:cNvSpPr/>
          <p:nvPr/>
        </p:nvSpPr>
        <p:spPr>
          <a:xfrm>
            <a:off x="8490326" y="6234798"/>
            <a:ext cx="359153" cy="228600"/>
          </a:xfrm>
          <a:prstGeom prst="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ptos" panose="02110004020202020204"/>
                <a:ea typeface="+mn-ea"/>
                <a:cs typeface="+mn-cs"/>
              </a:rPr>
              <a:t>3</a:t>
            </a:r>
          </a:p>
        </p:txBody>
      </p:sp>
      <p:cxnSp>
        <p:nvCxnSpPr>
          <p:cNvPr id="93" name="Straight Arrow Connector 92">
            <a:extLst>
              <a:ext uri="{FF2B5EF4-FFF2-40B4-BE49-F238E27FC236}">
                <a16:creationId xmlns:a16="http://schemas.microsoft.com/office/drawing/2014/main" id="{644FD0B6-F5D8-6765-3944-7777BA546A10}"/>
              </a:ext>
            </a:extLst>
          </p:cNvPr>
          <p:cNvCxnSpPr>
            <a:cxnSpLocks/>
            <a:stCxn id="94" idx="2"/>
            <a:endCxn id="92" idx="0"/>
          </p:cNvCxnSpPr>
          <p:nvPr/>
        </p:nvCxnSpPr>
        <p:spPr>
          <a:xfrm>
            <a:off x="6645553" y="5702341"/>
            <a:ext cx="2024350" cy="532457"/>
          </a:xfrm>
          <a:prstGeom prst="straightConnector1">
            <a:avLst/>
          </a:prstGeom>
          <a:noFill/>
          <a:ln w="19050" cap="flat" cmpd="sng" algn="ctr">
            <a:solidFill>
              <a:srgbClr val="156082"/>
            </a:solidFill>
            <a:prstDash val="solid"/>
            <a:miter lim="800000"/>
            <a:tailEnd type="triangle"/>
          </a:ln>
          <a:effectLst/>
        </p:spPr>
      </p:cxnSp>
      <p:sp>
        <p:nvSpPr>
          <p:cNvPr id="94" name="Rectangle: Rounded Corners 59">
            <a:extLst>
              <a:ext uri="{FF2B5EF4-FFF2-40B4-BE49-F238E27FC236}">
                <a16:creationId xmlns:a16="http://schemas.microsoft.com/office/drawing/2014/main" id="{27D33679-E6DD-D7EF-0C88-76A7CFA56971}"/>
              </a:ext>
            </a:extLst>
          </p:cNvPr>
          <p:cNvSpPr/>
          <p:nvPr/>
        </p:nvSpPr>
        <p:spPr>
          <a:xfrm>
            <a:off x="6315524" y="5296619"/>
            <a:ext cx="660057" cy="405722"/>
          </a:xfrm>
          <a:prstGeom prst="roundRect">
            <a:avLst/>
          </a:prstGeom>
          <a:solidFill>
            <a:srgbClr val="E97132">
              <a:lumMod val="110000"/>
              <a:satMod val="105000"/>
              <a:tint val="67000"/>
            </a:srgbClr>
          </a:solidFill>
          <a:ln w="1270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Aptos" panose="02110004020202020204"/>
                <a:ea typeface="+mn-ea"/>
                <a:cs typeface="+mn-cs"/>
              </a:rPr>
              <a:t>CTA</a:t>
            </a:r>
          </a:p>
        </p:txBody>
      </p:sp>
      <p:sp>
        <p:nvSpPr>
          <p:cNvPr id="3" name="Rectangle: Rounded Corners 7">
            <a:extLst>
              <a:ext uri="{FF2B5EF4-FFF2-40B4-BE49-F238E27FC236}">
                <a16:creationId xmlns:a16="http://schemas.microsoft.com/office/drawing/2014/main" id="{29E219D7-4708-16D5-FD64-DBF4250491AE}"/>
              </a:ext>
            </a:extLst>
          </p:cNvPr>
          <p:cNvSpPr/>
          <p:nvPr/>
        </p:nvSpPr>
        <p:spPr>
          <a:xfrm>
            <a:off x="2214880" y="4865241"/>
            <a:ext cx="7762240" cy="1250750"/>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043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667" decel="49333" fill="hold" grpId="0" nodeType="withEffect">
                                  <p:stCondLst>
                                    <p:cond delay="0"/>
                                  </p:stCondLst>
                                  <p:childTnLst>
                                    <p:animMotion origin="layout" path="M 1.875E-6 7.40741E-7 L -0.00235 0.08194 " pathEditMode="relative" rAng="0" ptsTypes="AA">
                                      <p:cBhvr>
                                        <p:cTn id="6" dur="750" fill="hold"/>
                                        <p:tgtEl>
                                          <p:spTgt spid="69"/>
                                        </p:tgtEl>
                                        <p:attrNameLst>
                                          <p:attrName>ppt_x</p:attrName>
                                          <p:attrName>ppt_y</p:attrName>
                                        </p:attrNameLst>
                                      </p:cBhvr>
                                      <p:rCtr x="-117" y="4097"/>
                                    </p:animMotion>
                                  </p:childTnLst>
                                </p:cTn>
                              </p:par>
                            </p:childTnLst>
                          </p:cTn>
                        </p:par>
                        <p:par>
                          <p:cTn id="7" fill="hold">
                            <p:stCondLst>
                              <p:cond delay="750"/>
                            </p:stCondLst>
                            <p:childTnLst>
                              <p:par>
                                <p:cTn id="8" presetID="42" presetClass="path" presetSubtype="0" accel="50667" decel="49333" fill="hold" grpId="1" nodeType="afterEffect">
                                  <p:stCondLst>
                                    <p:cond delay="0"/>
                                  </p:stCondLst>
                                  <p:childTnLst>
                                    <p:animMotion origin="layout" path="M -0.00235 0.08194 L 0.03255 0.22731 " pathEditMode="relative" rAng="0" ptsTypes="AA">
                                      <p:cBhvr>
                                        <p:cTn id="9" dur="750" fill="hold"/>
                                        <p:tgtEl>
                                          <p:spTgt spid="69"/>
                                        </p:tgtEl>
                                        <p:attrNameLst>
                                          <p:attrName>ppt_x</p:attrName>
                                          <p:attrName>ppt_y</p:attrName>
                                        </p:attrNameLst>
                                      </p:cBhvr>
                                      <p:rCtr x="1745" y="7269"/>
                                    </p:animMotion>
                                  </p:childTnLst>
                                </p:cTn>
                              </p:par>
                            </p:childTnLst>
                          </p:cTn>
                        </p:par>
                        <p:par>
                          <p:cTn id="10" fill="hold">
                            <p:stCondLst>
                              <p:cond delay="1500"/>
                            </p:stCondLst>
                            <p:childTnLst>
                              <p:par>
                                <p:cTn id="11" presetID="1" presetClass="entr" presetSubtype="0"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xit" presetSubtype="0" fill="hold" grpId="2" nodeType="withEffect">
                                  <p:stCondLst>
                                    <p:cond delay="0"/>
                                  </p:stCondLst>
                                  <p:childTnLst>
                                    <p:set>
                                      <p:cBhvr>
                                        <p:cTn id="14" dur="1" fill="hold">
                                          <p:stCondLst>
                                            <p:cond delay="0"/>
                                          </p:stCondLst>
                                        </p:cTn>
                                        <p:tgtEl>
                                          <p:spTgt spid="69"/>
                                        </p:tgtEl>
                                        <p:attrNameLst>
                                          <p:attrName>style.visibility</p:attrName>
                                        </p:attrNameLst>
                                      </p:cBhvr>
                                      <p:to>
                                        <p:strVal val="hidden"/>
                                      </p:to>
                                    </p:se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wipe(down)">
                                      <p:cBhvr>
                                        <p:cTn id="18" dur="500"/>
                                        <p:tgtEl>
                                          <p:spTgt spid="84"/>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87">
                                            <p:txEl>
                                              <p:pRg st="0" end="0"/>
                                            </p:txEl>
                                          </p:spTgt>
                                        </p:tgtEl>
                                        <p:attrNameLst>
                                          <p:attrName>style.visibility</p:attrName>
                                        </p:attrNameLst>
                                      </p:cBhvr>
                                      <p:to>
                                        <p:strVal val="visible"/>
                                      </p:to>
                                    </p:set>
                                    <p:animEffect transition="in" filter="fade">
                                      <p:cBhvr>
                                        <p:cTn id="22" dur="500"/>
                                        <p:tgtEl>
                                          <p:spTgt spid="8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4"/>
                                        </p:tgtEl>
                                        <p:attrNameLst>
                                          <p:attrName>style.visibility</p:attrName>
                                        </p:attrNameLst>
                                      </p:cBhvr>
                                      <p:to>
                                        <p:strVal val="hidden"/>
                                      </p:to>
                                    </p:set>
                                  </p:childTnLst>
                                </p:cTn>
                              </p:par>
                            </p:childTnLst>
                          </p:cTn>
                        </p:par>
                        <p:par>
                          <p:cTn id="27" fill="hold">
                            <p:stCondLst>
                              <p:cond delay="0"/>
                            </p:stCondLst>
                            <p:childTnLst>
                              <p:par>
                                <p:cTn id="28" presetID="22" presetClass="entr" presetSubtype="1" fill="hold" nodeType="after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wipe(up)">
                                      <p:cBhvr>
                                        <p:cTn id="30" dur="500"/>
                                        <p:tgtEl>
                                          <p:spTgt spid="85"/>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wipe(left)">
                                      <p:cBhvr>
                                        <p:cTn id="34" dur="500"/>
                                        <p:tgtEl>
                                          <p:spTgt spid="86"/>
                                        </p:tgtEl>
                                      </p:cBhvr>
                                    </p:animEffect>
                                  </p:childTnLst>
                                </p:cTn>
                              </p:par>
                            </p:childTnLst>
                          </p:cTn>
                        </p:par>
                        <p:par>
                          <p:cTn id="35" fill="hold">
                            <p:stCondLst>
                              <p:cond delay="1000"/>
                            </p:stCondLst>
                            <p:childTnLst>
                              <p:par>
                                <p:cTn id="36" presetID="1" presetClass="exit" presetSubtype="0" fill="hold" grpId="0" nodeType="afterEffect">
                                  <p:stCondLst>
                                    <p:cond delay="0"/>
                                  </p:stCondLst>
                                  <p:childTnLst>
                                    <p:set>
                                      <p:cBhvr>
                                        <p:cTn id="37" dur="1" fill="hold">
                                          <p:stCondLst>
                                            <p:cond delay="0"/>
                                          </p:stCondLst>
                                        </p:cTn>
                                        <p:tgtEl>
                                          <p:spTgt spid="82"/>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87">
                                            <p:txEl>
                                              <p:pRg st="1" end="1"/>
                                            </p:txEl>
                                          </p:spTgt>
                                        </p:tgtEl>
                                        <p:attrNameLst>
                                          <p:attrName>style.visibility</p:attrName>
                                        </p:attrNameLst>
                                      </p:cBhvr>
                                      <p:to>
                                        <p:strVal val="visible"/>
                                      </p:to>
                                    </p:set>
                                    <p:animEffect transition="in" filter="fade">
                                      <p:cBhvr>
                                        <p:cTn id="40" dur="500"/>
                                        <p:tgtEl>
                                          <p:spTgt spid="8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79"/>
                                        </p:tgtEl>
                                      </p:cBhvr>
                                    </p:animEffect>
                                    <p:set>
                                      <p:cBhvr>
                                        <p:cTn id="45" dur="1" fill="hold">
                                          <p:stCondLst>
                                            <p:cond delay="499"/>
                                          </p:stCondLst>
                                        </p:cTn>
                                        <p:tgtEl>
                                          <p:spTgt spid="79"/>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85"/>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fade">
                                      <p:cBhvr>
                                        <p:cTn id="51" dur="500"/>
                                        <p:tgtEl>
                                          <p:spTgt spid="9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wipe(up)">
                                      <p:cBhvr>
                                        <p:cTn id="56" dur="500"/>
                                        <p:tgtEl>
                                          <p:spTgt spid="93"/>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wipe(left)">
                                      <p:cBhvr>
                                        <p:cTn id="60" dur="500"/>
                                        <p:tgtEl>
                                          <p:spTgt spid="92"/>
                                        </p:tgtEl>
                                      </p:cBhvr>
                                    </p:animEffect>
                                  </p:childTnLst>
                                </p:cTn>
                              </p:par>
                            </p:childTnLst>
                          </p:cTn>
                        </p:par>
                        <p:par>
                          <p:cTn id="61" fill="hold">
                            <p:stCondLst>
                              <p:cond delay="1000"/>
                            </p:stCondLst>
                            <p:childTnLst>
                              <p:par>
                                <p:cTn id="62" presetID="1" presetClass="exit" presetSubtype="0" fill="hold" grpId="0" nodeType="afterEffect">
                                  <p:stCondLst>
                                    <p:cond delay="0"/>
                                  </p:stCondLst>
                                  <p:childTnLst>
                                    <p:set>
                                      <p:cBhvr>
                                        <p:cTn id="63" dur="1" fill="hold">
                                          <p:stCondLst>
                                            <p:cond delay="0"/>
                                          </p:stCondLst>
                                        </p:cTn>
                                        <p:tgtEl>
                                          <p:spTgt spid="89"/>
                                        </p:tgtEl>
                                        <p:attrNameLst>
                                          <p:attrName>style.visibility</p:attrName>
                                        </p:attrNameLst>
                                      </p:cBhvr>
                                      <p:to>
                                        <p:strVal val="hidden"/>
                                      </p:to>
                                    </p:se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87">
                                            <p:txEl>
                                              <p:pRg st="2" end="2"/>
                                            </p:txEl>
                                          </p:spTgt>
                                        </p:tgtEl>
                                        <p:attrNameLst>
                                          <p:attrName>style.visibility</p:attrName>
                                        </p:attrNameLst>
                                      </p:cBhvr>
                                      <p:to>
                                        <p:strVal val="visible"/>
                                      </p:to>
                                    </p:set>
                                    <p:animEffect transition="in" filter="fade">
                                      <p:cBhvr>
                                        <p:cTn id="67" dur="500"/>
                                        <p:tgtEl>
                                          <p:spTgt spid="87">
                                            <p:txEl>
                                              <p:pRg st="2" end="2"/>
                                            </p:txEl>
                                          </p:spTgt>
                                        </p:tgtEl>
                                      </p:cBhvr>
                                    </p:animEffect>
                                  </p:childTnLst>
                                </p:cTn>
                              </p:par>
                            </p:childTnLst>
                          </p:cTn>
                        </p:par>
                        <p:par>
                          <p:cTn id="68" fill="hold">
                            <p:stCondLst>
                              <p:cond delay="1500"/>
                            </p:stCondLst>
                            <p:childTnLst>
                              <p:par>
                                <p:cTn id="69" presetID="1" presetClass="exit" presetSubtype="0" fill="hold" nodeType="afterEffect">
                                  <p:stCondLst>
                                    <p:cond delay="0"/>
                                  </p:stCondLst>
                                  <p:childTnLst>
                                    <p:set>
                                      <p:cBhvr>
                                        <p:cTn id="70" dur="1" fill="hold">
                                          <p:stCondLst>
                                            <p:cond delay="0"/>
                                          </p:stCondLst>
                                        </p:cTn>
                                        <p:tgtEl>
                                          <p:spTgt spid="9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7">
                                            <p:txEl>
                                              <p:pRg st="3" end="3"/>
                                            </p:txEl>
                                          </p:spTgt>
                                        </p:tgtEl>
                                        <p:attrNameLst>
                                          <p:attrName>style.visibility</p:attrName>
                                        </p:attrNameLst>
                                      </p:cBhvr>
                                      <p:to>
                                        <p:strVal val="visible"/>
                                      </p:to>
                                    </p:set>
                                    <p:animEffect transition="in" filter="fade">
                                      <p:cBhvr>
                                        <p:cTn id="75" dur="500"/>
                                        <p:tgtEl>
                                          <p:spTgt spid="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69" grpId="2" animBg="1"/>
      <p:bldP spid="79" grpId="0" animBg="1"/>
      <p:bldP spid="79" grpId="1" animBg="1"/>
      <p:bldP spid="82" grpId="0" animBg="1"/>
      <p:bldP spid="86" grpId="0" animBg="1"/>
      <p:bldP spid="87" grpId="0" uiExpand="1" build="p"/>
      <p:bldP spid="89" grpId="0" animBg="1"/>
      <p:bldP spid="92" grpId="0" animBg="1"/>
      <p:bldP spid="9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DB35B5B-417B-EE54-3E4B-B67542860ECE}"/>
              </a:ext>
            </a:extLst>
          </p:cNvPr>
          <p:cNvSpPr>
            <a:spLocks noGrp="1"/>
          </p:cNvSpPr>
          <p:nvPr>
            <p:ph type="title"/>
          </p:nvPr>
        </p:nvSpPr>
        <p:spPr/>
        <p:txBody>
          <a:bodyPr anchor="ctr">
            <a:normAutofit/>
          </a:bodyPr>
          <a:lstStyle/>
          <a:p>
            <a:r>
              <a:rPr lang="en-US" dirty="0"/>
              <a:t>POD-Attention performance</a:t>
            </a:r>
          </a:p>
        </p:txBody>
      </p:sp>
      <p:grpSp>
        <p:nvGrpSpPr>
          <p:cNvPr id="12" name="Group 11">
            <a:extLst>
              <a:ext uri="{FF2B5EF4-FFF2-40B4-BE49-F238E27FC236}">
                <a16:creationId xmlns:a16="http://schemas.microsoft.com/office/drawing/2014/main" id="{9FE3F5CB-4F55-E403-7F66-6D433C407AC7}"/>
              </a:ext>
            </a:extLst>
          </p:cNvPr>
          <p:cNvGrpSpPr/>
          <p:nvPr/>
        </p:nvGrpSpPr>
        <p:grpSpPr>
          <a:xfrm>
            <a:off x="1504921" y="1936183"/>
            <a:ext cx="9114104" cy="3871252"/>
            <a:chOff x="1548453" y="1825624"/>
            <a:chExt cx="9095094" cy="3660775"/>
          </a:xfrm>
        </p:grpSpPr>
        <p:pic>
          <p:nvPicPr>
            <p:cNvPr id="5" name="Picture 4" descr="A diagram of different colored shapes&#10;&#10;AI-generated content may be incorrect.">
              <a:extLst>
                <a:ext uri="{FF2B5EF4-FFF2-40B4-BE49-F238E27FC236}">
                  <a16:creationId xmlns:a16="http://schemas.microsoft.com/office/drawing/2014/main" id="{89189841-45A5-FF9A-8ADD-46C311666F03}"/>
                </a:ext>
              </a:extLst>
            </p:cNvPr>
            <p:cNvPicPr>
              <a:picLocks noChangeAspect="1"/>
            </p:cNvPicPr>
            <p:nvPr/>
          </p:nvPicPr>
          <p:blipFill>
            <a:blip r:embed="rId3"/>
            <a:stretch>
              <a:fillRect/>
            </a:stretch>
          </p:blipFill>
          <p:spPr>
            <a:xfrm>
              <a:off x="1548453" y="1825624"/>
              <a:ext cx="9095094" cy="3660775"/>
            </a:xfrm>
            <a:prstGeom prst="rect">
              <a:avLst/>
            </a:prstGeom>
            <a:noFill/>
          </p:spPr>
        </p:pic>
        <p:sp>
          <p:nvSpPr>
            <p:cNvPr id="2" name="Rectangle 1">
              <a:extLst>
                <a:ext uri="{FF2B5EF4-FFF2-40B4-BE49-F238E27FC236}">
                  <a16:creationId xmlns:a16="http://schemas.microsoft.com/office/drawing/2014/main" id="{22B4C761-90DC-1F38-3405-581A7AD43A9C}"/>
                </a:ext>
              </a:extLst>
            </p:cNvPr>
            <p:cNvSpPr/>
            <p:nvPr/>
          </p:nvSpPr>
          <p:spPr>
            <a:xfrm>
              <a:off x="2929574" y="5167700"/>
              <a:ext cx="1275501" cy="2387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Streams</a:t>
              </a:r>
            </a:p>
          </p:txBody>
        </p:sp>
        <p:sp>
          <p:nvSpPr>
            <p:cNvPr id="3" name="Rectangle 2">
              <a:extLst>
                <a:ext uri="{FF2B5EF4-FFF2-40B4-BE49-F238E27FC236}">
                  <a16:creationId xmlns:a16="http://schemas.microsoft.com/office/drawing/2014/main" id="{A57DBC3C-09F7-EAB6-7302-139E1C02F2B6}"/>
                </a:ext>
              </a:extLst>
            </p:cNvPr>
            <p:cNvSpPr/>
            <p:nvPr/>
          </p:nvSpPr>
          <p:spPr>
            <a:xfrm>
              <a:off x="4878741" y="5167700"/>
              <a:ext cx="1275501" cy="2387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Batched</a:t>
              </a:r>
            </a:p>
          </p:txBody>
        </p:sp>
        <p:sp>
          <p:nvSpPr>
            <p:cNvPr id="6" name="Rectangle 5">
              <a:extLst>
                <a:ext uri="{FF2B5EF4-FFF2-40B4-BE49-F238E27FC236}">
                  <a16:creationId xmlns:a16="http://schemas.microsoft.com/office/drawing/2014/main" id="{544F7252-CB60-1289-D647-9DCEDBA1936E}"/>
                </a:ext>
              </a:extLst>
            </p:cNvPr>
            <p:cNvSpPr/>
            <p:nvPr/>
          </p:nvSpPr>
          <p:spPr>
            <a:xfrm>
              <a:off x="6743457" y="5167700"/>
              <a:ext cx="1275501" cy="2387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ptos" panose="02110004020202020204"/>
                  <a:ea typeface="+mn-ea"/>
                  <a:cs typeface="+mn-cs"/>
                </a:rPr>
                <a:t>HFuse</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13" name="Text Placeholder 6">
            <a:extLst>
              <a:ext uri="{FF2B5EF4-FFF2-40B4-BE49-F238E27FC236}">
                <a16:creationId xmlns:a16="http://schemas.microsoft.com/office/drawing/2014/main" id="{8D86CEB8-E732-471F-ED46-91F4AF1AB6FF}"/>
              </a:ext>
            </a:extLst>
          </p:cNvPr>
          <p:cNvSpPr txBox="1">
            <a:spLocks/>
          </p:cNvSpPr>
          <p:nvPr/>
        </p:nvSpPr>
        <p:spPr>
          <a:xfrm>
            <a:off x="838200" y="5607103"/>
            <a:ext cx="10515600" cy="79097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6352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6352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6352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POD beats all existing alternatives, with up to 59% </a:t>
            </a:r>
            <a:r>
              <a:rPr lang="en-US"/>
              <a:t>speedup (28% </a:t>
            </a:r>
            <a:r>
              <a:rPr lang="en-US" dirty="0"/>
              <a:t>average).</a:t>
            </a:r>
          </a:p>
        </p:txBody>
      </p:sp>
      <p:sp>
        <p:nvSpPr>
          <p:cNvPr id="14" name="Slide Number Placeholder 13">
            <a:extLst>
              <a:ext uri="{FF2B5EF4-FFF2-40B4-BE49-F238E27FC236}">
                <a16:creationId xmlns:a16="http://schemas.microsoft.com/office/drawing/2014/main" id="{C4A97536-79E4-A22F-FF94-6D7CD677EA1D}"/>
              </a:ext>
            </a:extLst>
          </p:cNvPr>
          <p:cNvSpPr>
            <a:spLocks noGrp="1"/>
          </p:cNvSpPr>
          <p:nvPr>
            <p:ph type="sldNum" sz="quarter" idx="14"/>
          </p:nvPr>
        </p:nvSpPr>
        <p:spPr/>
        <p:txBody>
          <a:bodyPr/>
          <a:lstStyle/>
          <a:p>
            <a:fld id="{04AED599-1D0F-3E40-81CA-01C30F87847C}" type="slidenum">
              <a:rPr lang="en-US" smtClean="0"/>
              <a:pPr/>
              <a:t>49</a:t>
            </a:fld>
            <a:endParaRPr lang="en-US"/>
          </a:p>
        </p:txBody>
      </p:sp>
    </p:spTree>
    <p:extLst>
      <p:ext uri="{BB962C8B-B14F-4D97-AF65-F5344CB8AC3E}">
        <p14:creationId xmlns:p14="http://schemas.microsoft.com/office/powerpoint/2010/main" val="1371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410A5DE-D6DD-870B-0825-110A1E9FAB15}"/>
              </a:ext>
            </a:extLst>
          </p:cNvPr>
          <p:cNvSpPr>
            <a:spLocks noGrp="1"/>
          </p:cNvSpPr>
          <p:nvPr>
            <p:ph type="body" sz="quarter" idx="12"/>
          </p:nvPr>
        </p:nvSpPr>
        <p:spPr>
          <a:xfrm>
            <a:off x="639559" y="5817391"/>
            <a:ext cx="10912883" cy="548228"/>
          </a:xfrm>
        </p:spPr>
        <p:txBody>
          <a:bodyPr/>
          <a:lstStyle/>
          <a:p>
            <a:r>
              <a:rPr lang="en-US" sz="1600" u="sng" dirty="0"/>
              <a:t>Similar trends observed in CPU</a:t>
            </a:r>
            <a:r>
              <a:rPr lang="en-US" sz="1600" dirty="0"/>
              <a:t>:</a:t>
            </a:r>
          </a:p>
          <a:p>
            <a:r>
              <a:rPr lang="en-US" sz="1600" dirty="0"/>
              <a:t>“AI and Memory Wall”, IEEE Micro 2024</a:t>
            </a:r>
          </a:p>
          <a:p>
            <a:r>
              <a:rPr lang="en-US" sz="1600" dirty="0"/>
              <a:t>“Databases in the era of memory-centric computing” CIDR 2025</a:t>
            </a:r>
            <a:endParaRPr lang="en-US" dirty="0"/>
          </a:p>
        </p:txBody>
      </p:sp>
      <p:sp>
        <p:nvSpPr>
          <p:cNvPr id="3" name="Title 2">
            <a:extLst>
              <a:ext uri="{FF2B5EF4-FFF2-40B4-BE49-F238E27FC236}">
                <a16:creationId xmlns:a16="http://schemas.microsoft.com/office/drawing/2014/main" id="{B3C1C3E5-34D1-F2EB-ADDF-FF6602E5DD3A}"/>
              </a:ext>
            </a:extLst>
          </p:cNvPr>
          <p:cNvSpPr>
            <a:spLocks noGrp="1"/>
          </p:cNvSpPr>
          <p:nvPr>
            <p:ph type="title"/>
          </p:nvPr>
        </p:nvSpPr>
        <p:spPr/>
        <p:txBody>
          <a:bodyPr/>
          <a:lstStyle/>
          <a:p>
            <a:r>
              <a:rPr lang="en-US" dirty="0"/>
              <a:t>Cause: Throughput chasm</a:t>
            </a:r>
          </a:p>
        </p:txBody>
      </p:sp>
      <p:sp>
        <p:nvSpPr>
          <p:cNvPr id="6" name="Slide Number Placeholder 5">
            <a:extLst>
              <a:ext uri="{FF2B5EF4-FFF2-40B4-BE49-F238E27FC236}">
                <a16:creationId xmlns:a16="http://schemas.microsoft.com/office/drawing/2014/main" id="{A705F8C2-42EA-C559-F258-BB938178B312}"/>
              </a:ext>
            </a:extLst>
          </p:cNvPr>
          <p:cNvSpPr>
            <a:spLocks noGrp="1"/>
          </p:cNvSpPr>
          <p:nvPr>
            <p:ph type="sldNum" sz="quarter" idx="14"/>
          </p:nvPr>
        </p:nvSpPr>
        <p:spPr/>
        <p:txBody>
          <a:bodyPr/>
          <a:lstStyle/>
          <a:p>
            <a:fld id="{04AED599-1D0F-3E40-81CA-01C30F87847C}" type="slidenum">
              <a:rPr lang="en-US" smtClean="0"/>
              <a:pPr/>
              <a:t>5</a:t>
            </a:fld>
            <a:endParaRPr lang="en-US" dirty="0"/>
          </a:p>
        </p:txBody>
      </p:sp>
      <p:pic>
        <p:nvPicPr>
          <p:cNvPr id="5" name="Picture 4">
            <a:extLst>
              <a:ext uri="{FF2B5EF4-FFF2-40B4-BE49-F238E27FC236}">
                <a16:creationId xmlns:a16="http://schemas.microsoft.com/office/drawing/2014/main" id="{7066E90A-1C99-03C0-831F-163B77A58D2B}"/>
              </a:ext>
            </a:extLst>
          </p:cNvPr>
          <p:cNvPicPr>
            <a:picLocks noChangeAspect="1"/>
          </p:cNvPicPr>
          <p:nvPr/>
        </p:nvPicPr>
        <p:blipFill>
          <a:blip r:embed="rId3"/>
          <a:srcRect l="309" t="802"/>
          <a:stretch>
            <a:fillRect/>
          </a:stretch>
        </p:blipFill>
        <p:spPr>
          <a:xfrm>
            <a:off x="941352" y="1741444"/>
            <a:ext cx="10309296" cy="3855560"/>
          </a:xfrm>
          <a:prstGeom prst="rect">
            <a:avLst/>
          </a:prstGeom>
        </p:spPr>
      </p:pic>
      <p:cxnSp>
        <p:nvCxnSpPr>
          <p:cNvPr id="15" name="Straight Arrow Connector 14">
            <a:extLst>
              <a:ext uri="{FF2B5EF4-FFF2-40B4-BE49-F238E27FC236}">
                <a16:creationId xmlns:a16="http://schemas.microsoft.com/office/drawing/2014/main" id="{52237E68-7208-8D6A-1668-9A13324F4678}"/>
              </a:ext>
            </a:extLst>
          </p:cNvPr>
          <p:cNvCxnSpPr/>
          <p:nvPr/>
        </p:nvCxnSpPr>
        <p:spPr>
          <a:xfrm>
            <a:off x="9957661" y="2355742"/>
            <a:ext cx="0" cy="127861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DC74DE20-1BB7-18D0-E907-298D2651A087}"/>
              </a:ext>
            </a:extLst>
          </p:cNvPr>
          <p:cNvCxnSpPr>
            <a:cxnSpLocks/>
          </p:cNvCxnSpPr>
          <p:nvPr/>
        </p:nvCxnSpPr>
        <p:spPr>
          <a:xfrm>
            <a:off x="10211367" y="2355742"/>
            <a:ext cx="0" cy="170481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FA1B430-0CCE-6F73-DC98-8648856D8AEA}"/>
              </a:ext>
            </a:extLst>
          </p:cNvPr>
          <p:cNvCxnSpPr>
            <a:cxnSpLocks/>
          </p:cNvCxnSpPr>
          <p:nvPr/>
        </p:nvCxnSpPr>
        <p:spPr>
          <a:xfrm>
            <a:off x="10211367" y="3713748"/>
            <a:ext cx="0" cy="633663"/>
          </a:xfrm>
          <a:prstGeom prst="straightConnector1">
            <a:avLst/>
          </a:prstGeom>
          <a:ln>
            <a:prstDash val="sysDot"/>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AD7BB94-60A6-1569-349B-AC43245ADC11}"/>
              </a:ext>
            </a:extLst>
          </p:cNvPr>
          <p:cNvSpPr txBox="1"/>
          <p:nvPr/>
        </p:nvSpPr>
        <p:spPr>
          <a:xfrm>
            <a:off x="7704849" y="2601633"/>
            <a:ext cx="2481143" cy="830997"/>
          </a:xfrm>
          <a:prstGeom prst="rect">
            <a:avLst/>
          </a:prstGeom>
          <a:noFill/>
        </p:spPr>
        <p:txBody>
          <a:bodyPr wrap="square" rtlCol="0">
            <a:spAutoFit/>
          </a:bodyPr>
          <a:lstStyle/>
          <a:p>
            <a:pPr algn="ctr"/>
            <a:r>
              <a:rPr lang="en-US" sz="1600" b="1" dirty="0">
                <a:highlight>
                  <a:srgbClr val="FFFFFF"/>
                </a:highlight>
              </a:rPr>
              <a:t>Compute throughput outpaced memory bandwidth by 2X!</a:t>
            </a:r>
          </a:p>
        </p:txBody>
      </p:sp>
      <p:sp>
        <p:nvSpPr>
          <p:cNvPr id="22" name="TextBox 21">
            <a:extLst>
              <a:ext uri="{FF2B5EF4-FFF2-40B4-BE49-F238E27FC236}">
                <a16:creationId xmlns:a16="http://schemas.microsoft.com/office/drawing/2014/main" id="{BA569F69-224B-1FF1-B2DB-EFFAC6670EE7}"/>
              </a:ext>
            </a:extLst>
          </p:cNvPr>
          <p:cNvSpPr txBox="1"/>
          <p:nvPr/>
        </p:nvSpPr>
        <p:spPr>
          <a:xfrm>
            <a:off x="10160618" y="2957488"/>
            <a:ext cx="1832518" cy="830997"/>
          </a:xfrm>
          <a:prstGeom prst="rect">
            <a:avLst/>
          </a:prstGeom>
          <a:noFill/>
        </p:spPr>
        <p:txBody>
          <a:bodyPr wrap="square" rtlCol="0">
            <a:spAutoFit/>
          </a:bodyPr>
          <a:lstStyle/>
          <a:p>
            <a:pPr algn="ctr"/>
            <a:r>
              <a:rPr lang="en-US" sz="1600" b="1" dirty="0">
                <a:highlight>
                  <a:srgbClr val="FFFFFF"/>
                </a:highlight>
              </a:rPr>
              <a:t>For interconnects, compute outpaces by 3 - 5X!</a:t>
            </a:r>
          </a:p>
        </p:txBody>
      </p:sp>
    </p:spTree>
    <p:extLst>
      <p:ext uri="{BB962C8B-B14F-4D97-AF65-F5344CB8AC3E}">
        <p14:creationId xmlns:p14="http://schemas.microsoft.com/office/powerpoint/2010/main" val="85215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500"/>
                                        <p:tgtEl>
                                          <p:spTgt spid="1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fade">
                                      <p:cBhvr>
                                        <p:cTn id="29" dur="500"/>
                                        <p:tgtEl>
                                          <p:spTgt spid="13">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D6939-5081-79EE-1B9E-4BCAF0B31CCE}"/>
            </a:ext>
          </a:extLst>
        </p:cNvPr>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737F4BD9-1F58-747C-6FD2-9F390B515080}"/>
              </a:ext>
            </a:extLst>
          </p:cNvPr>
          <p:cNvPicPr>
            <a:picLocks noGrp="1" noChangeAspect="1"/>
          </p:cNvPicPr>
          <p:nvPr>
            <p:ph type="chart" sz="quarter" idx="12"/>
          </p:nvPr>
        </p:nvPicPr>
        <p:blipFill>
          <a:blip r:embed="rId3"/>
          <a:srcRect b="21699"/>
          <a:stretch>
            <a:fillRect/>
          </a:stretch>
        </p:blipFill>
        <p:spPr>
          <a:xfrm>
            <a:off x="3310269" y="4829764"/>
            <a:ext cx="5499100" cy="1143580"/>
          </a:xfrm>
          <a:prstGeom prst="rect">
            <a:avLst/>
          </a:prstGeom>
        </p:spPr>
      </p:pic>
      <p:sp>
        <p:nvSpPr>
          <p:cNvPr id="31" name="Title 30">
            <a:extLst>
              <a:ext uri="{FF2B5EF4-FFF2-40B4-BE49-F238E27FC236}">
                <a16:creationId xmlns:a16="http://schemas.microsoft.com/office/drawing/2014/main" id="{799A742C-2CF1-D01D-C43B-5B3EF3405A01}"/>
              </a:ext>
            </a:extLst>
          </p:cNvPr>
          <p:cNvSpPr>
            <a:spLocks noGrp="1"/>
          </p:cNvSpPr>
          <p:nvPr>
            <p:ph type="title"/>
          </p:nvPr>
        </p:nvSpPr>
        <p:spPr/>
        <p:txBody>
          <a:bodyPr/>
          <a:lstStyle/>
          <a:p>
            <a:r>
              <a:rPr lang="en-US" dirty="0"/>
              <a:t>LLM evaluation: Baselines and workloads</a:t>
            </a:r>
          </a:p>
        </p:txBody>
      </p:sp>
      <p:graphicFrame>
        <p:nvGraphicFramePr>
          <p:cNvPr id="45" name="Table 44">
            <a:extLst>
              <a:ext uri="{FF2B5EF4-FFF2-40B4-BE49-F238E27FC236}">
                <a16:creationId xmlns:a16="http://schemas.microsoft.com/office/drawing/2014/main" id="{DA6557E5-7FEC-C457-1C50-2A88D7E182AD}"/>
              </a:ext>
            </a:extLst>
          </p:cNvPr>
          <p:cNvGraphicFramePr>
            <a:graphicFrameLocks noGrp="1"/>
          </p:cNvGraphicFramePr>
          <p:nvPr>
            <p:extLst>
              <p:ext uri="{D42A27DB-BD31-4B8C-83A1-F6EECF244321}">
                <p14:modId xmlns:p14="http://schemas.microsoft.com/office/powerpoint/2010/main" val="4097456606"/>
              </p:ext>
            </p:extLst>
          </p:nvPr>
        </p:nvGraphicFramePr>
        <p:xfrm>
          <a:off x="1456957" y="2526731"/>
          <a:ext cx="9205723" cy="1412240"/>
        </p:xfrm>
        <a:graphic>
          <a:graphicData uri="http://schemas.openxmlformats.org/drawingml/2006/table">
            <a:tbl>
              <a:tblPr firstRow="1" bandRow="1">
                <a:tableStyleId>{5C22544A-7EE6-4342-B048-85BDC9FD1C3A}</a:tableStyleId>
              </a:tblPr>
              <a:tblGrid>
                <a:gridCol w="2122125">
                  <a:extLst>
                    <a:ext uri="{9D8B030D-6E8A-4147-A177-3AD203B41FA5}">
                      <a16:colId xmlns:a16="http://schemas.microsoft.com/office/drawing/2014/main" val="1924880814"/>
                    </a:ext>
                  </a:extLst>
                </a:gridCol>
                <a:gridCol w="7083598">
                  <a:extLst>
                    <a:ext uri="{9D8B030D-6E8A-4147-A177-3AD203B41FA5}">
                      <a16:colId xmlns:a16="http://schemas.microsoft.com/office/drawing/2014/main" val="1380693385"/>
                    </a:ext>
                  </a:extLst>
                </a:gridCol>
              </a:tblGrid>
              <a:tr h="370840">
                <a:tc>
                  <a:txBody>
                    <a:bodyPr/>
                    <a:lstStyle/>
                    <a:p>
                      <a:pPr algn="ctr"/>
                      <a:r>
                        <a:rPr lang="en-US" sz="1600"/>
                        <a:t>Framework</a:t>
                      </a:r>
                    </a:p>
                  </a:txBody>
                  <a:tcPr anchor="ctr"/>
                </a:tc>
                <a:tc>
                  <a:txBody>
                    <a:bodyPr/>
                    <a:lstStyle/>
                    <a:p>
                      <a:pPr algn="ctr"/>
                      <a:r>
                        <a:rPr lang="en-US" sz="1600" dirty="0"/>
                        <a:t>Description</a:t>
                      </a:r>
                    </a:p>
                  </a:txBody>
                  <a:tcPr anchor="ctr"/>
                </a:tc>
                <a:extLst>
                  <a:ext uri="{0D108BD9-81ED-4DB2-BD59-A6C34878D82A}">
                    <a16:rowId xmlns:a16="http://schemas.microsoft.com/office/drawing/2014/main" val="3940229622"/>
                  </a:ext>
                </a:extLst>
              </a:tr>
              <a:tr h="370840">
                <a:tc>
                  <a:txBody>
                    <a:bodyPr/>
                    <a:lstStyle/>
                    <a:p>
                      <a:pPr algn="ctr"/>
                      <a:r>
                        <a:rPr lang="en-US" sz="1600" err="1"/>
                        <a:t>vLLM</a:t>
                      </a:r>
                      <a:r>
                        <a:rPr lang="en-US" sz="1600"/>
                        <a:t> [SOSP ‘23]</a:t>
                      </a:r>
                    </a:p>
                  </a:txBody>
                  <a:tcPr anchor="ctr"/>
                </a:tc>
                <a:tc>
                  <a:txBody>
                    <a:bodyPr/>
                    <a:lstStyle/>
                    <a:p>
                      <a:pPr algn="ctr"/>
                      <a:r>
                        <a:rPr lang="en-US" sz="1600"/>
                        <a:t>Popular framework that prioritizes prefill latency (TTFT).</a:t>
                      </a:r>
                    </a:p>
                  </a:txBody>
                  <a:tcPr anchor="ctr"/>
                </a:tc>
                <a:extLst>
                  <a:ext uri="{0D108BD9-81ED-4DB2-BD59-A6C34878D82A}">
                    <a16:rowId xmlns:a16="http://schemas.microsoft.com/office/drawing/2014/main" val="495777214"/>
                  </a:ext>
                </a:extLst>
              </a:tr>
              <a:tr h="0">
                <a:tc>
                  <a:txBody>
                    <a:bodyPr/>
                    <a:lstStyle/>
                    <a:p>
                      <a:pPr algn="ctr"/>
                      <a:r>
                        <a:rPr lang="en-US" sz="1600"/>
                        <a:t>Sarathi [OSDI ‘24]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Uses hybrid-batching to improve decode latency (TBT).</a:t>
                      </a:r>
                    </a:p>
                  </a:txBody>
                  <a:tcPr anchor="ctr"/>
                </a:tc>
                <a:extLst>
                  <a:ext uri="{0D108BD9-81ED-4DB2-BD59-A6C34878D82A}">
                    <a16:rowId xmlns:a16="http://schemas.microsoft.com/office/drawing/2014/main" val="1584388993"/>
                  </a:ext>
                </a:extLst>
              </a:tr>
              <a:tr h="0">
                <a:tc>
                  <a:txBody>
                    <a:bodyPr/>
                    <a:lstStyle/>
                    <a:p>
                      <a:pPr algn="ctr"/>
                      <a:r>
                        <a:rPr lang="en-US" sz="1600" b="1"/>
                        <a:t>Sarathi + POD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Sarathi enhanced with POD-Attention.</a:t>
                      </a:r>
                    </a:p>
                  </a:txBody>
                  <a:tcPr anchor="ctr"/>
                </a:tc>
                <a:extLst>
                  <a:ext uri="{0D108BD9-81ED-4DB2-BD59-A6C34878D82A}">
                    <a16:rowId xmlns:a16="http://schemas.microsoft.com/office/drawing/2014/main" val="3933791105"/>
                  </a:ext>
                </a:extLst>
              </a:tr>
            </a:tbl>
          </a:graphicData>
        </a:graphic>
      </p:graphicFrame>
      <p:sp>
        <p:nvSpPr>
          <p:cNvPr id="46" name="TextBox 45">
            <a:extLst>
              <a:ext uri="{FF2B5EF4-FFF2-40B4-BE49-F238E27FC236}">
                <a16:creationId xmlns:a16="http://schemas.microsoft.com/office/drawing/2014/main" id="{3C6C0B23-D3D6-1A4C-869D-CC77D496753E}"/>
              </a:ext>
            </a:extLst>
          </p:cNvPr>
          <p:cNvSpPr txBox="1"/>
          <p:nvPr/>
        </p:nvSpPr>
        <p:spPr>
          <a:xfrm>
            <a:off x="4856301" y="2147870"/>
            <a:ext cx="247939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Inference frameworks</a:t>
            </a:r>
          </a:p>
        </p:txBody>
      </p:sp>
      <p:sp>
        <p:nvSpPr>
          <p:cNvPr id="3" name="TextBox 2">
            <a:extLst>
              <a:ext uri="{FF2B5EF4-FFF2-40B4-BE49-F238E27FC236}">
                <a16:creationId xmlns:a16="http://schemas.microsoft.com/office/drawing/2014/main" id="{D87EB48B-FD97-40DA-5FAF-A47561EC07C5}"/>
              </a:ext>
            </a:extLst>
          </p:cNvPr>
          <p:cNvSpPr txBox="1"/>
          <p:nvPr/>
        </p:nvSpPr>
        <p:spPr>
          <a:xfrm>
            <a:off x="4879770" y="4446759"/>
            <a:ext cx="243246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Models and hardware</a:t>
            </a:r>
          </a:p>
        </p:txBody>
      </p:sp>
      <p:sp>
        <p:nvSpPr>
          <p:cNvPr id="4" name="Slide Number Placeholder 3">
            <a:extLst>
              <a:ext uri="{FF2B5EF4-FFF2-40B4-BE49-F238E27FC236}">
                <a16:creationId xmlns:a16="http://schemas.microsoft.com/office/drawing/2014/main" id="{35C95EE7-A13B-CA0C-7999-889B2D844CF3}"/>
              </a:ext>
            </a:extLst>
          </p:cNvPr>
          <p:cNvSpPr>
            <a:spLocks noGrp="1"/>
          </p:cNvSpPr>
          <p:nvPr>
            <p:ph type="sldNum" sz="quarter" idx="14"/>
          </p:nvPr>
        </p:nvSpPr>
        <p:spPr/>
        <p:txBody>
          <a:bodyPr/>
          <a:lstStyle/>
          <a:p>
            <a:fld id="{04AED599-1D0F-3E40-81CA-01C30F87847C}" type="slidenum">
              <a:rPr lang="en-US" smtClean="0"/>
              <a:pPr/>
              <a:t>50</a:t>
            </a:fld>
            <a:endParaRPr lang="en-US"/>
          </a:p>
        </p:txBody>
      </p:sp>
    </p:spTree>
    <p:extLst>
      <p:ext uri="{BB962C8B-B14F-4D97-AF65-F5344CB8AC3E}">
        <p14:creationId xmlns:p14="http://schemas.microsoft.com/office/powerpoint/2010/main" val="943113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F1B64-D82F-DE39-A94C-271FA0C05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AFF35-7324-A881-415E-17EEA2431E00}"/>
              </a:ext>
            </a:extLst>
          </p:cNvPr>
          <p:cNvSpPr>
            <a:spLocks noGrp="1"/>
          </p:cNvSpPr>
          <p:nvPr>
            <p:ph type="title"/>
          </p:nvPr>
        </p:nvSpPr>
        <p:spPr/>
        <p:txBody>
          <a:bodyPr/>
          <a:lstStyle/>
          <a:p>
            <a:r>
              <a:rPr lang="en-US" dirty="0"/>
              <a:t>Online inference performance</a:t>
            </a:r>
          </a:p>
        </p:txBody>
      </p:sp>
      <p:sp>
        <p:nvSpPr>
          <p:cNvPr id="16" name="Slide Number Placeholder 15">
            <a:extLst>
              <a:ext uri="{FF2B5EF4-FFF2-40B4-BE49-F238E27FC236}">
                <a16:creationId xmlns:a16="http://schemas.microsoft.com/office/drawing/2014/main" id="{D1DC1FFD-AF47-F3BF-330D-F7A32409F05A}"/>
              </a:ext>
            </a:extLst>
          </p:cNvPr>
          <p:cNvSpPr>
            <a:spLocks noGrp="1"/>
          </p:cNvSpPr>
          <p:nvPr>
            <p:ph type="sldNum" sz="quarter" idx="14"/>
          </p:nvPr>
        </p:nvSpPr>
        <p:spPr/>
        <p:txBody>
          <a:bodyPr/>
          <a:lstStyle/>
          <a:p>
            <a:fld id="{04AED599-1D0F-3E40-81CA-01C30F87847C}" type="slidenum">
              <a:rPr lang="en-US" smtClean="0"/>
              <a:pPr/>
              <a:t>51</a:t>
            </a:fld>
            <a:endParaRPr lang="en-US"/>
          </a:p>
        </p:txBody>
      </p:sp>
      <p:sp>
        <p:nvSpPr>
          <p:cNvPr id="9" name="Text Placeholder 5">
            <a:extLst>
              <a:ext uri="{FF2B5EF4-FFF2-40B4-BE49-F238E27FC236}">
                <a16:creationId xmlns:a16="http://schemas.microsoft.com/office/drawing/2014/main" id="{17F99100-6889-4ED4-444A-E229DF8F6DBD}"/>
              </a:ext>
            </a:extLst>
          </p:cNvPr>
          <p:cNvSpPr txBox="1">
            <a:spLocks/>
          </p:cNvSpPr>
          <p:nvPr/>
        </p:nvSpPr>
        <p:spPr>
          <a:xfrm>
            <a:off x="1633736" y="5662162"/>
            <a:ext cx="9032631" cy="1079776"/>
          </a:xfrm>
          <a:prstGeom prst="rect">
            <a:avLst/>
          </a:prstGeom>
        </p:spPr>
        <p:txBody>
          <a:bodyPr vert="horz" lIns="91440" tIns="45720" rIns="91440" bIns="45720" rtlCol="0" anchor="ctr">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6352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6352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6352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6352E"/>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6352E"/>
                </a:solidFill>
                <a:effectLst/>
                <a:uLnTx/>
                <a:uFillTx/>
                <a:latin typeface="Aptos" panose="02110004020202020204"/>
                <a:ea typeface="+mn-ea"/>
                <a:cs typeface="+mn-cs"/>
              </a:rPr>
              <a:t>vLLM provides low TTFT but </a:t>
            </a:r>
            <a:r>
              <a:rPr kumimoji="0" lang="en-US" sz="2400" b="1" i="0" u="none" strike="noStrike" kern="1200" cap="none" spc="0" normalizeH="0" baseline="0" noProof="0">
                <a:ln>
                  <a:noFill/>
                </a:ln>
                <a:solidFill>
                  <a:srgbClr val="FF0000"/>
                </a:solidFill>
                <a:effectLst/>
                <a:uLnTx/>
                <a:uFillTx/>
                <a:latin typeface="Aptos" panose="02110004020202020204"/>
                <a:ea typeface="+mn-ea"/>
                <a:cs typeface="+mn-cs"/>
              </a:rPr>
              <a:t>high TBT</a:t>
            </a:r>
            <a:r>
              <a:rPr kumimoji="0" lang="en-US" sz="2400" b="1" i="0" u="none" strike="noStrike" kern="1200" cap="none" spc="0" normalizeH="0" baseline="0" noProof="0">
                <a:ln>
                  <a:noFill/>
                </a:ln>
                <a:solidFill>
                  <a:srgbClr val="06352E"/>
                </a:solidFill>
                <a:effectLst/>
                <a:uLnTx/>
                <a:uFillTx/>
                <a:latin typeface="Aptos" panose="02110004020202020204"/>
                <a:ea typeface="+mn-ea"/>
                <a:cs typeface="+mn-cs"/>
              </a:rPr>
              <a:t>, stalling nearly all requests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6352E"/>
                </a:solidFill>
                <a:effectLst/>
                <a:uLnTx/>
                <a:uFillTx/>
                <a:latin typeface="Aptos" panose="02110004020202020204"/>
                <a:ea typeface="+mn-ea"/>
                <a:cs typeface="+mn-cs"/>
              </a:rPr>
              <a:t>Sarathi provides low TBT, but </a:t>
            </a:r>
            <a:r>
              <a:rPr kumimoji="0" lang="en-US" sz="2400" b="1" i="0" u="none" strike="noStrike" kern="1200" cap="none" spc="0" normalizeH="0" baseline="0" noProof="0">
                <a:ln>
                  <a:noFill/>
                </a:ln>
                <a:solidFill>
                  <a:srgbClr val="FF0000"/>
                </a:solidFill>
                <a:effectLst/>
                <a:uLnTx/>
                <a:uFillTx/>
                <a:latin typeface="Aptos" panose="02110004020202020204"/>
                <a:ea typeface="+mn-ea"/>
                <a:cs typeface="+mn-cs"/>
              </a:rPr>
              <a:t>high TTFT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6352E"/>
                </a:solidFill>
                <a:effectLst/>
                <a:uLnTx/>
                <a:uFillTx/>
                <a:latin typeface="Aptos" panose="02110004020202020204"/>
                <a:ea typeface="+mn-ea"/>
                <a:cs typeface="+mn-cs"/>
              </a:rPr>
              <a:t>Sarathi + POD reduces TBT stalls with TTFT closer to vLLM</a:t>
            </a:r>
          </a:p>
        </p:txBody>
      </p:sp>
      <p:graphicFrame>
        <p:nvGraphicFramePr>
          <p:cNvPr id="10" name="Chart 9">
            <a:extLst>
              <a:ext uri="{FF2B5EF4-FFF2-40B4-BE49-F238E27FC236}">
                <a16:creationId xmlns:a16="http://schemas.microsoft.com/office/drawing/2014/main" id="{F379B778-6089-282A-324B-AF2E228AD1FA}"/>
              </a:ext>
            </a:extLst>
          </p:cNvPr>
          <p:cNvGraphicFramePr/>
          <p:nvPr>
            <p:extLst>
              <p:ext uri="{D42A27DB-BD31-4B8C-83A1-F6EECF244321}">
                <p14:modId xmlns:p14="http://schemas.microsoft.com/office/powerpoint/2010/main" val="1965785080"/>
              </p:ext>
            </p:extLst>
          </p:nvPr>
        </p:nvGraphicFramePr>
        <p:xfrm>
          <a:off x="2423537" y="2441799"/>
          <a:ext cx="3443156" cy="28678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7DDDAB75-9FF7-5930-4E3F-B03105979303}"/>
              </a:ext>
            </a:extLst>
          </p:cNvPr>
          <p:cNvGraphicFramePr/>
          <p:nvPr>
            <p:extLst>
              <p:ext uri="{D42A27DB-BD31-4B8C-83A1-F6EECF244321}">
                <p14:modId xmlns:p14="http://schemas.microsoft.com/office/powerpoint/2010/main" val="1486459522"/>
              </p:ext>
            </p:extLst>
          </p:nvPr>
        </p:nvGraphicFramePr>
        <p:xfrm>
          <a:off x="6590633" y="2441799"/>
          <a:ext cx="3469270" cy="286781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5C48688D-0ED8-DDD3-A06C-B0F5CA00BB04}"/>
              </a:ext>
            </a:extLst>
          </p:cNvPr>
          <p:cNvSpPr txBox="1"/>
          <p:nvPr/>
        </p:nvSpPr>
        <p:spPr>
          <a:xfrm>
            <a:off x="3694417" y="1994702"/>
            <a:ext cx="4803174" cy="369332"/>
          </a:xfrm>
          <a:prstGeom prst="rect">
            <a:avLst/>
          </a:prstGeom>
          <a:noFill/>
        </p:spPr>
        <p:txBody>
          <a:bodyPr wrap="none" rtlCol="0">
            <a:spAutoFit/>
          </a:bodyPr>
          <a:lstStyle/>
          <a:p>
            <a:pPr algn="ctr" defTabSz="914400"/>
            <a:r>
              <a:rPr lang="en-US" b="1" dirty="0">
                <a:solidFill>
                  <a:prstClr val="black"/>
                </a:solidFill>
                <a:latin typeface="Aptos" panose="02110004020202020204"/>
              </a:rPr>
              <a:t>Llama 3 8B, </a:t>
            </a:r>
            <a:r>
              <a:rPr lang="en-US" b="1" err="1">
                <a:solidFill>
                  <a:prstClr val="black"/>
                </a:solidFill>
                <a:latin typeface="Aptos" panose="02110004020202020204"/>
              </a:rPr>
              <a:t>arXiv</a:t>
            </a:r>
            <a:r>
              <a:rPr lang="en-US" b="1">
                <a:solidFill>
                  <a:prstClr val="black"/>
                </a:solidFill>
                <a:latin typeface="Aptos" panose="02110004020202020204"/>
              </a:rPr>
              <a:t>-Summarization, QPS = 0.95</a:t>
            </a:r>
          </a:p>
        </p:txBody>
      </p:sp>
      <p:pic>
        <p:nvPicPr>
          <p:cNvPr id="13" name="Picture 12">
            <a:extLst>
              <a:ext uri="{FF2B5EF4-FFF2-40B4-BE49-F238E27FC236}">
                <a16:creationId xmlns:a16="http://schemas.microsoft.com/office/drawing/2014/main" id="{C541F0B7-C677-0897-7EDF-36FDA776ECE2}"/>
              </a:ext>
            </a:extLst>
          </p:cNvPr>
          <p:cNvPicPr>
            <a:picLocks noChangeAspect="1"/>
          </p:cNvPicPr>
          <p:nvPr/>
        </p:nvPicPr>
        <p:blipFill>
          <a:blip r:embed="rId5"/>
          <a:stretch>
            <a:fillRect/>
          </a:stretch>
        </p:blipFill>
        <p:spPr>
          <a:xfrm>
            <a:off x="4145115" y="5087704"/>
            <a:ext cx="4050651" cy="266490"/>
          </a:xfrm>
          <a:prstGeom prst="rect">
            <a:avLst/>
          </a:prstGeom>
        </p:spPr>
      </p:pic>
      <p:cxnSp>
        <p:nvCxnSpPr>
          <p:cNvPr id="14" name="Straight Arrow Connector 13">
            <a:extLst>
              <a:ext uri="{FF2B5EF4-FFF2-40B4-BE49-F238E27FC236}">
                <a16:creationId xmlns:a16="http://schemas.microsoft.com/office/drawing/2014/main" id="{D9CE5D2B-5E25-33B7-3905-A62E9E52A4AE}"/>
              </a:ext>
            </a:extLst>
          </p:cNvPr>
          <p:cNvCxnSpPr/>
          <p:nvPr/>
        </p:nvCxnSpPr>
        <p:spPr>
          <a:xfrm>
            <a:off x="10538351" y="3000823"/>
            <a:ext cx="0" cy="1865376"/>
          </a:xfrm>
          <a:prstGeom prst="straightConnector1">
            <a:avLst/>
          </a:prstGeom>
          <a:noFill/>
          <a:ln w="57150" cap="flat" cmpd="sng" algn="ctr">
            <a:solidFill>
              <a:srgbClr val="156082"/>
            </a:solidFill>
            <a:prstDash val="solid"/>
            <a:miter lim="800000"/>
            <a:tailEnd type="triangle"/>
          </a:ln>
          <a:effectLst/>
        </p:spPr>
      </p:cxnSp>
      <p:sp>
        <p:nvSpPr>
          <p:cNvPr id="15" name="TextBox 14">
            <a:extLst>
              <a:ext uri="{FF2B5EF4-FFF2-40B4-BE49-F238E27FC236}">
                <a16:creationId xmlns:a16="http://schemas.microsoft.com/office/drawing/2014/main" id="{175AD570-1313-715B-559D-F912788C4C13}"/>
              </a:ext>
            </a:extLst>
          </p:cNvPr>
          <p:cNvSpPr txBox="1"/>
          <p:nvPr/>
        </p:nvSpPr>
        <p:spPr>
          <a:xfrm>
            <a:off x="10538351" y="3548790"/>
            <a:ext cx="1299971" cy="769441"/>
          </a:xfrm>
          <a:prstGeom prst="rect">
            <a:avLst/>
          </a:prstGeom>
          <a:noFill/>
        </p:spPr>
        <p:txBody>
          <a:bodyPr wrap="none" rtlCol="0">
            <a:spAutoFit/>
          </a:bodyPr>
          <a:lstStyle/>
          <a:p>
            <a:pPr algn="ctr" defTabSz="914400"/>
            <a:r>
              <a:rPr lang="en-US" sz="2200" b="1" dirty="0">
                <a:solidFill>
                  <a:prstClr val="black"/>
                </a:solidFill>
                <a:latin typeface="Aptos" panose="02110004020202020204"/>
              </a:rPr>
              <a:t>Lower is </a:t>
            </a:r>
          </a:p>
          <a:p>
            <a:pPr algn="ctr" defTabSz="914400"/>
            <a:r>
              <a:rPr lang="en-US" sz="2200" b="1" dirty="0">
                <a:solidFill>
                  <a:prstClr val="black"/>
                </a:solidFill>
                <a:latin typeface="Aptos" panose="02110004020202020204"/>
              </a:rPr>
              <a:t>better</a:t>
            </a:r>
          </a:p>
        </p:txBody>
      </p:sp>
    </p:spTree>
    <p:extLst>
      <p:ext uri="{BB962C8B-B14F-4D97-AF65-F5344CB8AC3E}">
        <p14:creationId xmlns:p14="http://schemas.microsoft.com/office/powerpoint/2010/main" val="1632705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3DDC9-E810-54BF-D15F-AF1F1E4B9E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C9F022A-96AA-2485-DF2A-7FA5CBAB6005}"/>
              </a:ext>
            </a:extLst>
          </p:cNvPr>
          <p:cNvSpPr>
            <a:spLocks noGrp="1"/>
          </p:cNvSpPr>
          <p:nvPr>
            <p:ph type="body" sz="quarter" idx="11"/>
          </p:nvPr>
        </p:nvSpPr>
        <p:spPr/>
        <p:txBody>
          <a:bodyPr/>
          <a:lstStyle/>
          <a:p>
            <a:pPr algn="just">
              <a:lnSpc>
                <a:spcPct val="100000"/>
              </a:lnSpc>
            </a:pPr>
            <a:r>
              <a:rPr lang="en-US" sz="2200" b="0" dirty="0"/>
              <a:t>POD-Attention fuses prefill and decode attention to maximize GPU resource utilization</a:t>
            </a:r>
            <a:endParaRPr lang="en-US" sz="2133" b="0" dirty="0"/>
          </a:p>
          <a:p>
            <a:pPr algn="just">
              <a:lnSpc>
                <a:spcPct val="150000"/>
              </a:lnSpc>
            </a:pPr>
            <a:endParaRPr lang="en-US" sz="2200" b="0" dirty="0"/>
          </a:p>
          <a:p>
            <a:pPr algn="just">
              <a:lnSpc>
                <a:spcPct val="150000"/>
              </a:lnSpc>
            </a:pPr>
            <a:r>
              <a:rPr lang="en-US" sz="2200" b="0" dirty="0"/>
              <a:t>Performance improvement:</a:t>
            </a:r>
          </a:p>
          <a:p>
            <a:pPr lvl="1" algn="just">
              <a:lnSpc>
                <a:spcPct val="150000"/>
              </a:lnSpc>
            </a:pPr>
            <a:r>
              <a:rPr lang="en-US" b="0" dirty="0"/>
              <a:t>Up to </a:t>
            </a:r>
            <a:r>
              <a:rPr lang="en-US" dirty="0"/>
              <a:t>59% faster hybrid attention</a:t>
            </a:r>
            <a:r>
              <a:rPr lang="en-US" b="0" dirty="0"/>
              <a:t> over current methods</a:t>
            </a:r>
          </a:p>
          <a:p>
            <a:pPr lvl="1" algn="just">
              <a:lnSpc>
                <a:spcPct val="100000"/>
              </a:lnSpc>
            </a:pPr>
            <a:r>
              <a:rPr lang="en-US" b="0" dirty="0"/>
              <a:t>Up to </a:t>
            </a:r>
            <a:r>
              <a:rPr lang="en-US" dirty="0"/>
              <a:t>22% higher end-to-end throughput</a:t>
            </a:r>
          </a:p>
          <a:p>
            <a:pPr lvl="1" algn="just">
              <a:lnSpc>
                <a:spcPct val="100000"/>
              </a:lnSpc>
            </a:pPr>
            <a:r>
              <a:rPr lang="en-US" b="0" dirty="0"/>
              <a:t>Lower latency and stalls than state-of-the-art frameworks</a:t>
            </a:r>
            <a:endParaRPr lang="en-US" sz="2133" dirty="0"/>
          </a:p>
          <a:p>
            <a:pPr marL="0" indent="0">
              <a:lnSpc>
                <a:spcPct val="250000"/>
              </a:lnSpc>
              <a:buNone/>
            </a:pPr>
            <a:r>
              <a:rPr lang="en-US" sz="2133" dirty="0"/>
              <a:t>Our code is available: </a:t>
            </a:r>
            <a:r>
              <a:rPr lang="en-US" sz="2133" dirty="0" err="1">
                <a:solidFill>
                  <a:srgbClr val="00B0F0"/>
                </a:solidFill>
              </a:rPr>
              <a:t>github.com</a:t>
            </a:r>
            <a:r>
              <a:rPr lang="en-US" sz="2133" dirty="0">
                <a:solidFill>
                  <a:srgbClr val="00B0F0"/>
                </a:solidFill>
              </a:rPr>
              <a:t>/</a:t>
            </a:r>
            <a:r>
              <a:rPr lang="en-US" sz="2133" dirty="0" err="1">
                <a:solidFill>
                  <a:srgbClr val="00B0F0"/>
                </a:solidFill>
              </a:rPr>
              <a:t>microsoft</a:t>
            </a:r>
            <a:r>
              <a:rPr lang="en-US" sz="2133" dirty="0">
                <a:solidFill>
                  <a:srgbClr val="00B0F0"/>
                </a:solidFill>
              </a:rPr>
              <a:t>/</a:t>
            </a:r>
            <a:r>
              <a:rPr lang="en-US" sz="2133" dirty="0" err="1">
                <a:solidFill>
                  <a:srgbClr val="00B0F0"/>
                </a:solidFill>
              </a:rPr>
              <a:t>vattention</a:t>
            </a:r>
            <a:r>
              <a:rPr lang="en-US" sz="2133" dirty="0">
                <a:solidFill>
                  <a:srgbClr val="00B0F0"/>
                </a:solidFill>
              </a:rPr>
              <a:t>/tree/main/</a:t>
            </a:r>
            <a:r>
              <a:rPr lang="en-US" sz="2133" dirty="0" err="1">
                <a:solidFill>
                  <a:srgbClr val="00B0F0"/>
                </a:solidFill>
              </a:rPr>
              <a:t>pod_attn</a:t>
            </a:r>
            <a:endParaRPr lang="en-US" dirty="0">
              <a:solidFill>
                <a:srgbClr val="00B0F0"/>
              </a:solidFill>
            </a:endParaRPr>
          </a:p>
        </p:txBody>
      </p:sp>
      <p:sp>
        <p:nvSpPr>
          <p:cNvPr id="5" name="Title 4">
            <a:extLst>
              <a:ext uri="{FF2B5EF4-FFF2-40B4-BE49-F238E27FC236}">
                <a16:creationId xmlns:a16="http://schemas.microsoft.com/office/drawing/2014/main" id="{EC64880A-AA1A-ABAF-1EC5-238E757AAD03}"/>
              </a:ext>
            </a:extLst>
          </p:cNvPr>
          <p:cNvSpPr>
            <a:spLocks noGrp="1"/>
          </p:cNvSpPr>
          <p:nvPr>
            <p:ph type="title"/>
          </p:nvPr>
        </p:nvSpPr>
        <p:spPr/>
        <p:txBody>
          <a:bodyPr/>
          <a:lstStyle/>
          <a:p>
            <a:r>
              <a:rPr lang="en-US" dirty="0"/>
              <a:t>POD-Attention highlights</a:t>
            </a:r>
            <a:endParaRPr lang="en-US" baseline="30000" dirty="0"/>
          </a:p>
        </p:txBody>
      </p:sp>
      <p:sp>
        <p:nvSpPr>
          <p:cNvPr id="3" name="Slide Number Placeholder 2">
            <a:extLst>
              <a:ext uri="{FF2B5EF4-FFF2-40B4-BE49-F238E27FC236}">
                <a16:creationId xmlns:a16="http://schemas.microsoft.com/office/drawing/2014/main" id="{CDEA849C-9ADC-C300-97A0-362512339741}"/>
              </a:ext>
            </a:extLst>
          </p:cNvPr>
          <p:cNvSpPr>
            <a:spLocks noGrp="1"/>
          </p:cNvSpPr>
          <p:nvPr>
            <p:ph type="sldNum" sz="quarter" idx="13"/>
          </p:nvPr>
        </p:nvSpPr>
        <p:spPr/>
        <p:txBody>
          <a:bodyPr/>
          <a:lstStyle/>
          <a:p>
            <a:fld id="{04AED599-1D0F-3E40-81CA-01C30F87847C}" type="slidenum">
              <a:rPr lang="en-US" smtClean="0"/>
              <a:pPr/>
              <a:t>52</a:t>
            </a:fld>
            <a:endParaRPr lang="en-US"/>
          </a:p>
        </p:txBody>
      </p:sp>
      <p:pic>
        <p:nvPicPr>
          <p:cNvPr id="4" name="Picture 4" descr="POD-Attention">
            <a:extLst>
              <a:ext uri="{FF2B5EF4-FFF2-40B4-BE49-F238E27FC236}">
                <a16:creationId xmlns:a16="http://schemas.microsoft.com/office/drawing/2014/main" id="{BF97A4FA-9B22-0BC3-1205-31DAF1094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1371" y="2681357"/>
            <a:ext cx="1205345" cy="190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462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158D8-2AD9-A5F8-410E-27C95B604822}"/>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A75A1094-F49C-01CB-456E-4785F597910E}"/>
              </a:ext>
            </a:extLst>
          </p:cNvPr>
          <p:cNvSpPr>
            <a:spLocks noGrp="1"/>
          </p:cNvSpPr>
          <p:nvPr>
            <p:ph type="body" sz="quarter" idx="12"/>
          </p:nvPr>
        </p:nvSpPr>
        <p:spPr/>
        <p:txBody>
          <a:bodyPr/>
          <a:lstStyle/>
          <a:p>
            <a:r>
              <a:rPr lang="en-US" dirty="0"/>
              <a:t>Limited PCIe bandwidth hurts offloading-based ML frameworks</a:t>
            </a:r>
          </a:p>
        </p:txBody>
      </p:sp>
      <p:sp>
        <p:nvSpPr>
          <p:cNvPr id="4" name="Title 3">
            <a:extLst>
              <a:ext uri="{FF2B5EF4-FFF2-40B4-BE49-F238E27FC236}">
                <a16:creationId xmlns:a16="http://schemas.microsoft.com/office/drawing/2014/main" id="{5DB691CB-6349-1071-8EB0-4B81DB4B500F}"/>
              </a:ext>
            </a:extLst>
          </p:cNvPr>
          <p:cNvSpPr>
            <a:spLocks noGrp="1"/>
          </p:cNvSpPr>
          <p:nvPr>
            <p:ph type="title"/>
          </p:nvPr>
        </p:nvSpPr>
        <p:spPr/>
        <p:txBody>
          <a:bodyPr/>
          <a:lstStyle/>
          <a:p>
            <a:r>
              <a:rPr lang="en-US" dirty="0"/>
              <a:t>PCIe </a:t>
            </a:r>
            <a:r>
              <a:rPr lang="en-US" dirty="0" err="1"/>
              <a:t>botleneck</a:t>
            </a:r>
            <a:endParaRPr lang="en-US" dirty="0"/>
          </a:p>
        </p:txBody>
      </p:sp>
      <p:sp>
        <p:nvSpPr>
          <p:cNvPr id="5" name="Slide Number Placeholder 4">
            <a:extLst>
              <a:ext uri="{FF2B5EF4-FFF2-40B4-BE49-F238E27FC236}">
                <a16:creationId xmlns:a16="http://schemas.microsoft.com/office/drawing/2014/main" id="{DCC00F1E-5985-C496-3726-995F977B140D}"/>
              </a:ext>
            </a:extLst>
          </p:cNvPr>
          <p:cNvSpPr>
            <a:spLocks noGrp="1"/>
          </p:cNvSpPr>
          <p:nvPr>
            <p:ph type="sldNum" sz="quarter" idx="14"/>
          </p:nvPr>
        </p:nvSpPr>
        <p:spPr/>
        <p:txBody>
          <a:bodyPr/>
          <a:lstStyle/>
          <a:p>
            <a:fld id="{04AED599-1D0F-3E40-81CA-01C30F87847C}" type="slidenum">
              <a:rPr lang="en-US" smtClean="0"/>
              <a:t>53</a:t>
            </a:fld>
            <a:endParaRPr lang="en-US"/>
          </a:p>
        </p:txBody>
      </p:sp>
      <p:grpSp>
        <p:nvGrpSpPr>
          <p:cNvPr id="39" name="Group 38">
            <a:extLst>
              <a:ext uri="{FF2B5EF4-FFF2-40B4-BE49-F238E27FC236}">
                <a16:creationId xmlns:a16="http://schemas.microsoft.com/office/drawing/2014/main" id="{5429F487-1E63-C380-F321-5F0568B4291D}"/>
              </a:ext>
            </a:extLst>
          </p:cNvPr>
          <p:cNvGrpSpPr/>
          <p:nvPr/>
        </p:nvGrpSpPr>
        <p:grpSpPr>
          <a:xfrm>
            <a:off x="2292184" y="2317965"/>
            <a:ext cx="7607633" cy="2802242"/>
            <a:chOff x="1918179" y="2317965"/>
            <a:chExt cx="7607633" cy="2802242"/>
          </a:xfrm>
        </p:grpSpPr>
        <p:sp>
          <p:nvSpPr>
            <p:cNvPr id="7" name="Rectangle: Rounded Corners 7">
              <a:extLst>
                <a:ext uri="{FF2B5EF4-FFF2-40B4-BE49-F238E27FC236}">
                  <a16:creationId xmlns:a16="http://schemas.microsoft.com/office/drawing/2014/main" id="{E189386B-061F-2914-0A26-EAE0E7B5F25B}"/>
                </a:ext>
              </a:extLst>
            </p:cNvPr>
            <p:cNvSpPr/>
            <p:nvPr/>
          </p:nvSpPr>
          <p:spPr>
            <a:xfrm>
              <a:off x="6501679" y="2317965"/>
              <a:ext cx="3024133" cy="1325035"/>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GPU</a:t>
              </a:r>
            </a:p>
          </p:txBody>
        </p:sp>
        <p:sp>
          <p:nvSpPr>
            <p:cNvPr id="8" name="Rectangle 7">
              <a:extLst>
                <a:ext uri="{FF2B5EF4-FFF2-40B4-BE49-F238E27FC236}">
                  <a16:creationId xmlns:a16="http://schemas.microsoft.com/office/drawing/2014/main" id="{A72BA3DA-FDD5-C83C-0640-66F3BD94B8C5}"/>
                </a:ext>
              </a:extLst>
            </p:cNvPr>
            <p:cNvSpPr/>
            <p:nvPr/>
          </p:nvSpPr>
          <p:spPr>
            <a:xfrm>
              <a:off x="6982954" y="3898754"/>
              <a:ext cx="2057400" cy="755065"/>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sp>
          <p:nvSpPr>
            <p:cNvPr id="10" name="Rectangle: Rounded Corners 7">
              <a:extLst>
                <a:ext uri="{FF2B5EF4-FFF2-40B4-BE49-F238E27FC236}">
                  <a16:creationId xmlns:a16="http://schemas.microsoft.com/office/drawing/2014/main" id="{0A4E045A-A2A3-D05E-859D-A9FADC7D9D1D}"/>
                </a:ext>
              </a:extLst>
            </p:cNvPr>
            <p:cNvSpPr/>
            <p:nvPr/>
          </p:nvSpPr>
          <p:spPr>
            <a:xfrm>
              <a:off x="1918179" y="2317967"/>
              <a:ext cx="3024133" cy="1325034"/>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CPU</a:t>
              </a:r>
            </a:p>
          </p:txBody>
        </p:sp>
        <p:sp>
          <p:nvSpPr>
            <p:cNvPr id="11" name="Rectangle 10">
              <a:extLst>
                <a:ext uri="{FF2B5EF4-FFF2-40B4-BE49-F238E27FC236}">
                  <a16:creationId xmlns:a16="http://schemas.microsoft.com/office/drawing/2014/main" id="{CEB4E4F7-0CBF-E933-A942-A4F0F58619D0}"/>
                </a:ext>
              </a:extLst>
            </p:cNvPr>
            <p:cNvSpPr/>
            <p:nvPr/>
          </p:nvSpPr>
          <p:spPr>
            <a:xfrm>
              <a:off x="2117303" y="3898754"/>
              <a:ext cx="2625883" cy="1221453"/>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cxnSp>
          <p:nvCxnSpPr>
            <p:cNvPr id="12" name="Straight Connector 11">
              <a:extLst>
                <a:ext uri="{FF2B5EF4-FFF2-40B4-BE49-F238E27FC236}">
                  <a16:creationId xmlns:a16="http://schemas.microsoft.com/office/drawing/2014/main" id="{3986C2A2-7549-4623-3DF1-EA7282BB8D77}"/>
                </a:ext>
              </a:extLst>
            </p:cNvPr>
            <p:cNvCxnSpPr>
              <a:cxnSpLocks/>
            </p:cNvCxnSpPr>
            <p:nvPr/>
          </p:nvCxnSpPr>
          <p:spPr>
            <a:xfrm>
              <a:off x="4743186" y="4140105"/>
              <a:ext cx="223976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EC113FA-F5CE-ECB9-52AA-3BB63EE6541F}"/>
                </a:ext>
              </a:extLst>
            </p:cNvPr>
            <p:cNvCxnSpPr>
              <a:cxnSpLocks/>
            </p:cNvCxnSpPr>
            <p:nvPr/>
          </p:nvCxnSpPr>
          <p:spPr>
            <a:xfrm>
              <a:off x="4743186" y="4466167"/>
              <a:ext cx="223219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0AF419F-F1A2-2C1F-22FF-1B56CB9886DD}"/>
                </a:ext>
              </a:extLst>
            </p:cNvPr>
            <p:cNvSpPr txBox="1"/>
            <p:nvPr/>
          </p:nvSpPr>
          <p:spPr>
            <a:xfrm>
              <a:off x="5556157" y="4126579"/>
              <a:ext cx="606256" cy="369332"/>
            </a:xfrm>
            <a:prstGeom prst="rect">
              <a:avLst/>
            </a:prstGeom>
            <a:noFill/>
          </p:spPr>
          <p:txBody>
            <a:bodyPr wrap="square" rtlCol="0">
              <a:spAutoFit/>
            </a:bodyPr>
            <a:lstStyle/>
            <a:p>
              <a:pPr algn="ctr"/>
              <a:r>
                <a:rPr lang="en-US" b="1" dirty="0"/>
                <a:t>PCIe</a:t>
              </a:r>
            </a:p>
          </p:txBody>
        </p:sp>
        <p:cxnSp>
          <p:nvCxnSpPr>
            <p:cNvPr id="19" name="Straight Connector 18">
              <a:extLst>
                <a:ext uri="{FF2B5EF4-FFF2-40B4-BE49-F238E27FC236}">
                  <a16:creationId xmlns:a16="http://schemas.microsoft.com/office/drawing/2014/main" id="{7CE4FE54-E770-A1C1-3ECB-369AD4D4D6D8}"/>
                </a:ext>
              </a:extLst>
            </p:cNvPr>
            <p:cNvCxnSpPr/>
            <p:nvPr/>
          </p:nvCxnSpPr>
          <p:spPr>
            <a:xfrm>
              <a:off x="2550267"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3F0391E-C353-6D49-3F32-F71F5A7990E4}"/>
                </a:ext>
              </a:extLst>
            </p:cNvPr>
            <p:cNvCxnSpPr/>
            <p:nvPr/>
          </p:nvCxnSpPr>
          <p:spPr>
            <a:xfrm>
              <a:off x="3425745"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A495818-F229-4F91-1CDB-98A3787C4B57}"/>
                </a:ext>
              </a:extLst>
            </p:cNvPr>
            <p:cNvCxnSpPr/>
            <p:nvPr/>
          </p:nvCxnSpPr>
          <p:spPr>
            <a:xfrm>
              <a:off x="4301222"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AB4EF6A-2E2C-5331-8FA0-C48B57852E8B}"/>
                </a:ext>
              </a:extLst>
            </p:cNvPr>
            <p:cNvCxnSpPr/>
            <p:nvPr/>
          </p:nvCxnSpPr>
          <p:spPr>
            <a:xfrm>
              <a:off x="7143210"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47E7996-DAD1-E339-0D86-3B75053C10C1}"/>
                </a:ext>
              </a:extLst>
            </p:cNvPr>
            <p:cNvCxnSpPr/>
            <p:nvPr/>
          </p:nvCxnSpPr>
          <p:spPr>
            <a:xfrm>
              <a:off x="8018688"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DD91486-5AE2-AA93-77E4-04948678AA6A}"/>
                </a:ext>
              </a:extLst>
            </p:cNvPr>
            <p:cNvCxnSpPr/>
            <p:nvPr/>
          </p:nvCxnSpPr>
          <p:spPr>
            <a:xfrm>
              <a:off x="8894165"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320B395-A496-C815-825C-1C0329CED594}"/>
                </a:ext>
              </a:extLst>
            </p:cNvPr>
            <p:cNvCxnSpPr/>
            <p:nvPr/>
          </p:nvCxnSpPr>
          <p:spPr>
            <a:xfrm>
              <a:off x="7584794"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CD1D263-FA29-370A-1186-44D8D1B4DC02}"/>
                </a:ext>
              </a:extLst>
            </p:cNvPr>
            <p:cNvCxnSpPr/>
            <p:nvPr/>
          </p:nvCxnSpPr>
          <p:spPr>
            <a:xfrm>
              <a:off x="8450092"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17" name="Explosion 1 16">
            <a:extLst>
              <a:ext uri="{FF2B5EF4-FFF2-40B4-BE49-F238E27FC236}">
                <a16:creationId xmlns:a16="http://schemas.microsoft.com/office/drawing/2014/main" id="{FC743C9C-12D9-1E2C-1080-F8F10967D7EF}"/>
              </a:ext>
            </a:extLst>
          </p:cNvPr>
          <p:cNvSpPr/>
          <p:nvPr/>
        </p:nvSpPr>
        <p:spPr>
          <a:xfrm>
            <a:off x="4816802" y="3858757"/>
            <a:ext cx="2933400" cy="872384"/>
          </a:xfrm>
          <a:prstGeom prst="irregularSeal1">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546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DBC2E-CD16-F926-DFFD-307575D648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C88432C-8C70-39F0-E9FD-FF193ED71615}"/>
              </a:ext>
            </a:extLst>
          </p:cNvPr>
          <p:cNvSpPr>
            <a:spLocks noGrp="1"/>
          </p:cNvSpPr>
          <p:nvPr>
            <p:ph type="title"/>
          </p:nvPr>
        </p:nvSpPr>
        <p:spPr/>
        <p:txBody>
          <a:bodyPr/>
          <a:lstStyle/>
          <a:p>
            <a:pPr marL="6350"/>
            <a:r>
              <a:rPr lang="en-US" dirty="0"/>
              <a:t>Reduce: Lossless Compression (IBP) for ML</a:t>
            </a:r>
          </a:p>
        </p:txBody>
      </p:sp>
      <p:sp>
        <p:nvSpPr>
          <p:cNvPr id="4" name="Slide Number Placeholder 3">
            <a:extLst>
              <a:ext uri="{FF2B5EF4-FFF2-40B4-BE49-F238E27FC236}">
                <a16:creationId xmlns:a16="http://schemas.microsoft.com/office/drawing/2014/main" id="{2A63B584-AFA8-38CE-9B61-4E85CE7CA1A0}"/>
              </a:ext>
            </a:extLst>
          </p:cNvPr>
          <p:cNvSpPr>
            <a:spLocks noGrp="1"/>
          </p:cNvSpPr>
          <p:nvPr>
            <p:ph type="sldNum" sz="quarter" idx="14"/>
          </p:nvPr>
        </p:nvSpPr>
        <p:spPr/>
        <p:txBody>
          <a:bodyPr/>
          <a:lstStyle/>
          <a:p>
            <a:fld id="{04AED599-1D0F-3E40-81CA-01C30F87847C}" type="slidenum">
              <a:rPr lang="en-US" smtClean="0"/>
              <a:pPr/>
              <a:t>54</a:t>
            </a:fld>
            <a:endParaRPr lang="en-US"/>
          </a:p>
        </p:txBody>
      </p:sp>
      <p:grpSp>
        <p:nvGrpSpPr>
          <p:cNvPr id="2" name="Group 1">
            <a:extLst>
              <a:ext uri="{FF2B5EF4-FFF2-40B4-BE49-F238E27FC236}">
                <a16:creationId xmlns:a16="http://schemas.microsoft.com/office/drawing/2014/main" id="{A3C967B0-FB02-0D0B-0827-F1A8E946650E}"/>
              </a:ext>
            </a:extLst>
          </p:cNvPr>
          <p:cNvGrpSpPr/>
          <p:nvPr/>
        </p:nvGrpSpPr>
        <p:grpSpPr>
          <a:xfrm>
            <a:off x="3759108" y="2911798"/>
            <a:ext cx="4673784" cy="1726096"/>
            <a:chOff x="3849417" y="3857931"/>
            <a:chExt cx="3218793" cy="1095375"/>
          </a:xfrm>
        </p:grpSpPr>
        <p:grpSp>
          <p:nvGrpSpPr>
            <p:cNvPr id="5" name="Group 4">
              <a:extLst>
                <a:ext uri="{FF2B5EF4-FFF2-40B4-BE49-F238E27FC236}">
                  <a16:creationId xmlns:a16="http://schemas.microsoft.com/office/drawing/2014/main" id="{10387619-3A2A-80AF-0067-D67F7DDBDE70}"/>
                </a:ext>
              </a:extLst>
            </p:cNvPr>
            <p:cNvGrpSpPr/>
            <p:nvPr/>
          </p:nvGrpSpPr>
          <p:grpSpPr>
            <a:xfrm>
              <a:off x="3849417" y="3857931"/>
              <a:ext cx="1215342" cy="1095375"/>
              <a:chOff x="3849417" y="3857931"/>
              <a:chExt cx="1215342" cy="1095375"/>
            </a:xfrm>
          </p:grpSpPr>
          <p:sp>
            <p:nvSpPr>
              <p:cNvPr id="7" name="Oval 6">
                <a:extLst>
                  <a:ext uri="{FF2B5EF4-FFF2-40B4-BE49-F238E27FC236}">
                    <a16:creationId xmlns:a16="http://schemas.microsoft.com/office/drawing/2014/main" id="{69BF7A5D-00AD-D56E-F3B2-8880F4274886}"/>
                  </a:ext>
                </a:extLst>
              </p:cNvPr>
              <p:cNvSpPr/>
              <p:nvPr/>
            </p:nvSpPr>
            <p:spPr>
              <a:xfrm>
                <a:off x="3849417" y="4228145"/>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 name="Oval 7">
                <a:extLst>
                  <a:ext uri="{FF2B5EF4-FFF2-40B4-BE49-F238E27FC236}">
                    <a16:creationId xmlns:a16="http://schemas.microsoft.com/office/drawing/2014/main" id="{81B098D9-0F44-BAC4-9E1C-176DB5A6C573}"/>
                  </a:ext>
                </a:extLst>
              </p:cNvPr>
              <p:cNvSpPr/>
              <p:nvPr/>
            </p:nvSpPr>
            <p:spPr>
              <a:xfrm>
                <a:off x="4250790" y="385793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9" name="Oval 8">
                <a:extLst>
                  <a:ext uri="{FF2B5EF4-FFF2-40B4-BE49-F238E27FC236}">
                    <a16:creationId xmlns:a16="http://schemas.microsoft.com/office/drawing/2014/main" id="{CE811BDC-558E-7A52-CF95-DF3D38BB8EE8}"/>
                  </a:ext>
                </a:extLst>
              </p:cNvPr>
              <p:cNvSpPr/>
              <p:nvPr/>
            </p:nvSpPr>
            <p:spPr>
              <a:xfrm>
                <a:off x="4254531" y="458818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0" name="Oval 9">
                <a:extLst>
                  <a:ext uri="{FF2B5EF4-FFF2-40B4-BE49-F238E27FC236}">
                    <a16:creationId xmlns:a16="http://schemas.microsoft.com/office/drawing/2014/main" id="{71AE34F3-C9B9-9091-E557-D1E94B29ECD3}"/>
                  </a:ext>
                </a:extLst>
              </p:cNvPr>
              <p:cNvSpPr/>
              <p:nvPr/>
            </p:nvSpPr>
            <p:spPr>
              <a:xfrm>
                <a:off x="4659645" y="4223056"/>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6" name="Right Arrow 5">
              <a:extLst>
                <a:ext uri="{FF2B5EF4-FFF2-40B4-BE49-F238E27FC236}">
                  <a16:creationId xmlns:a16="http://schemas.microsoft.com/office/drawing/2014/main" id="{3970D1A4-0774-5E97-CC97-FAAA0FCF3661}"/>
                </a:ext>
              </a:extLst>
            </p:cNvPr>
            <p:cNvSpPr/>
            <p:nvPr/>
          </p:nvSpPr>
          <p:spPr>
            <a:xfrm>
              <a:off x="5297284" y="4194314"/>
              <a:ext cx="1770926" cy="399281"/>
            </a:xfrm>
            <a:prstGeom prst="rightArrow">
              <a:avLst/>
            </a:prstGeom>
            <a:solidFill>
              <a:srgbClr val="5A62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11" name="Multiply 10">
            <a:extLst>
              <a:ext uri="{FF2B5EF4-FFF2-40B4-BE49-F238E27FC236}">
                <a16:creationId xmlns:a16="http://schemas.microsoft.com/office/drawing/2014/main" id="{FBBE3C04-9306-DC22-7399-306628EDD5E7}"/>
              </a:ext>
            </a:extLst>
          </p:cNvPr>
          <p:cNvSpPr/>
          <p:nvPr/>
        </p:nvSpPr>
        <p:spPr>
          <a:xfrm>
            <a:off x="4298934" y="2814231"/>
            <a:ext cx="666103" cy="748959"/>
          </a:xfrm>
          <a:prstGeom prst="mathMultiply">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Multiply 12">
            <a:extLst>
              <a:ext uri="{FF2B5EF4-FFF2-40B4-BE49-F238E27FC236}">
                <a16:creationId xmlns:a16="http://schemas.microsoft.com/office/drawing/2014/main" id="{304F699A-E12B-3B39-23CC-DC8EE0D2FCBA}"/>
              </a:ext>
            </a:extLst>
          </p:cNvPr>
          <p:cNvSpPr/>
          <p:nvPr/>
        </p:nvSpPr>
        <p:spPr>
          <a:xfrm>
            <a:off x="4303767" y="3972569"/>
            <a:ext cx="666103" cy="748959"/>
          </a:xfrm>
          <a:prstGeom prst="mathMultiply">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B264A37-3113-227E-FA28-9C051E8F88BA}"/>
              </a:ext>
            </a:extLst>
          </p:cNvPr>
          <p:cNvSpPr txBox="1"/>
          <p:nvPr/>
        </p:nvSpPr>
        <p:spPr>
          <a:xfrm>
            <a:off x="0" y="5458968"/>
            <a:ext cx="12191999" cy="707886"/>
          </a:xfrm>
          <a:prstGeom prst="rect">
            <a:avLst/>
          </a:prstGeom>
          <a:noFill/>
        </p:spPr>
        <p:txBody>
          <a:bodyPr wrap="square" rtlCol="0">
            <a:spAutoFit/>
          </a:bodyPr>
          <a:lstStyle/>
          <a:p>
            <a:pPr algn="ctr"/>
            <a:r>
              <a:rPr lang="en-US" sz="2000" dirty="0"/>
              <a:t>Published as: </a:t>
            </a:r>
          </a:p>
          <a:p>
            <a:pPr algn="ctr"/>
            <a:r>
              <a:rPr lang="en-US" sz="2000" b="1" dirty="0"/>
              <a:t>Reducing the GPU Memory Bottleneck with Lossless Compression for ML</a:t>
            </a:r>
            <a:r>
              <a:rPr lang="en-US" sz="2000" dirty="0"/>
              <a:t>, </a:t>
            </a:r>
            <a:r>
              <a:rPr lang="en-US" sz="2000" dirty="0" err="1"/>
              <a:t>EuroSys</a:t>
            </a:r>
            <a:r>
              <a:rPr lang="en-US" sz="2000" dirty="0"/>
              <a:t> 2026</a:t>
            </a:r>
          </a:p>
        </p:txBody>
      </p:sp>
    </p:spTree>
    <p:extLst>
      <p:ext uri="{BB962C8B-B14F-4D97-AF65-F5344CB8AC3E}">
        <p14:creationId xmlns:p14="http://schemas.microsoft.com/office/powerpoint/2010/main" val="68263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63CEA-1145-8936-D0DE-8AA928E8FD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034CD4-2C1E-635F-6BBF-5EA28F0D177F}"/>
              </a:ext>
            </a:extLst>
          </p:cNvPr>
          <p:cNvSpPr>
            <a:spLocks noGrp="1"/>
          </p:cNvSpPr>
          <p:nvPr>
            <p:ph type="title"/>
          </p:nvPr>
        </p:nvSpPr>
        <p:spPr/>
        <p:txBody>
          <a:bodyPr/>
          <a:lstStyle/>
          <a:p>
            <a:r>
              <a:rPr lang="en-US" dirty="0"/>
              <a:t>The GPU bottleneck in ML</a:t>
            </a:r>
          </a:p>
        </p:txBody>
      </p:sp>
      <p:sp>
        <p:nvSpPr>
          <p:cNvPr id="4" name="Slide Number Placeholder 3">
            <a:extLst>
              <a:ext uri="{FF2B5EF4-FFF2-40B4-BE49-F238E27FC236}">
                <a16:creationId xmlns:a16="http://schemas.microsoft.com/office/drawing/2014/main" id="{73082C72-4CAC-20B8-4B29-738719BE4EC2}"/>
              </a:ext>
            </a:extLst>
          </p:cNvPr>
          <p:cNvSpPr>
            <a:spLocks noGrp="1"/>
          </p:cNvSpPr>
          <p:nvPr>
            <p:ph type="sldNum" sz="quarter" idx="14"/>
          </p:nvPr>
        </p:nvSpPr>
        <p:spPr/>
        <p:txBody>
          <a:bodyPr/>
          <a:lstStyle/>
          <a:p>
            <a:fld id="{04AED599-1D0F-3E40-81CA-01C30F87847C}" type="slidenum">
              <a:rPr lang="en-US" smtClean="0"/>
              <a:pPr/>
              <a:t>55</a:t>
            </a:fld>
            <a:endParaRPr lang="en-US"/>
          </a:p>
        </p:txBody>
      </p:sp>
      <p:sp>
        <p:nvSpPr>
          <p:cNvPr id="5" name="Rectangle: Rounded Corners 7">
            <a:extLst>
              <a:ext uri="{FF2B5EF4-FFF2-40B4-BE49-F238E27FC236}">
                <a16:creationId xmlns:a16="http://schemas.microsoft.com/office/drawing/2014/main" id="{CBDF8B1C-928C-93A4-D528-B31E6A6F8DD2}"/>
              </a:ext>
            </a:extLst>
          </p:cNvPr>
          <p:cNvSpPr/>
          <p:nvPr/>
        </p:nvSpPr>
        <p:spPr>
          <a:xfrm>
            <a:off x="7121644" y="3076760"/>
            <a:ext cx="3024133" cy="1963230"/>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GPU</a:t>
            </a:r>
          </a:p>
        </p:txBody>
      </p:sp>
      <p:sp>
        <p:nvSpPr>
          <p:cNvPr id="29" name="Rectangle 28">
            <a:extLst>
              <a:ext uri="{FF2B5EF4-FFF2-40B4-BE49-F238E27FC236}">
                <a16:creationId xmlns:a16="http://schemas.microsoft.com/office/drawing/2014/main" id="{20485488-0F39-8F2F-2A1D-F70A8ABD52B1}"/>
              </a:ext>
            </a:extLst>
          </p:cNvPr>
          <p:cNvSpPr/>
          <p:nvPr/>
        </p:nvSpPr>
        <p:spPr>
          <a:xfrm>
            <a:off x="7605010" y="4278061"/>
            <a:ext cx="2057400" cy="697631"/>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sp>
        <p:nvSpPr>
          <p:cNvPr id="43" name="Rectangle 42">
            <a:extLst>
              <a:ext uri="{FF2B5EF4-FFF2-40B4-BE49-F238E27FC236}">
                <a16:creationId xmlns:a16="http://schemas.microsoft.com/office/drawing/2014/main" id="{E49F2225-CA1F-DF21-F12A-D596CA4354C7}"/>
              </a:ext>
            </a:extLst>
          </p:cNvPr>
          <p:cNvSpPr/>
          <p:nvPr/>
        </p:nvSpPr>
        <p:spPr>
          <a:xfrm>
            <a:off x="9070057" y="3750004"/>
            <a:ext cx="778181" cy="365125"/>
          </a:xfrm>
          <a:prstGeom prst="rect">
            <a:avLst/>
          </a:prstGeom>
          <a:solidFill>
            <a:srgbClr val="A8D5A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Aptos" panose="02110004020202020204"/>
              </a:rPr>
              <a:t>Core</a:t>
            </a:r>
          </a:p>
        </p:txBody>
      </p:sp>
      <p:sp>
        <p:nvSpPr>
          <p:cNvPr id="2" name="Rectangle: Rounded Corners 7">
            <a:extLst>
              <a:ext uri="{FF2B5EF4-FFF2-40B4-BE49-F238E27FC236}">
                <a16:creationId xmlns:a16="http://schemas.microsoft.com/office/drawing/2014/main" id="{B11331D6-DFE3-AAE3-3DF5-AB98254E3A51}"/>
              </a:ext>
            </a:extLst>
          </p:cNvPr>
          <p:cNvSpPr/>
          <p:nvPr/>
        </p:nvSpPr>
        <p:spPr>
          <a:xfrm>
            <a:off x="2343762" y="3076760"/>
            <a:ext cx="3024133" cy="1963230"/>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CPU</a:t>
            </a:r>
          </a:p>
        </p:txBody>
      </p:sp>
      <p:sp>
        <p:nvSpPr>
          <p:cNvPr id="6" name="Rectangle 5">
            <a:extLst>
              <a:ext uri="{FF2B5EF4-FFF2-40B4-BE49-F238E27FC236}">
                <a16:creationId xmlns:a16="http://schemas.microsoft.com/office/drawing/2014/main" id="{67AFB002-4749-EC70-50E7-D1F9B45F4EE9}"/>
              </a:ext>
            </a:extLst>
          </p:cNvPr>
          <p:cNvSpPr/>
          <p:nvPr/>
        </p:nvSpPr>
        <p:spPr>
          <a:xfrm>
            <a:off x="2529590" y="3754239"/>
            <a:ext cx="2625883" cy="1221453"/>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cxnSp>
        <p:nvCxnSpPr>
          <p:cNvPr id="12" name="Straight Connector 11">
            <a:extLst>
              <a:ext uri="{FF2B5EF4-FFF2-40B4-BE49-F238E27FC236}">
                <a16:creationId xmlns:a16="http://schemas.microsoft.com/office/drawing/2014/main" id="{68E60530-D2C8-8300-14FE-3B4082BBBC57}"/>
              </a:ext>
            </a:extLst>
          </p:cNvPr>
          <p:cNvCxnSpPr/>
          <p:nvPr/>
        </p:nvCxnSpPr>
        <p:spPr>
          <a:xfrm>
            <a:off x="5367895" y="4278061"/>
            <a:ext cx="17537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6FBE7D9-BD85-EBD0-08F6-5B7E294A5BDA}"/>
              </a:ext>
            </a:extLst>
          </p:cNvPr>
          <p:cNvCxnSpPr/>
          <p:nvPr/>
        </p:nvCxnSpPr>
        <p:spPr>
          <a:xfrm>
            <a:off x="5367895" y="4603737"/>
            <a:ext cx="1753749"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F187658-B84E-7EAA-6E68-A1ECD3957691}"/>
              </a:ext>
            </a:extLst>
          </p:cNvPr>
          <p:cNvSpPr txBox="1"/>
          <p:nvPr/>
        </p:nvSpPr>
        <p:spPr>
          <a:xfrm>
            <a:off x="5941641" y="4246686"/>
            <a:ext cx="606256" cy="369332"/>
          </a:xfrm>
          <a:prstGeom prst="rect">
            <a:avLst/>
          </a:prstGeom>
          <a:noFill/>
        </p:spPr>
        <p:txBody>
          <a:bodyPr wrap="none" rtlCol="0">
            <a:spAutoFit/>
          </a:bodyPr>
          <a:lstStyle/>
          <a:p>
            <a:r>
              <a:rPr lang="en-US" b="1" dirty="0"/>
              <a:t>PCIe</a:t>
            </a:r>
          </a:p>
        </p:txBody>
      </p:sp>
      <p:sp>
        <p:nvSpPr>
          <p:cNvPr id="9" name="Rectangle 8">
            <a:extLst>
              <a:ext uri="{FF2B5EF4-FFF2-40B4-BE49-F238E27FC236}">
                <a16:creationId xmlns:a16="http://schemas.microsoft.com/office/drawing/2014/main" id="{B1395430-2A2A-5C9E-9D15-27AB3E494D96}"/>
              </a:ext>
            </a:extLst>
          </p:cNvPr>
          <p:cNvSpPr/>
          <p:nvPr/>
        </p:nvSpPr>
        <p:spPr>
          <a:xfrm>
            <a:off x="7415001" y="3750005"/>
            <a:ext cx="778181" cy="365125"/>
          </a:xfrm>
          <a:prstGeom prst="rect">
            <a:avLst/>
          </a:prstGeom>
          <a:solidFill>
            <a:srgbClr val="A8D5A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Aptos" panose="02110004020202020204"/>
              </a:rPr>
              <a:t>Core</a:t>
            </a:r>
          </a:p>
        </p:txBody>
      </p:sp>
      <p:sp>
        <p:nvSpPr>
          <p:cNvPr id="8" name="Rectangle: Rounded Corners 7">
            <a:extLst>
              <a:ext uri="{FF2B5EF4-FFF2-40B4-BE49-F238E27FC236}">
                <a16:creationId xmlns:a16="http://schemas.microsoft.com/office/drawing/2014/main" id="{A82EDB12-FB69-2145-65A8-300A4EC494E8}"/>
              </a:ext>
            </a:extLst>
          </p:cNvPr>
          <p:cNvSpPr/>
          <p:nvPr/>
        </p:nvSpPr>
        <p:spPr>
          <a:xfrm>
            <a:off x="8052270" y="4370883"/>
            <a:ext cx="1162871" cy="301082"/>
          </a:xfrm>
          <a:prstGeom prst="roundRect">
            <a:avLst/>
          </a:prstGeom>
          <a:solidFill>
            <a:srgbClr val="194D6A"/>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ptos" panose="02110004020202020204"/>
                <a:ea typeface="+mn-ea"/>
                <a:cs typeface="+mn-cs"/>
              </a:rPr>
              <a:t>Data</a:t>
            </a:r>
          </a:p>
        </p:txBody>
      </p:sp>
      <p:sp>
        <p:nvSpPr>
          <p:cNvPr id="7" name="TextBox 6">
            <a:extLst>
              <a:ext uri="{FF2B5EF4-FFF2-40B4-BE49-F238E27FC236}">
                <a16:creationId xmlns:a16="http://schemas.microsoft.com/office/drawing/2014/main" id="{4430DE03-BABD-0A79-E275-74D579792362}"/>
              </a:ext>
            </a:extLst>
          </p:cNvPr>
          <p:cNvSpPr txBox="1"/>
          <p:nvPr/>
        </p:nvSpPr>
        <p:spPr>
          <a:xfrm>
            <a:off x="8374978" y="3502665"/>
            <a:ext cx="513282" cy="646331"/>
          </a:xfrm>
          <a:prstGeom prst="rect">
            <a:avLst/>
          </a:prstGeom>
          <a:noFill/>
        </p:spPr>
        <p:txBody>
          <a:bodyPr wrap="none" rtlCol="0">
            <a:spAutoFit/>
          </a:bodyPr>
          <a:lstStyle/>
          <a:p>
            <a:r>
              <a:rPr lang="en-US" sz="3600" b="1" dirty="0">
                <a:solidFill>
                  <a:schemeClr val="accent4">
                    <a:lumMod val="10000"/>
                  </a:schemeClr>
                </a:solidFill>
              </a:rPr>
              <a:t>…</a:t>
            </a:r>
          </a:p>
        </p:txBody>
      </p:sp>
      <p:sp>
        <p:nvSpPr>
          <p:cNvPr id="17" name="TextBox 16">
            <a:extLst>
              <a:ext uri="{FF2B5EF4-FFF2-40B4-BE49-F238E27FC236}">
                <a16:creationId xmlns:a16="http://schemas.microsoft.com/office/drawing/2014/main" id="{34408F33-66BA-F522-AD62-83054FBE892F}"/>
              </a:ext>
            </a:extLst>
          </p:cNvPr>
          <p:cNvSpPr txBox="1"/>
          <p:nvPr/>
        </p:nvSpPr>
        <p:spPr>
          <a:xfrm>
            <a:off x="7804091" y="5202921"/>
            <a:ext cx="2025468" cy="715089"/>
          </a:xfrm>
          <a:prstGeom prst="wedgeRoundRectCallout">
            <a:avLst>
              <a:gd name="adj1" fmla="val -19698"/>
              <a:gd name="adj2" fmla="val -85429"/>
              <a:gd name="adj3" fmla="val 16667"/>
            </a:avLst>
          </a:prstGeom>
          <a:solidFill>
            <a:schemeClr val="accent4"/>
          </a:solidFill>
          <a:ln>
            <a:solidFill>
              <a:schemeClr val="accent4">
                <a:lumMod val="10000"/>
              </a:schemeClr>
            </a:solidFill>
          </a:ln>
        </p:spPr>
        <p:txBody>
          <a:bodyPr wrap="none" rtlCol="0">
            <a:spAutoFit/>
          </a:bodyPr>
          <a:lstStyle/>
          <a:p>
            <a:pPr algn="ctr"/>
            <a:r>
              <a:rPr lang="en-US" b="1" dirty="0"/>
              <a:t>Data exceeds GPU </a:t>
            </a:r>
          </a:p>
          <a:p>
            <a:pPr algn="ctr"/>
            <a:r>
              <a:rPr lang="en-US" b="1" dirty="0"/>
              <a:t>memory capacity</a:t>
            </a:r>
          </a:p>
        </p:txBody>
      </p:sp>
    </p:spTree>
    <p:extLst>
      <p:ext uri="{BB962C8B-B14F-4D97-AF65-F5344CB8AC3E}">
        <p14:creationId xmlns:p14="http://schemas.microsoft.com/office/powerpoint/2010/main" val="5706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8"/>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B21B2-6FC8-D6B0-4DBF-5A4D74DAB3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293380-1893-4B50-A317-483FBF6599FC}"/>
              </a:ext>
            </a:extLst>
          </p:cNvPr>
          <p:cNvSpPr>
            <a:spLocks noGrp="1"/>
          </p:cNvSpPr>
          <p:nvPr>
            <p:ph type="title"/>
          </p:nvPr>
        </p:nvSpPr>
        <p:spPr>
          <a:xfrm>
            <a:off x="647860" y="136525"/>
            <a:ext cx="10896280" cy="1325033"/>
          </a:xfrm>
        </p:spPr>
        <p:txBody>
          <a:bodyPr/>
          <a:lstStyle/>
          <a:p>
            <a:r>
              <a:rPr lang="en-US" dirty="0"/>
              <a:t>The GPU bottleneck in ML</a:t>
            </a:r>
          </a:p>
        </p:txBody>
      </p:sp>
      <p:sp>
        <p:nvSpPr>
          <p:cNvPr id="4" name="Slide Number Placeholder 3">
            <a:extLst>
              <a:ext uri="{FF2B5EF4-FFF2-40B4-BE49-F238E27FC236}">
                <a16:creationId xmlns:a16="http://schemas.microsoft.com/office/drawing/2014/main" id="{E358C7FE-0946-018E-5A55-D1870AB2DDD2}"/>
              </a:ext>
            </a:extLst>
          </p:cNvPr>
          <p:cNvSpPr>
            <a:spLocks noGrp="1"/>
          </p:cNvSpPr>
          <p:nvPr>
            <p:ph type="sldNum" sz="quarter" idx="14"/>
          </p:nvPr>
        </p:nvSpPr>
        <p:spPr>
          <a:xfrm>
            <a:off x="639559" y="6356349"/>
            <a:ext cx="2743200" cy="365125"/>
          </a:xfrm>
        </p:spPr>
        <p:txBody>
          <a:bodyPr/>
          <a:lstStyle/>
          <a:p>
            <a:fld id="{04AED599-1D0F-3E40-81CA-01C30F87847C}" type="slidenum">
              <a:rPr lang="en-US" smtClean="0"/>
              <a:pPr/>
              <a:t>56</a:t>
            </a:fld>
            <a:endParaRPr lang="en-US"/>
          </a:p>
        </p:txBody>
      </p:sp>
      <p:sp>
        <p:nvSpPr>
          <p:cNvPr id="5" name="Rectangle: Rounded Corners 7">
            <a:extLst>
              <a:ext uri="{FF2B5EF4-FFF2-40B4-BE49-F238E27FC236}">
                <a16:creationId xmlns:a16="http://schemas.microsoft.com/office/drawing/2014/main" id="{11DA9E24-3C22-A181-9BCD-77F77E5B9526}"/>
              </a:ext>
            </a:extLst>
          </p:cNvPr>
          <p:cNvSpPr/>
          <p:nvPr/>
        </p:nvSpPr>
        <p:spPr>
          <a:xfrm>
            <a:off x="7121644" y="3076760"/>
            <a:ext cx="3024133" cy="1963230"/>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GPU</a:t>
            </a:r>
          </a:p>
        </p:txBody>
      </p:sp>
      <p:sp>
        <p:nvSpPr>
          <p:cNvPr id="29" name="Rectangle 28">
            <a:extLst>
              <a:ext uri="{FF2B5EF4-FFF2-40B4-BE49-F238E27FC236}">
                <a16:creationId xmlns:a16="http://schemas.microsoft.com/office/drawing/2014/main" id="{CB1ADD53-63B1-C6C6-B402-3F358AA4A073}"/>
              </a:ext>
            </a:extLst>
          </p:cNvPr>
          <p:cNvSpPr/>
          <p:nvPr/>
        </p:nvSpPr>
        <p:spPr>
          <a:xfrm>
            <a:off x="7605010" y="4278061"/>
            <a:ext cx="2057400" cy="697631"/>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sp>
        <p:nvSpPr>
          <p:cNvPr id="2" name="Rectangle: Rounded Corners 7">
            <a:extLst>
              <a:ext uri="{FF2B5EF4-FFF2-40B4-BE49-F238E27FC236}">
                <a16:creationId xmlns:a16="http://schemas.microsoft.com/office/drawing/2014/main" id="{8A0BBBA9-1B32-C8EF-C4D4-50AA7B3641D4}"/>
              </a:ext>
            </a:extLst>
          </p:cNvPr>
          <p:cNvSpPr/>
          <p:nvPr/>
        </p:nvSpPr>
        <p:spPr>
          <a:xfrm>
            <a:off x="2343762" y="3076760"/>
            <a:ext cx="3024133" cy="1963230"/>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CPU</a:t>
            </a:r>
          </a:p>
        </p:txBody>
      </p:sp>
      <p:sp>
        <p:nvSpPr>
          <p:cNvPr id="6" name="Rectangle 5">
            <a:extLst>
              <a:ext uri="{FF2B5EF4-FFF2-40B4-BE49-F238E27FC236}">
                <a16:creationId xmlns:a16="http://schemas.microsoft.com/office/drawing/2014/main" id="{C707B580-66A7-657B-1026-4BE35B3751F4}"/>
              </a:ext>
            </a:extLst>
          </p:cNvPr>
          <p:cNvSpPr/>
          <p:nvPr/>
        </p:nvSpPr>
        <p:spPr>
          <a:xfrm>
            <a:off x="2529590" y="3754239"/>
            <a:ext cx="2625883" cy="1221453"/>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cxnSp>
        <p:nvCxnSpPr>
          <p:cNvPr id="12" name="Straight Connector 11">
            <a:extLst>
              <a:ext uri="{FF2B5EF4-FFF2-40B4-BE49-F238E27FC236}">
                <a16:creationId xmlns:a16="http://schemas.microsoft.com/office/drawing/2014/main" id="{CFFB4D0D-9945-0611-269F-1E74E7C76CE8}"/>
              </a:ext>
            </a:extLst>
          </p:cNvPr>
          <p:cNvCxnSpPr/>
          <p:nvPr/>
        </p:nvCxnSpPr>
        <p:spPr>
          <a:xfrm>
            <a:off x="5367895" y="4278061"/>
            <a:ext cx="17537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7B5AB38-043A-E988-C773-414E90C6255A}"/>
              </a:ext>
            </a:extLst>
          </p:cNvPr>
          <p:cNvCxnSpPr/>
          <p:nvPr/>
        </p:nvCxnSpPr>
        <p:spPr>
          <a:xfrm>
            <a:off x="5367895" y="4603737"/>
            <a:ext cx="1753749"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B4D3E8F-DDCA-F666-8ECA-9941BA034BA0}"/>
              </a:ext>
            </a:extLst>
          </p:cNvPr>
          <p:cNvSpPr txBox="1"/>
          <p:nvPr/>
        </p:nvSpPr>
        <p:spPr>
          <a:xfrm>
            <a:off x="5941641" y="4246686"/>
            <a:ext cx="606256" cy="369332"/>
          </a:xfrm>
          <a:prstGeom prst="rect">
            <a:avLst/>
          </a:prstGeom>
          <a:noFill/>
        </p:spPr>
        <p:txBody>
          <a:bodyPr wrap="none" rtlCol="0">
            <a:spAutoFit/>
          </a:bodyPr>
          <a:lstStyle/>
          <a:p>
            <a:r>
              <a:rPr lang="en-US" b="1" dirty="0"/>
              <a:t>PCIe</a:t>
            </a:r>
          </a:p>
        </p:txBody>
      </p:sp>
      <p:sp>
        <p:nvSpPr>
          <p:cNvPr id="8" name="Rectangle 7">
            <a:extLst>
              <a:ext uri="{FF2B5EF4-FFF2-40B4-BE49-F238E27FC236}">
                <a16:creationId xmlns:a16="http://schemas.microsoft.com/office/drawing/2014/main" id="{38ED4480-087C-455F-356E-69A45C60B52D}"/>
              </a:ext>
            </a:extLst>
          </p:cNvPr>
          <p:cNvSpPr/>
          <p:nvPr/>
        </p:nvSpPr>
        <p:spPr>
          <a:xfrm>
            <a:off x="9070057" y="3750004"/>
            <a:ext cx="778181" cy="365125"/>
          </a:xfrm>
          <a:prstGeom prst="rect">
            <a:avLst/>
          </a:prstGeom>
          <a:solidFill>
            <a:srgbClr val="A8D5A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Aptos" panose="02110004020202020204"/>
              </a:rPr>
              <a:t>Core</a:t>
            </a:r>
          </a:p>
        </p:txBody>
      </p:sp>
      <p:sp>
        <p:nvSpPr>
          <p:cNvPr id="9" name="Rectangle 8">
            <a:extLst>
              <a:ext uri="{FF2B5EF4-FFF2-40B4-BE49-F238E27FC236}">
                <a16:creationId xmlns:a16="http://schemas.microsoft.com/office/drawing/2014/main" id="{2B1F4BD0-EA37-D64E-0405-34800042F008}"/>
              </a:ext>
            </a:extLst>
          </p:cNvPr>
          <p:cNvSpPr/>
          <p:nvPr/>
        </p:nvSpPr>
        <p:spPr>
          <a:xfrm>
            <a:off x="7415001" y="3750005"/>
            <a:ext cx="778181" cy="365125"/>
          </a:xfrm>
          <a:prstGeom prst="rect">
            <a:avLst/>
          </a:prstGeom>
          <a:solidFill>
            <a:srgbClr val="A8D5A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Aptos" panose="02110004020202020204"/>
              </a:rPr>
              <a:t>Core</a:t>
            </a:r>
          </a:p>
        </p:txBody>
      </p:sp>
      <p:sp>
        <p:nvSpPr>
          <p:cNvPr id="10" name="TextBox 9">
            <a:extLst>
              <a:ext uri="{FF2B5EF4-FFF2-40B4-BE49-F238E27FC236}">
                <a16:creationId xmlns:a16="http://schemas.microsoft.com/office/drawing/2014/main" id="{63056EA8-6646-90BA-FD3B-340EF888D130}"/>
              </a:ext>
            </a:extLst>
          </p:cNvPr>
          <p:cNvSpPr txBox="1"/>
          <p:nvPr/>
        </p:nvSpPr>
        <p:spPr>
          <a:xfrm>
            <a:off x="8374978" y="3502665"/>
            <a:ext cx="513282" cy="646331"/>
          </a:xfrm>
          <a:prstGeom prst="rect">
            <a:avLst/>
          </a:prstGeom>
          <a:noFill/>
        </p:spPr>
        <p:txBody>
          <a:bodyPr wrap="none" rtlCol="0">
            <a:spAutoFit/>
          </a:bodyPr>
          <a:lstStyle/>
          <a:p>
            <a:r>
              <a:rPr lang="en-US" sz="3600" b="1" dirty="0">
                <a:solidFill>
                  <a:schemeClr val="accent4">
                    <a:lumMod val="10000"/>
                  </a:schemeClr>
                </a:solidFill>
              </a:rPr>
              <a:t>…</a:t>
            </a:r>
          </a:p>
        </p:txBody>
      </p:sp>
      <p:sp>
        <p:nvSpPr>
          <p:cNvPr id="11" name="TextBox 10">
            <a:extLst>
              <a:ext uri="{FF2B5EF4-FFF2-40B4-BE49-F238E27FC236}">
                <a16:creationId xmlns:a16="http://schemas.microsoft.com/office/drawing/2014/main" id="{3520B102-B242-FD7B-0E2E-CFDD9190A88E}"/>
              </a:ext>
            </a:extLst>
          </p:cNvPr>
          <p:cNvSpPr txBox="1"/>
          <p:nvPr/>
        </p:nvSpPr>
        <p:spPr>
          <a:xfrm>
            <a:off x="3006742" y="4904515"/>
            <a:ext cx="2346793" cy="715089"/>
          </a:xfrm>
          <a:prstGeom prst="wedgeRoundRectCallout">
            <a:avLst>
              <a:gd name="adj1" fmla="val -10293"/>
              <a:gd name="adj2" fmla="val -89838"/>
              <a:gd name="adj3" fmla="val 16667"/>
            </a:avLst>
          </a:prstGeom>
          <a:solidFill>
            <a:schemeClr val="accent4"/>
          </a:solidFill>
          <a:ln>
            <a:solidFill>
              <a:schemeClr val="accent4">
                <a:lumMod val="10000"/>
              </a:schemeClr>
            </a:solidFill>
          </a:ln>
        </p:spPr>
        <p:txBody>
          <a:bodyPr wrap="none" rtlCol="0">
            <a:spAutoFit/>
          </a:bodyPr>
          <a:lstStyle/>
          <a:p>
            <a:pPr algn="ctr"/>
            <a:r>
              <a:rPr lang="en-US" b="1" dirty="0"/>
              <a:t>Kept in CPU memory, </a:t>
            </a:r>
          </a:p>
          <a:p>
            <a:pPr algn="ctr"/>
            <a:r>
              <a:rPr lang="en-US" b="1" dirty="0"/>
              <a:t>transferred as needed</a:t>
            </a:r>
          </a:p>
        </p:txBody>
      </p:sp>
      <p:sp>
        <p:nvSpPr>
          <p:cNvPr id="16" name="Rectangle: Rounded Corners 7">
            <a:extLst>
              <a:ext uri="{FF2B5EF4-FFF2-40B4-BE49-F238E27FC236}">
                <a16:creationId xmlns:a16="http://schemas.microsoft.com/office/drawing/2014/main" id="{5408ACE0-51B9-F14E-F304-17E744E6B6FF}"/>
              </a:ext>
            </a:extLst>
          </p:cNvPr>
          <p:cNvSpPr/>
          <p:nvPr/>
        </p:nvSpPr>
        <p:spPr>
          <a:xfrm>
            <a:off x="8301646" y="4342887"/>
            <a:ext cx="1309760" cy="368024"/>
          </a:xfrm>
          <a:prstGeom prst="roundRect">
            <a:avLst/>
          </a:prstGeom>
          <a:solidFill>
            <a:srgbClr val="E9713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ptos" panose="02110004020202020204"/>
                <a:ea typeface="+mn-ea"/>
                <a:cs typeface="+mn-cs"/>
              </a:rPr>
              <a:t>Model</a:t>
            </a:r>
          </a:p>
        </p:txBody>
      </p:sp>
      <p:sp>
        <p:nvSpPr>
          <p:cNvPr id="15" name="Oval 14">
            <a:extLst>
              <a:ext uri="{FF2B5EF4-FFF2-40B4-BE49-F238E27FC236}">
                <a16:creationId xmlns:a16="http://schemas.microsoft.com/office/drawing/2014/main" id="{CE0141A6-B7FD-F5CD-AF72-31B1C865AC3B}"/>
              </a:ext>
            </a:extLst>
          </p:cNvPr>
          <p:cNvSpPr/>
          <p:nvPr/>
        </p:nvSpPr>
        <p:spPr>
          <a:xfrm>
            <a:off x="4612521" y="4246686"/>
            <a:ext cx="331673" cy="298501"/>
          </a:xfrm>
          <a:prstGeom prst="ellipse">
            <a:avLst/>
          </a:prstGeom>
          <a:solidFill>
            <a:srgbClr val="194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Rounded Corners 7">
            <a:extLst>
              <a:ext uri="{FF2B5EF4-FFF2-40B4-BE49-F238E27FC236}">
                <a16:creationId xmlns:a16="http://schemas.microsoft.com/office/drawing/2014/main" id="{218908CD-CE6F-7194-3C9C-EE5D1D664B87}"/>
              </a:ext>
            </a:extLst>
          </p:cNvPr>
          <p:cNvSpPr/>
          <p:nvPr/>
        </p:nvSpPr>
        <p:spPr>
          <a:xfrm>
            <a:off x="7656012" y="4342888"/>
            <a:ext cx="645634" cy="365124"/>
          </a:xfrm>
          <a:prstGeom prst="roundRect">
            <a:avLst/>
          </a:prstGeom>
          <a:solidFill>
            <a:srgbClr val="194D6A"/>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ts val="1600"/>
              </a:lnSpc>
              <a:spcBef>
                <a:spcPts val="20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ptos" panose="02110004020202020204"/>
                <a:ea typeface="+mn-ea"/>
                <a:cs typeface="+mn-cs"/>
              </a:rPr>
              <a:t>Data $</a:t>
            </a:r>
          </a:p>
        </p:txBody>
      </p:sp>
      <p:sp>
        <p:nvSpPr>
          <p:cNvPr id="19" name="Rectangle: Rounded Corners 7">
            <a:extLst>
              <a:ext uri="{FF2B5EF4-FFF2-40B4-BE49-F238E27FC236}">
                <a16:creationId xmlns:a16="http://schemas.microsoft.com/office/drawing/2014/main" id="{5DDFB593-C6CA-B01B-39A2-084CF9FD5891}"/>
              </a:ext>
            </a:extLst>
          </p:cNvPr>
          <p:cNvSpPr/>
          <p:nvPr/>
        </p:nvSpPr>
        <p:spPr>
          <a:xfrm>
            <a:off x="2681243" y="3962272"/>
            <a:ext cx="2322576" cy="603504"/>
          </a:xfrm>
          <a:prstGeom prst="roundRect">
            <a:avLst/>
          </a:prstGeom>
          <a:solidFill>
            <a:srgbClr val="194D6A"/>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ptos" panose="02110004020202020204"/>
                <a:ea typeface="+mn-ea"/>
                <a:cs typeface="+mn-cs"/>
              </a:rPr>
              <a:t>Data</a:t>
            </a:r>
          </a:p>
        </p:txBody>
      </p:sp>
    </p:spTree>
    <p:extLst>
      <p:ext uri="{BB962C8B-B14F-4D97-AF65-F5344CB8AC3E}">
        <p14:creationId xmlns:p14="http://schemas.microsoft.com/office/powerpoint/2010/main" val="236800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39336 0.03588 L -4.79167E-6 1.48148E-6 " pathEditMode="relative" rAng="0" ptsTypes="AA">
                                      <p:cBhvr>
                                        <p:cTn id="6" dur="1000" fill="hold"/>
                                        <p:tgtEl>
                                          <p:spTgt spid="19"/>
                                        </p:tgtEl>
                                        <p:attrNameLst>
                                          <p:attrName>ppt_x</p:attrName>
                                          <p:attrName>ppt_y</p:attrName>
                                        </p:attrNameLst>
                                      </p:cBhvr>
                                      <p:rCtr x="-19674" y="-1806"/>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0"/>
                            </p:stCondLst>
                            <p:childTnLst>
                              <p:par>
                                <p:cTn id="19" presetID="42" presetClass="path" presetSubtype="0" accel="50000" decel="50000" fill="hold" grpId="0" nodeType="afterEffect">
                                  <p:stCondLst>
                                    <p:cond delay="0"/>
                                  </p:stCondLst>
                                  <p:childTnLst>
                                    <p:animMotion origin="layout" path="M 2.91667E-6 -2.22222E-6 L 0.26263 0.02222 " pathEditMode="relative" rAng="0" ptsTypes="AA">
                                      <p:cBhvr>
                                        <p:cTn id="20" dur="2000" fill="hold"/>
                                        <p:tgtEl>
                                          <p:spTgt spid="15"/>
                                        </p:tgtEl>
                                        <p:attrNameLst>
                                          <p:attrName>ppt_x</p:attrName>
                                          <p:attrName>ppt_y</p:attrName>
                                        </p:attrNameLst>
                                      </p:cBhvr>
                                      <p:rCtr x="13125" y="1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5" grpId="1" animBg="1"/>
      <p:bldP spid="17" grpId="0" animBg="1"/>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E2415-6A90-2EA1-A1B9-9ED34A57B0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0780B9-D480-BC22-5BAD-F4FBA7E37766}"/>
              </a:ext>
            </a:extLst>
          </p:cNvPr>
          <p:cNvSpPr>
            <a:spLocks noGrp="1"/>
          </p:cNvSpPr>
          <p:nvPr>
            <p:ph type="title"/>
          </p:nvPr>
        </p:nvSpPr>
        <p:spPr>
          <a:xfrm>
            <a:off x="647860" y="136525"/>
            <a:ext cx="10896280" cy="1325033"/>
          </a:xfrm>
        </p:spPr>
        <p:txBody>
          <a:bodyPr/>
          <a:lstStyle/>
          <a:p>
            <a:r>
              <a:rPr lang="en-US" dirty="0"/>
              <a:t>The GPU bottleneck in ML</a:t>
            </a:r>
          </a:p>
        </p:txBody>
      </p:sp>
      <p:sp>
        <p:nvSpPr>
          <p:cNvPr id="4" name="Slide Number Placeholder 3">
            <a:extLst>
              <a:ext uri="{FF2B5EF4-FFF2-40B4-BE49-F238E27FC236}">
                <a16:creationId xmlns:a16="http://schemas.microsoft.com/office/drawing/2014/main" id="{5FB1ECD3-5363-7AF6-7F8A-3CA9536748E6}"/>
              </a:ext>
            </a:extLst>
          </p:cNvPr>
          <p:cNvSpPr>
            <a:spLocks noGrp="1"/>
          </p:cNvSpPr>
          <p:nvPr>
            <p:ph type="sldNum" sz="quarter" idx="14"/>
          </p:nvPr>
        </p:nvSpPr>
        <p:spPr>
          <a:xfrm>
            <a:off x="639559" y="6356349"/>
            <a:ext cx="2743200" cy="365125"/>
          </a:xfrm>
        </p:spPr>
        <p:txBody>
          <a:bodyPr/>
          <a:lstStyle/>
          <a:p>
            <a:fld id="{04AED599-1D0F-3E40-81CA-01C30F87847C}" type="slidenum">
              <a:rPr lang="en-US" smtClean="0"/>
              <a:pPr/>
              <a:t>57</a:t>
            </a:fld>
            <a:endParaRPr lang="en-US"/>
          </a:p>
        </p:txBody>
      </p:sp>
      <p:sp>
        <p:nvSpPr>
          <p:cNvPr id="5" name="Rectangle: Rounded Corners 7">
            <a:extLst>
              <a:ext uri="{FF2B5EF4-FFF2-40B4-BE49-F238E27FC236}">
                <a16:creationId xmlns:a16="http://schemas.microsoft.com/office/drawing/2014/main" id="{557F6019-2724-94C6-B9BD-584C9B3C8423}"/>
              </a:ext>
            </a:extLst>
          </p:cNvPr>
          <p:cNvSpPr/>
          <p:nvPr/>
        </p:nvSpPr>
        <p:spPr>
          <a:xfrm>
            <a:off x="7121644" y="3076760"/>
            <a:ext cx="3024133" cy="1963230"/>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GPU</a:t>
            </a:r>
          </a:p>
        </p:txBody>
      </p:sp>
      <p:sp>
        <p:nvSpPr>
          <p:cNvPr id="29" name="Rectangle 28">
            <a:extLst>
              <a:ext uri="{FF2B5EF4-FFF2-40B4-BE49-F238E27FC236}">
                <a16:creationId xmlns:a16="http://schemas.microsoft.com/office/drawing/2014/main" id="{6A885977-3C7D-3BBF-06AB-183A450D3BC3}"/>
              </a:ext>
            </a:extLst>
          </p:cNvPr>
          <p:cNvSpPr/>
          <p:nvPr/>
        </p:nvSpPr>
        <p:spPr>
          <a:xfrm>
            <a:off x="7605010" y="4278061"/>
            <a:ext cx="2057400" cy="697631"/>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sp>
        <p:nvSpPr>
          <p:cNvPr id="2" name="Rectangle: Rounded Corners 7">
            <a:extLst>
              <a:ext uri="{FF2B5EF4-FFF2-40B4-BE49-F238E27FC236}">
                <a16:creationId xmlns:a16="http://schemas.microsoft.com/office/drawing/2014/main" id="{B0AD8ED0-0278-E3C5-8D64-E32EBC03A08E}"/>
              </a:ext>
            </a:extLst>
          </p:cNvPr>
          <p:cNvSpPr/>
          <p:nvPr/>
        </p:nvSpPr>
        <p:spPr>
          <a:xfrm>
            <a:off x="2343762" y="3076760"/>
            <a:ext cx="3024133" cy="1963230"/>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CPU</a:t>
            </a:r>
          </a:p>
        </p:txBody>
      </p:sp>
      <p:sp>
        <p:nvSpPr>
          <p:cNvPr id="6" name="Rectangle 5">
            <a:extLst>
              <a:ext uri="{FF2B5EF4-FFF2-40B4-BE49-F238E27FC236}">
                <a16:creationId xmlns:a16="http://schemas.microsoft.com/office/drawing/2014/main" id="{3595470D-4FD2-4D68-22B8-AF5C80778C5F}"/>
              </a:ext>
            </a:extLst>
          </p:cNvPr>
          <p:cNvSpPr/>
          <p:nvPr/>
        </p:nvSpPr>
        <p:spPr>
          <a:xfrm>
            <a:off x="2529590" y="3754239"/>
            <a:ext cx="2625883" cy="1221453"/>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sp>
        <p:nvSpPr>
          <p:cNvPr id="7" name="Rectangle: Rounded Corners 7">
            <a:extLst>
              <a:ext uri="{FF2B5EF4-FFF2-40B4-BE49-F238E27FC236}">
                <a16:creationId xmlns:a16="http://schemas.microsoft.com/office/drawing/2014/main" id="{E6EA57BD-C01F-8548-FCA7-F28E3BC258E9}"/>
              </a:ext>
            </a:extLst>
          </p:cNvPr>
          <p:cNvSpPr/>
          <p:nvPr/>
        </p:nvSpPr>
        <p:spPr>
          <a:xfrm>
            <a:off x="2681243" y="3976309"/>
            <a:ext cx="2322576" cy="603504"/>
          </a:xfrm>
          <a:prstGeom prst="roundRect">
            <a:avLst/>
          </a:prstGeom>
          <a:solidFill>
            <a:srgbClr val="194D6A"/>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ptos" panose="02110004020202020204"/>
                <a:ea typeface="+mn-ea"/>
                <a:cs typeface="+mn-cs"/>
              </a:rPr>
              <a:t>Data</a:t>
            </a:r>
          </a:p>
        </p:txBody>
      </p:sp>
      <p:cxnSp>
        <p:nvCxnSpPr>
          <p:cNvPr id="12" name="Straight Connector 11">
            <a:extLst>
              <a:ext uri="{FF2B5EF4-FFF2-40B4-BE49-F238E27FC236}">
                <a16:creationId xmlns:a16="http://schemas.microsoft.com/office/drawing/2014/main" id="{A2B998F7-461A-2A9D-56F8-E0428D3E322C}"/>
              </a:ext>
            </a:extLst>
          </p:cNvPr>
          <p:cNvCxnSpPr/>
          <p:nvPr/>
        </p:nvCxnSpPr>
        <p:spPr>
          <a:xfrm>
            <a:off x="5367895" y="4278061"/>
            <a:ext cx="17537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BC7BE1D-BF93-B9D0-9E69-E8F520CB9507}"/>
              </a:ext>
            </a:extLst>
          </p:cNvPr>
          <p:cNvCxnSpPr/>
          <p:nvPr/>
        </p:nvCxnSpPr>
        <p:spPr>
          <a:xfrm>
            <a:off x="5367895" y="4603737"/>
            <a:ext cx="1753749"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77EC624-D848-29AC-9D8C-571B9C4D1213}"/>
              </a:ext>
            </a:extLst>
          </p:cNvPr>
          <p:cNvSpPr txBox="1"/>
          <p:nvPr/>
        </p:nvSpPr>
        <p:spPr>
          <a:xfrm>
            <a:off x="5941641" y="4246686"/>
            <a:ext cx="606256" cy="369332"/>
          </a:xfrm>
          <a:prstGeom prst="rect">
            <a:avLst/>
          </a:prstGeom>
          <a:noFill/>
        </p:spPr>
        <p:txBody>
          <a:bodyPr wrap="none" rtlCol="0">
            <a:spAutoFit/>
          </a:bodyPr>
          <a:lstStyle/>
          <a:p>
            <a:r>
              <a:rPr lang="en-US" b="1" dirty="0"/>
              <a:t>PCIe</a:t>
            </a:r>
          </a:p>
        </p:txBody>
      </p:sp>
      <p:sp>
        <p:nvSpPr>
          <p:cNvPr id="15" name="Oval 14">
            <a:extLst>
              <a:ext uri="{FF2B5EF4-FFF2-40B4-BE49-F238E27FC236}">
                <a16:creationId xmlns:a16="http://schemas.microsoft.com/office/drawing/2014/main" id="{BB4AC856-14A0-5004-8174-CCFF585DF7FC}"/>
              </a:ext>
            </a:extLst>
          </p:cNvPr>
          <p:cNvSpPr/>
          <p:nvPr/>
        </p:nvSpPr>
        <p:spPr>
          <a:xfrm>
            <a:off x="8467869" y="4364965"/>
            <a:ext cx="331673" cy="298501"/>
          </a:xfrm>
          <a:prstGeom prst="ellipse">
            <a:avLst/>
          </a:prstGeom>
          <a:solidFill>
            <a:srgbClr val="194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4E24E3A-BC33-0B70-7A17-3FD86C4BF5B1}"/>
              </a:ext>
            </a:extLst>
          </p:cNvPr>
          <p:cNvSpPr/>
          <p:nvPr/>
        </p:nvSpPr>
        <p:spPr>
          <a:xfrm>
            <a:off x="6363007" y="4290668"/>
            <a:ext cx="331673" cy="298501"/>
          </a:xfrm>
          <a:prstGeom prst="ellipse">
            <a:avLst/>
          </a:prstGeom>
          <a:solidFill>
            <a:srgbClr val="194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BABDAF-1926-63A3-BCED-FBD3196F6F81}"/>
              </a:ext>
            </a:extLst>
          </p:cNvPr>
          <p:cNvSpPr/>
          <p:nvPr/>
        </p:nvSpPr>
        <p:spPr>
          <a:xfrm>
            <a:off x="9070057" y="3750004"/>
            <a:ext cx="778181" cy="365125"/>
          </a:xfrm>
          <a:prstGeom prst="rect">
            <a:avLst/>
          </a:prstGeom>
          <a:solidFill>
            <a:srgbClr val="A8D5A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Aptos" panose="02110004020202020204"/>
              </a:rPr>
              <a:t>Core</a:t>
            </a:r>
          </a:p>
        </p:txBody>
      </p:sp>
      <p:sp>
        <p:nvSpPr>
          <p:cNvPr id="10" name="Rectangle 9">
            <a:extLst>
              <a:ext uri="{FF2B5EF4-FFF2-40B4-BE49-F238E27FC236}">
                <a16:creationId xmlns:a16="http://schemas.microsoft.com/office/drawing/2014/main" id="{3FE8AA14-DA70-C6AA-323F-965548F3DB9A}"/>
              </a:ext>
            </a:extLst>
          </p:cNvPr>
          <p:cNvSpPr/>
          <p:nvPr/>
        </p:nvSpPr>
        <p:spPr>
          <a:xfrm>
            <a:off x="7415001" y="3750005"/>
            <a:ext cx="778181" cy="365125"/>
          </a:xfrm>
          <a:prstGeom prst="rect">
            <a:avLst/>
          </a:prstGeom>
          <a:solidFill>
            <a:srgbClr val="A8D5A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Aptos" panose="02110004020202020204"/>
              </a:rPr>
              <a:t>Core</a:t>
            </a:r>
          </a:p>
        </p:txBody>
      </p:sp>
      <p:sp>
        <p:nvSpPr>
          <p:cNvPr id="11" name="Oval 10">
            <a:extLst>
              <a:ext uri="{FF2B5EF4-FFF2-40B4-BE49-F238E27FC236}">
                <a16:creationId xmlns:a16="http://schemas.microsoft.com/office/drawing/2014/main" id="{35E3BF52-82B1-54AA-AAB3-086D61C175DB}"/>
              </a:ext>
            </a:extLst>
          </p:cNvPr>
          <p:cNvSpPr/>
          <p:nvPr/>
        </p:nvSpPr>
        <p:spPr>
          <a:xfrm>
            <a:off x="8483182" y="4430563"/>
            <a:ext cx="149095" cy="149250"/>
          </a:xfrm>
          <a:prstGeom prst="ellipse">
            <a:avLst/>
          </a:prstGeom>
          <a:solidFill>
            <a:srgbClr val="194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82FD330-2263-FE78-E8CE-EFF38D6E3182}"/>
              </a:ext>
            </a:extLst>
          </p:cNvPr>
          <p:cNvSpPr/>
          <p:nvPr/>
        </p:nvSpPr>
        <p:spPr>
          <a:xfrm>
            <a:off x="8632277" y="4430563"/>
            <a:ext cx="149095" cy="149250"/>
          </a:xfrm>
          <a:prstGeom prst="ellipse">
            <a:avLst/>
          </a:prstGeom>
          <a:solidFill>
            <a:srgbClr val="194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617BD90-ABE4-B612-238E-4A26A5B00901}"/>
              </a:ext>
            </a:extLst>
          </p:cNvPr>
          <p:cNvSpPr txBox="1"/>
          <p:nvPr/>
        </p:nvSpPr>
        <p:spPr>
          <a:xfrm>
            <a:off x="9391650" y="5988050"/>
            <a:ext cx="184731" cy="369332"/>
          </a:xfrm>
          <a:prstGeom prst="rect">
            <a:avLst/>
          </a:prstGeom>
          <a:noFill/>
        </p:spPr>
        <p:txBody>
          <a:bodyPr wrap="none" rtlCol="0">
            <a:spAutoFit/>
          </a:bodyPr>
          <a:lstStyle/>
          <a:p>
            <a:endParaRPr lang="en-US"/>
          </a:p>
        </p:txBody>
      </p:sp>
      <p:sp>
        <p:nvSpPr>
          <p:cNvPr id="19" name="TextBox 18">
            <a:extLst>
              <a:ext uri="{FF2B5EF4-FFF2-40B4-BE49-F238E27FC236}">
                <a16:creationId xmlns:a16="http://schemas.microsoft.com/office/drawing/2014/main" id="{3F63F675-CEB9-8BEF-978C-427C6D8492AF}"/>
              </a:ext>
            </a:extLst>
          </p:cNvPr>
          <p:cNvSpPr txBox="1"/>
          <p:nvPr/>
        </p:nvSpPr>
        <p:spPr>
          <a:xfrm>
            <a:off x="7207421" y="3400404"/>
            <a:ext cx="1193340" cy="369332"/>
          </a:xfrm>
          <a:prstGeom prst="rect">
            <a:avLst/>
          </a:prstGeom>
          <a:noFill/>
        </p:spPr>
        <p:txBody>
          <a:bodyPr wrap="none" rtlCol="0">
            <a:spAutoFit/>
          </a:bodyPr>
          <a:lstStyle/>
          <a:p>
            <a:r>
              <a:rPr lang="en-US" b="1" dirty="0"/>
              <a:t>Processing</a:t>
            </a:r>
          </a:p>
        </p:txBody>
      </p:sp>
      <p:sp>
        <p:nvSpPr>
          <p:cNvPr id="20" name="TextBox 19">
            <a:extLst>
              <a:ext uri="{FF2B5EF4-FFF2-40B4-BE49-F238E27FC236}">
                <a16:creationId xmlns:a16="http://schemas.microsoft.com/office/drawing/2014/main" id="{1DA0508C-2F87-02A6-54FD-CD481064BC73}"/>
              </a:ext>
            </a:extLst>
          </p:cNvPr>
          <p:cNvSpPr txBox="1"/>
          <p:nvPr/>
        </p:nvSpPr>
        <p:spPr>
          <a:xfrm>
            <a:off x="5777237" y="4626876"/>
            <a:ext cx="935064" cy="646331"/>
          </a:xfrm>
          <a:prstGeom prst="rect">
            <a:avLst/>
          </a:prstGeom>
          <a:noFill/>
        </p:spPr>
        <p:txBody>
          <a:bodyPr wrap="none" rtlCol="0">
            <a:spAutoFit/>
          </a:bodyPr>
          <a:lstStyle/>
          <a:p>
            <a:pPr algn="ctr"/>
            <a:r>
              <a:rPr lang="en-US" b="1" dirty="0"/>
              <a:t>Next</a:t>
            </a:r>
            <a:br>
              <a:rPr lang="en-US" b="1" dirty="0"/>
            </a:br>
            <a:r>
              <a:rPr lang="en-US" b="1" dirty="0"/>
              <a:t>transfer</a:t>
            </a:r>
          </a:p>
        </p:txBody>
      </p:sp>
      <p:sp>
        <p:nvSpPr>
          <p:cNvPr id="18" name="TextBox 17">
            <a:extLst>
              <a:ext uri="{FF2B5EF4-FFF2-40B4-BE49-F238E27FC236}">
                <a16:creationId xmlns:a16="http://schemas.microsoft.com/office/drawing/2014/main" id="{297D5201-E768-4772-2655-BAD5709DA9FF}"/>
              </a:ext>
            </a:extLst>
          </p:cNvPr>
          <p:cNvSpPr txBox="1"/>
          <p:nvPr/>
        </p:nvSpPr>
        <p:spPr>
          <a:xfrm>
            <a:off x="8374978" y="3502665"/>
            <a:ext cx="513282" cy="646331"/>
          </a:xfrm>
          <a:prstGeom prst="rect">
            <a:avLst/>
          </a:prstGeom>
          <a:noFill/>
        </p:spPr>
        <p:txBody>
          <a:bodyPr wrap="none" rtlCol="0">
            <a:spAutoFit/>
          </a:bodyPr>
          <a:lstStyle/>
          <a:p>
            <a:r>
              <a:rPr lang="en-US" sz="3600" b="1" dirty="0">
                <a:solidFill>
                  <a:schemeClr val="accent4">
                    <a:lumMod val="10000"/>
                  </a:schemeClr>
                </a:solidFill>
              </a:rPr>
              <a:t>…</a:t>
            </a:r>
          </a:p>
        </p:txBody>
      </p:sp>
      <p:sp>
        <p:nvSpPr>
          <p:cNvPr id="21" name="Rectangle: Rounded Corners 7">
            <a:extLst>
              <a:ext uri="{FF2B5EF4-FFF2-40B4-BE49-F238E27FC236}">
                <a16:creationId xmlns:a16="http://schemas.microsoft.com/office/drawing/2014/main" id="{C0B66372-8568-719B-BC70-5DD9337832D0}"/>
              </a:ext>
            </a:extLst>
          </p:cNvPr>
          <p:cNvSpPr/>
          <p:nvPr/>
        </p:nvSpPr>
        <p:spPr>
          <a:xfrm>
            <a:off x="8301646" y="4342887"/>
            <a:ext cx="1309760" cy="368024"/>
          </a:xfrm>
          <a:prstGeom prst="roundRect">
            <a:avLst/>
          </a:prstGeom>
          <a:solidFill>
            <a:srgbClr val="E9713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ptos" panose="02110004020202020204"/>
                <a:ea typeface="+mn-ea"/>
                <a:cs typeface="+mn-cs"/>
              </a:rPr>
              <a:t>Model</a:t>
            </a:r>
          </a:p>
        </p:txBody>
      </p:sp>
      <p:sp>
        <p:nvSpPr>
          <p:cNvPr id="24" name="Rectangle: Rounded Corners 7">
            <a:extLst>
              <a:ext uri="{FF2B5EF4-FFF2-40B4-BE49-F238E27FC236}">
                <a16:creationId xmlns:a16="http://schemas.microsoft.com/office/drawing/2014/main" id="{661A8014-0A13-B01C-8A6D-0AA0F0C17BBD}"/>
              </a:ext>
            </a:extLst>
          </p:cNvPr>
          <p:cNvSpPr/>
          <p:nvPr/>
        </p:nvSpPr>
        <p:spPr>
          <a:xfrm>
            <a:off x="7656012" y="4342888"/>
            <a:ext cx="645634" cy="365124"/>
          </a:xfrm>
          <a:prstGeom prst="roundRect">
            <a:avLst/>
          </a:prstGeom>
          <a:solidFill>
            <a:srgbClr val="194D6A"/>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ptos" panose="02110004020202020204"/>
                <a:ea typeface="+mn-ea"/>
                <a:cs typeface="+mn-cs"/>
              </a:rPr>
              <a:t>Data $</a:t>
            </a:r>
          </a:p>
        </p:txBody>
      </p:sp>
      <p:cxnSp>
        <p:nvCxnSpPr>
          <p:cNvPr id="22" name="Straight Arrow Connector 21">
            <a:extLst>
              <a:ext uri="{FF2B5EF4-FFF2-40B4-BE49-F238E27FC236}">
                <a16:creationId xmlns:a16="http://schemas.microsoft.com/office/drawing/2014/main" id="{02022A2D-6321-0A99-E0F7-5696D14911A6}"/>
              </a:ext>
            </a:extLst>
          </p:cNvPr>
          <p:cNvCxnSpPr>
            <a:cxnSpLocks/>
          </p:cNvCxnSpPr>
          <p:nvPr/>
        </p:nvCxnSpPr>
        <p:spPr>
          <a:xfrm>
            <a:off x="6724759" y="4462712"/>
            <a:ext cx="931253" cy="11710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ED5EDDF-967A-A294-5C1A-DF84551DB8E8}"/>
              </a:ext>
            </a:extLst>
          </p:cNvPr>
          <p:cNvSpPr txBox="1"/>
          <p:nvPr/>
        </p:nvSpPr>
        <p:spPr>
          <a:xfrm>
            <a:off x="6631165" y="4578317"/>
            <a:ext cx="981359" cy="369332"/>
          </a:xfrm>
          <a:prstGeom prst="rect">
            <a:avLst/>
          </a:prstGeom>
          <a:noFill/>
        </p:spPr>
        <p:txBody>
          <a:bodyPr wrap="square" rtlCol="0">
            <a:spAutoFit/>
          </a:bodyPr>
          <a:lstStyle/>
          <a:p>
            <a:r>
              <a:rPr lang="en-US" dirty="0">
                <a:highlight>
                  <a:srgbClr val="00FFFF"/>
                </a:highlight>
              </a:rPr>
              <a:t>Waiting!</a:t>
            </a:r>
          </a:p>
        </p:txBody>
      </p:sp>
    </p:spTree>
    <p:extLst>
      <p:ext uri="{BB962C8B-B14F-4D97-AF65-F5344CB8AC3E}">
        <p14:creationId xmlns:p14="http://schemas.microsoft.com/office/powerpoint/2010/main" val="346461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0" presetClass="path" presetSubtype="0" accel="50000" decel="50000" fill="hold" grpId="0" nodeType="withEffect">
                                  <p:stCondLst>
                                    <p:cond delay="0"/>
                                  </p:stCondLst>
                                  <p:childTnLst>
                                    <p:animMotion origin="layout" path="M -0.05768 0.0044 L 0.0638 -0.08379 " pathEditMode="relative" rAng="0" ptsTypes="AA">
                                      <p:cBhvr>
                                        <p:cTn id="8" dur="1000" fill="hold"/>
                                        <p:tgtEl>
                                          <p:spTgt spid="16"/>
                                        </p:tgtEl>
                                        <p:attrNameLst>
                                          <p:attrName>ppt_x</p:attrName>
                                          <p:attrName>ppt_y</p:attrName>
                                        </p:attrNameLst>
                                      </p:cBhvr>
                                      <p:rCtr x="6068" y="-4421"/>
                                    </p:animMotion>
                                  </p:childTnLst>
                                </p:cTn>
                              </p:par>
                              <p:par>
                                <p:cTn id="9" presetID="0" presetClass="path" presetSubtype="0" accel="50000" decel="50000" fill="hold" grpId="0" nodeType="withEffect">
                                  <p:stCondLst>
                                    <p:cond delay="0"/>
                                  </p:stCondLst>
                                  <p:childTnLst>
                                    <p:animMotion origin="layout" path="M -0.047 0.0044 L -0.0638 -0.08055 " pathEditMode="relative" rAng="0" ptsTypes="AA">
                                      <p:cBhvr>
                                        <p:cTn id="10" dur="1000" fill="hold"/>
                                        <p:tgtEl>
                                          <p:spTgt spid="11"/>
                                        </p:tgtEl>
                                        <p:attrNameLst>
                                          <p:attrName>ppt_x</p:attrName>
                                          <p:attrName>ppt_y</p:attrName>
                                        </p:attrNameLst>
                                      </p:cBhvr>
                                      <p:rCtr x="-846" y="-4259"/>
                                    </p:animMotion>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0" presetClass="exit" presetSubtype="0" fill="hold" grpId="1" nodeType="withEffect">
                                  <p:stCondLst>
                                    <p:cond delay="0"/>
                                  </p:stCondLst>
                                  <p:childTnLst>
                                    <p:animEffect transition="out" filter="fade">
                                      <p:cBhvr>
                                        <p:cTn id="17" dur="3000"/>
                                        <p:tgtEl>
                                          <p:spTgt spid="16"/>
                                        </p:tgtEl>
                                      </p:cBhvr>
                                    </p:animEffect>
                                    <p:set>
                                      <p:cBhvr>
                                        <p:cTn id="18" dur="1" fill="hold">
                                          <p:stCondLst>
                                            <p:cond delay="2999"/>
                                          </p:stCondLst>
                                        </p:cTn>
                                        <p:tgtEl>
                                          <p:spTgt spid="16"/>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3000"/>
                                        <p:tgtEl>
                                          <p:spTgt spid="11"/>
                                        </p:tgtEl>
                                      </p:cBhvr>
                                    </p:animEffect>
                                    <p:set>
                                      <p:cBhvr>
                                        <p:cTn id="21" dur="1" fill="hold">
                                          <p:stCondLst>
                                            <p:cond delay="2999"/>
                                          </p:stCondLst>
                                        </p:cTn>
                                        <p:tgtEl>
                                          <p:spTgt spid="11"/>
                                        </p:tgtEl>
                                        <p:attrNameLst>
                                          <p:attrName>style.visibility</p:attrName>
                                        </p:attrNameLst>
                                      </p:cBhvr>
                                      <p:to>
                                        <p:strVal val="hidden"/>
                                      </p:to>
                                    </p:set>
                                  </p:childTnLst>
                                </p:cTn>
                              </p:par>
                              <p:par>
                                <p:cTn id="22" presetID="1" presetClass="entr" presetSubtype="0" fill="hold" grpId="1"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0" presetClass="path" presetSubtype="0" accel="50000" decel="50000" fill="hold" grpId="0" nodeType="withEffect">
                                  <p:stCondLst>
                                    <p:cond delay="0"/>
                                  </p:stCondLst>
                                  <p:childTnLst>
                                    <p:animMotion origin="layout" path="M -0.16211 -0.02222 L 4.375E-6 -3.7037E-6 " pathEditMode="relative" rAng="0" ptsTypes="AA">
                                      <p:cBhvr>
                                        <p:cTn id="25" dur="2000" fill="hold"/>
                                        <p:tgtEl>
                                          <p:spTgt spid="8"/>
                                        </p:tgtEl>
                                        <p:attrNameLst>
                                          <p:attrName>ppt_x</p:attrName>
                                          <p:attrName>ppt_y</p:attrName>
                                        </p:attrNameLst>
                                      </p:cBhvr>
                                      <p:rCtr x="8099" y="1111"/>
                                    </p:animMotion>
                                  </p:childTnLst>
                                </p:cTn>
                              </p:par>
                            </p:childTnLst>
                          </p:cTn>
                        </p:par>
                        <p:par>
                          <p:cTn id="26" fill="hold">
                            <p:stCondLst>
                              <p:cond delay="4000"/>
                            </p:stCondLst>
                            <p:childTnLst>
                              <p:par>
                                <p:cTn id="27" presetID="1" presetClass="exit" presetSubtype="0" fill="hold" grpId="1" nodeType="after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strVal val="#ppt_w*0.70"/>
                                          </p:val>
                                        </p:tav>
                                        <p:tav tm="100000">
                                          <p:val>
                                            <p:strVal val="#ppt_w"/>
                                          </p:val>
                                        </p:tav>
                                      </p:tavLst>
                                    </p:anim>
                                    <p:anim calcmode="lin" valueType="num">
                                      <p:cBhvr>
                                        <p:cTn id="34" dur="500" fill="hold"/>
                                        <p:tgtEl>
                                          <p:spTgt spid="23"/>
                                        </p:tgtEl>
                                        <p:attrNameLst>
                                          <p:attrName>ppt_h</p:attrName>
                                        </p:attrNameLst>
                                      </p:cBhvr>
                                      <p:tavLst>
                                        <p:tav tm="0">
                                          <p:val>
                                            <p:strVal val="#ppt_h"/>
                                          </p:val>
                                        </p:tav>
                                        <p:tav tm="100000">
                                          <p:val>
                                            <p:strVal val="#ppt_h"/>
                                          </p:val>
                                        </p:tav>
                                      </p:tavLst>
                                    </p:anim>
                                    <p:animEffect transition="in" filter="fade">
                                      <p:cBhvr>
                                        <p:cTn id="35" dur="500"/>
                                        <p:tgtEl>
                                          <p:spTgt spid="23"/>
                                        </p:tgtEl>
                                      </p:cBhvr>
                                    </p:animEffect>
                                  </p:childTnLst>
                                </p:cTn>
                              </p:par>
                              <p:par>
                                <p:cTn id="36" presetID="55"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strVal val="#ppt_w*0.70"/>
                                          </p:val>
                                        </p:tav>
                                        <p:tav tm="100000">
                                          <p:val>
                                            <p:strVal val="#ppt_w"/>
                                          </p:val>
                                        </p:tav>
                                      </p:tavLst>
                                    </p:anim>
                                    <p:anim calcmode="lin" valueType="num">
                                      <p:cBhvr>
                                        <p:cTn id="39" dur="500" fill="hold"/>
                                        <p:tgtEl>
                                          <p:spTgt spid="22"/>
                                        </p:tgtEl>
                                        <p:attrNameLst>
                                          <p:attrName>ppt_h</p:attrName>
                                        </p:attrNameLst>
                                      </p:cBhvr>
                                      <p:tavLst>
                                        <p:tav tm="0">
                                          <p:val>
                                            <p:strVal val="#ppt_h"/>
                                          </p:val>
                                        </p:tav>
                                        <p:tav tm="100000">
                                          <p:val>
                                            <p:strVal val="#ppt_h"/>
                                          </p:val>
                                        </p:tav>
                                      </p:tavLst>
                                    </p:anim>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8" grpId="1" animBg="1"/>
      <p:bldP spid="11" grpId="0" animBg="1"/>
      <p:bldP spid="11" grpId="1" animBg="1"/>
      <p:bldP spid="16" grpId="0" animBg="1"/>
      <p:bldP spid="16" grpId="1" animBg="1"/>
      <p:bldP spid="19" grpId="0"/>
      <p:bldP spid="19" grpId="1"/>
      <p:bldP spid="20" grpId="0"/>
      <p:bldP spid="2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C6BF8-86D6-B327-9482-48D0FCEBFF25}"/>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A69CF491-AA7A-139F-5996-B92D48678F69}"/>
              </a:ext>
            </a:extLst>
          </p:cNvPr>
          <p:cNvGrpSpPr/>
          <p:nvPr/>
        </p:nvGrpSpPr>
        <p:grpSpPr>
          <a:xfrm>
            <a:off x="2343762" y="2095689"/>
            <a:ext cx="7802015" cy="1963230"/>
            <a:chOff x="2343762" y="3076760"/>
            <a:chExt cx="7802015" cy="1963230"/>
          </a:xfrm>
        </p:grpSpPr>
        <p:sp>
          <p:nvSpPr>
            <p:cNvPr id="19" name="Rectangle: Rounded Corners 7">
              <a:extLst>
                <a:ext uri="{FF2B5EF4-FFF2-40B4-BE49-F238E27FC236}">
                  <a16:creationId xmlns:a16="http://schemas.microsoft.com/office/drawing/2014/main" id="{EA427006-F6C9-FB7F-3240-0ED3015744E6}"/>
                </a:ext>
              </a:extLst>
            </p:cNvPr>
            <p:cNvSpPr/>
            <p:nvPr/>
          </p:nvSpPr>
          <p:spPr>
            <a:xfrm>
              <a:off x="2343762" y="3076760"/>
              <a:ext cx="3024133" cy="1963230"/>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CPU</a:t>
              </a:r>
            </a:p>
          </p:txBody>
        </p:sp>
        <p:sp>
          <p:nvSpPr>
            <p:cNvPr id="17" name="Rectangle: Rounded Corners 7">
              <a:extLst>
                <a:ext uri="{FF2B5EF4-FFF2-40B4-BE49-F238E27FC236}">
                  <a16:creationId xmlns:a16="http://schemas.microsoft.com/office/drawing/2014/main" id="{43E84DA9-B794-C708-3139-393967D51FE9}"/>
                </a:ext>
              </a:extLst>
            </p:cNvPr>
            <p:cNvSpPr/>
            <p:nvPr/>
          </p:nvSpPr>
          <p:spPr>
            <a:xfrm>
              <a:off x="7121644" y="3076760"/>
              <a:ext cx="3024133" cy="1963230"/>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GPU</a:t>
              </a:r>
            </a:p>
          </p:txBody>
        </p:sp>
        <p:sp>
          <p:nvSpPr>
            <p:cNvPr id="18" name="Rectangle 17">
              <a:extLst>
                <a:ext uri="{FF2B5EF4-FFF2-40B4-BE49-F238E27FC236}">
                  <a16:creationId xmlns:a16="http://schemas.microsoft.com/office/drawing/2014/main" id="{EA84E152-E02F-FFA2-C3C3-6C1CA02DA8E2}"/>
                </a:ext>
              </a:extLst>
            </p:cNvPr>
            <p:cNvSpPr/>
            <p:nvPr/>
          </p:nvSpPr>
          <p:spPr>
            <a:xfrm>
              <a:off x="7605010" y="4278061"/>
              <a:ext cx="2057400" cy="697631"/>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sp>
          <p:nvSpPr>
            <p:cNvPr id="20" name="Rectangle 19">
              <a:extLst>
                <a:ext uri="{FF2B5EF4-FFF2-40B4-BE49-F238E27FC236}">
                  <a16:creationId xmlns:a16="http://schemas.microsoft.com/office/drawing/2014/main" id="{DA0413A3-B9D6-8E76-2906-B6977C47075B}"/>
                </a:ext>
              </a:extLst>
            </p:cNvPr>
            <p:cNvSpPr/>
            <p:nvPr/>
          </p:nvSpPr>
          <p:spPr>
            <a:xfrm>
              <a:off x="2529590" y="3754239"/>
              <a:ext cx="2625883" cy="1221453"/>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sp>
          <p:nvSpPr>
            <p:cNvPr id="24" name="Rectangle: Rounded Corners 7">
              <a:extLst>
                <a:ext uri="{FF2B5EF4-FFF2-40B4-BE49-F238E27FC236}">
                  <a16:creationId xmlns:a16="http://schemas.microsoft.com/office/drawing/2014/main" id="{A66A9FAD-028F-3A6D-C03C-A860143352FF}"/>
                </a:ext>
              </a:extLst>
            </p:cNvPr>
            <p:cNvSpPr/>
            <p:nvPr/>
          </p:nvSpPr>
          <p:spPr>
            <a:xfrm>
              <a:off x="2681243" y="3976309"/>
              <a:ext cx="2322576" cy="603504"/>
            </a:xfrm>
            <a:prstGeom prst="roundRect">
              <a:avLst/>
            </a:prstGeom>
            <a:solidFill>
              <a:srgbClr val="194D6A"/>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ptos" panose="02110004020202020204"/>
                  <a:ea typeface="+mn-ea"/>
                  <a:cs typeface="+mn-cs"/>
                </a:rPr>
                <a:t>Data</a:t>
              </a:r>
            </a:p>
          </p:txBody>
        </p:sp>
        <p:cxnSp>
          <p:nvCxnSpPr>
            <p:cNvPr id="25" name="Straight Connector 24">
              <a:extLst>
                <a:ext uri="{FF2B5EF4-FFF2-40B4-BE49-F238E27FC236}">
                  <a16:creationId xmlns:a16="http://schemas.microsoft.com/office/drawing/2014/main" id="{5A89E0E2-6BEE-1C7D-E646-B84D9A0B12E4}"/>
                </a:ext>
              </a:extLst>
            </p:cNvPr>
            <p:cNvCxnSpPr/>
            <p:nvPr/>
          </p:nvCxnSpPr>
          <p:spPr>
            <a:xfrm>
              <a:off x="5367895" y="4278061"/>
              <a:ext cx="17537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9C8C2FD-7B98-0347-99BC-5161C454EE57}"/>
                </a:ext>
              </a:extLst>
            </p:cNvPr>
            <p:cNvCxnSpPr/>
            <p:nvPr/>
          </p:nvCxnSpPr>
          <p:spPr>
            <a:xfrm>
              <a:off x="5367895" y="4603737"/>
              <a:ext cx="1753749"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9DFF8676-4AD8-43A1-71A4-68ED223EBEE5}"/>
                </a:ext>
              </a:extLst>
            </p:cNvPr>
            <p:cNvSpPr txBox="1"/>
            <p:nvPr/>
          </p:nvSpPr>
          <p:spPr>
            <a:xfrm>
              <a:off x="5941641" y="4246686"/>
              <a:ext cx="606256" cy="369332"/>
            </a:xfrm>
            <a:prstGeom prst="rect">
              <a:avLst/>
            </a:prstGeom>
            <a:noFill/>
          </p:spPr>
          <p:txBody>
            <a:bodyPr wrap="none" rtlCol="0">
              <a:spAutoFit/>
            </a:bodyPr>
            <a:lstStyle/>
            <a:p>
              <a:r>
                <a:rPr lang="en-US" b="1" dirty="0"/>
                <a:t>PCIe</a:t>
              </a:r>
            </a:p>
          </p:txBody>
        </p:sp>
        <p:sp>
          <p:nvSpPr>
            <p:cNvPr id="33" name="Oval 32">
              <a:extLst>
                <a:ext uri="{FF2B5EF4-FFF2-40B4-BE49-F238E27FC236}">
                  <a16:creationId xmlns:a16="http://schemas.microsoft.com/office/drawing/2014/main" id="{E87E38DF-CC8B-10C0-72CB-B83F850AFAF3}"/>
                </a:ext>
              </a:extLst>
            </p:cNvPr>
            <p:cNvSpPr/>
            <p:nvPr/>
          </p:nvSpPr>
          <p:spPr>
            <a:xfrm>
              <a:off x="8467869" y="4364965"/>
              <a:ext cx="331673" cy="298501"/>
            </a:xfrm>
            <a:prstGeom prst="ellipse">
              <a:avLst/>
            </a:prstGeom>
            <a:solidFill>
              <a:srgbClr val="194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5F6F7F-2ACC-FB36-D408-6BD288D38D69}"/>
                </a:ext>
              </a:extLst>
            </p:cNvPr>
            <p:cNvSpPr/>
            <p:nvPr/>
          </p:nvSpPr>
          <p:spPr>
            <a:xfrm>
              <a:off x="6392699" y="4290954"/>
              <a:ext cx="331673" cy="298501"/>
            </a:xfrm>
            <a:prstGeom prst="ellipse">
              <a:avLst/>
            </a:prstGeom>
            <a:solidFill>
              <a:srgbClr val="194D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506771-34DC-7400-5D8A-89A8CC70FA26}"/>
                </a:ext>
              </a:extLst>
            </p:cNvPr>
            <p:cNvSpPr/>
            <p:nvPr/>
          </p:nvSpPr>
          <p:spPr>
            <a:xfrm>
              <a:off x="9070057" y="3750004"/>
              <a:ext cx="778181" cy="365125"/>
            </a:xfrm>
            <a:prstGeom prst="rect">
              <a:avLst/>
            </a:prstGeom>
            <a:solidFill>
              <a:srgbClr val="A8D5A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Aptos" panose="02110004020202020204"/>
                </a:rPr>
                <a:t>Core</a:t>
              </a:r>
            </a:p>
          </p:txBody>
        </p:sp>
        <p:sp>
          <p:nvSpPr>
            <p:cNvPr id="37" name="Rectangle 36">
              <a:extLst>
                <a:ext uri="{FF2B5EF4-FFF2-40B4-BE49-F238E27FC236}">
                  <a16:creationId xmlns:a16="http://schemas.microsoft.com/office/drawing/2014/main" id="{7B6889A8-5605-3E59-AE9D-DFEDDAA1F740}"/>
                </a:ext>
              </a:extLst>
            </p:cNvPr>
            <p:cNvSpPr/>
            <p:nvPr/>
          </p:nvSpPr>
          <p:spPr>
            <a:xfrm>
              <a:off x="7415001" y="3750005"/>
              <a:ext cx="778181" cy="365125"/>
            </a:xfrm>
            <a:prstGeom prst="rect">
              <a:avLst/>
            </a:prstGeom>
            <a:solidFill>
              <a:srgbClr val="A8D5A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Aptos" panose="02110004020202020204"/>
                </a:rPr>
                <a:t>Core</a:t>
              </a:r>
            </a:p>
          </p:txBody>
        </p:sp>
        <p:sp>
          <p:nvSpPr>
            <p:cNvPr id="1026" name="TextBox 1025">
              <a:extLst>
                <a:ext uri="{FF2B5EF4-FFF2-40B4-BE49-F238E27FC236}">
                  <a16:creationId xmlns:a16="http://schemas.microsoft.com/office/drawing/2014/main" id="{A4CF089F-B751-48E5-4D99-E3EB4120A9B4}"/>
                </a:ext>
              </a:extLst>
            </p:cNvPr>
            <p:cNvSpPr txBox="1"/>
            <p:nvPr/>
          </p:nvSpPr>
          <p:spPr>
            <a:xfrm>
              <a:off x="8374978" y="3502665"/>
              <a:ext cx="513282" cy="646331"/>
            </a:xfrm>
            <a:prstGeom prst="rect">
              <a:avLst/>
            </a:prstGeom>
            <a:noFill/>
          </p:spPr>
          <p:txBody>
            <a:bodyPr wrap="none" rtlCol="0">
              <a:spAutoFit/>
            </a:bodyPr>
            <a:lstStyle/>
            <a:p>
              <a:r>
                <a:rPr lang="en-US" sz="3600" b="1" dirty="0">
                  <a:solidFill>
                    <a:schemeClr val="accent4">
                      <a:lumMod val="10000"/>
                    </a:schemeClr>
                  </a:solidFill>
                </a:rPr>
                <a:t>…</a:t>
              </a:r>
            </a:p>
          </p:txBody>
        </p:sp>
        <p:sp>
          <p:nvSpPr>
            <p:cNvPr id="1059" name="Rectangle: Rounded Corners 7">
              <a:extLst>
                <a:ext uri="{FF2B5EF4-FFF2-40B4-BE49-F238E27FC236}">
                  <a16:creationId xmlns:a16="http://schemas.microsoft.com/office/drawing/2014/main" id="{12C4010A-BB37-5F01-EA98-2E89CE94938B}"/>
                </a:ext>
              </a:extLst>
            </p:cNvPr>
            <p:cNvSpPr/>
            <p:nvPr/>
          </p:nvSpPr>
          <p:spPr>
            <a:xfrm>
              <a:off x="8301646" y="4342887"/>
              <a:ext cx="1309760" cy="368024"/>
            </a:xfrm>
            <a:prstGeom prst="roundRect">
              <a:avLst/>
            </a:prstGeom>
            <a:solidFill>
              <a:srgbClr val="E9713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ptos" panose="02110004020202020204"/>
                  <a:ea typeface="+mn-ea"/>
                  <a:cs typeface="+mn-cs"/>
                </a:rPr>
                <a:t>Model</a:t>
              </a:r>
            </a:p>
          </p:txBody>
        </p:sp>
        <p:sp>
          <p:nvSpPr>
            <p:cNvPr id="1060" name="Rectangle: Rounded Corners 7">
              <a:extLst>
                <a:ext uri="{FF2B5EF4-FFF2-40B4-BE49-F238E27FC236}">
                  <a16:creationId xmlns:a16="http://schemas.microsoft.com/office/drawing/2014/main" id="{91039ACE-30BA-0205-4668-261F7F8B5B0F}"/>
                </a:ext>
              </a:extLst>
            </p:cNvPr>
            <p:cNvSpPr/>
            <p:nvPr/>
          </p:nvSpPr>
          <p:spPr>
            <a:xfrm>
              <a:off x="7656012" y="4342888"/>
              <a:ext cx="645634" cy="365124"/>
            </a:xfrm>
            <a:prstGeom prst="roundRect">
              <a:avLst/>
            </a:prstGeom>
            <a:solidFill>
              <a:srgbClr val="194D6A"/>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ptos" panose="02110004020202020204"/>
                  <a:ea typeface="+mn-ea"/>
                  <a:cs typeface="+mn-cs"/>
                </a:rPr>
                <a:t>Data $</a:t>
              </a:r>
            </a:p>
          </p:txBody>
        </p:sp>
        <p:cxnSp>
          <p:nvCxnSpPr>
            <p:cNvPr id="1061" name="Straight Arrow Connector 1060">
              <a:extLst>
                <a:ext uri="{FF2B5EF4-FFF2-40B4-BE49-F238E27FC236}">
                  <a16:creationId xmlns:a16="http://schemas.microsoft.com/office/drawing/2014/main" id="{4DBE51E6-ABAB-4A05-834A-995C0307360D}"/>
                </a:ext>
              </a:extLst>
            </p:cNvPr>
            <p:cNvCxnSpPr>
              <a:cxnSpLocks/>
            </p:cNvCxnSpPr>
            <p:nvPr/>
          </p:nvCxnSpPr>
          <p:spPr>
            <a:xfrm>
              <a:off x="6724759" y="4462712"/>
              <a:ext cx="931253" cy="11710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062" name="TextBox 1061">
              <a:extLst>
                <a:ext uri="{FF2B5EF4-FFF2-40B4-BE49-F238E27FC236}">
                  <a16:creationId xmlns:a16="http://schemas.microsoft.com/office/drawing/2014/main" id="{E773D96A-D75F-8D68-4B7C-FD97C607564E}"/>
                </a:ext>
              </a:extLst>
            </p:cNvPr>
            <p:cNvSpPr txBox="1"/>
            <p:nvPr/>
          </p:nvSpPr>
          <p:spPr>
            <a:xfrm>
              <a:off x="6631165" y="4578317"/>
              <a:ext cx="981359" cy="369332"/>
            </a:xfrm>
            <a:prstGeom prst="rect">
              <a:avLst/>
            </a:prstGeom>
            <a:noFill/>
          </p:spPr>
          <p:txBody>
            <a:bodyPr wrap="square" rtlCol="0">
              <a:spAutoFit/>
            </a:bodyPr>
            <a:lstStyle/>
            <a:p>
              <a:r>
                <a:rPr lang="en-US" dirty="0">
                  <a:highlight>
                    <a:srgbClr val="00FFFF"/>
                  </a:highlight>
                </a:rPr>
                <a:t>Waiting!</a:t>
              </a:r>
            </a:p>
          </p:txBody>
        </p:sp>
      </p:grpSp>
      <p:sp>
        <p:nvSpPr>
          <p:cNvPr id="3" name="Title 2">
            <a:extLst>
              <a:ext uri="{FF2B5EF4-FFF2-40B4-BE49-F238E27FC236}">
                <a16:creationId xmlns:a16="http://schemas.microsoft.com/office/drawing/2014/main" id="{7F058BDA-4893-74B8-4D17-452A78DCC408}"/>
              </a:ext>
            </a:extLst>
          </p:cNvPr>
          <p:cNvSpPr>
            <a:spLocks noGrp="1"/>
          </p:cNvSpPr>
          <p:nvPr>
            <p:ph type="title"/>
          </p:nvPr>
        </p:nvSpPr>
        <p:spPr/>
        <p:txBody>
          <a:bodyPr/>
          <a:lstStyle/>
          <a:p>
            <a:r>
              <a:rPr lang="en-US" dirty="0"/>
              <a:t>The GPU bottleneck in ML</a:t>
            </a:r>
          </a:p>
        </p:txBody>
      </p:sp>
      <p:sp>
        <p:nvSpPr>
          <p:cNvPr id="4" name="Slide Number Placeholder 3">
            <a:extLst>
              <a:ext uri="{FF2B5EF4-FFF2-40B4-BE49-F238E27FC236}">
                <a16:creationId xmlns:a16="http://schemas.microsoft.com/office/drawing/2014/main" id="{48C8871B-04DD-9FA3-F471-BBF0C68A4F35}"/>
              </a:ext>
            </a:extLst>
          </p:cNvPr>
          <p:cNvSpPr>
            <a:spLocks noGrp="1"/>
          </p:cNvSpPr>
          <p:nvPr>
            <p:ph type="sldNum" sz="quarter" idx="14"/>
          </p:nvPr>
        </p:nvSpPr>
        <p:spPr/>
        <p:txBody>
          <a:bodyPr/>
          <a:lstStyle/>
          <a:p>
            <a:fld id="{04AED599-1D0F-3E40-81CA-01C30F87847C}" type="slidenum">
              <a:rPr lang="en-US" smtClean="0"/>
              <a:pPr/>
              <a:t>58</a:t>
            </a:fld>
            <a:endParaRPr lang="en-US"/>
          </a:p>
        </p:txBody>
      </p:sp>
      <p:graphicFrame>
        <p:nvGraphicFramePr>
          <p:cNvPr id="26" name="Chart Placeholder 8">
            <a:extLst>
              <a:ext uri="{FF2B5EF4-FFF2-40B4-BE49-F238E27FC236}">
                <a16:creationId xmlns:a16="http://schemas.microsoft.com/office/drawing/2014/main" id="{347A2E30-0075-E486-4EF3-ABBE7A3D09C6}"/>
              </a:ext>
            </a:extLst>
          </p:cNvPr>
          <p:cNvGraphicFramePr>
            <a:graphicFrameLocks noGrp="1"/>
          </p:cNvGraphicFramePr>
          <p:nvPr>
            <p:ph type="chart" sz="quarter" idx="12"/>
          </p:nvPr>
        </p:nvGraphicFramePr>
        <p:xfrm>
          <a:off x="788531" y="4616106"/>
          <a:ext cx="10912475" cy="1835493"/>
        </p:xfrm>
        <a:graphic>
          <a:graphicData uri="http://schemas.openxmlformats.org/drawingml/2006/chart">
            <c:chart xmlns:c="http://schemas.openxmlformats.org/drawingml/2006/chart" xmlns:r="http://schemas.openxmlformats.org/officeDocument/2006/relationships" r:id="rId3"/>
          </a:graphicData>
        </a:graphic>
      </p:graphicFrame>
      <p:sp>
        <p:nvSpPr>
          <p:cNvPr id="27" name="Footer Placeholder 10">
            <a:extLst>
              <a:ext uri="{FF2B5EF4-FFF2-40B4-BE49-F238E27FC236}">
                <a16:creationId xmlns:a16="http://schemas.microsoft.com/office/drawing/2014/main" id="{5E16208C-1F33-B0D2-E092-20206BED9A5F}"/>
              </a:ext>
            </a:extLst>
          </p:cNvPr>
          <p:cNvSpPr>
            <a:spLocks noGrp="1"/>
          </p:cNvSpPr>
          <p:nvPr>
            <p:ph type="ftr" sz="quarter" idx="13"/>
          </p:nvPr>
        </p:nvSpPr>
        <p:spPr>
          <a:xfrm>
            <a:off x="1719677" y="6052545"/>
            <a:ext cx="8752644" cy="365125"/>
          </a:xfrm>
        </p:spPr>
        <p:txBody>
          <a:bodyPr/>
          <a:lstStyle/>
          <a:p>
            <a:r>
              <a:rPr lang="en-US" b="1" dirty="0">
                <a:solidFill>
                  <a:schemeClr val="tx1"/>
                </a:solidFill>
              </a:rPr>
              <a:t>Evaluated using GNN training framework [Legion, ATC ‘23] on an A100 GPU</a:t>
            </a:r>
          </a:p>
        </p:txBody>
      </p:sp>
      <p:sp>
        <p:nvSpPr>
          <p:cNvPr id="11" name="Rectangle 10">
            <a:extLst>
              <a:ext uri="{FF2B5EF4-FFF2-40B4-BE49-F238E27FC236}">
                <a16:creationId xmlns:a16="http://schemas.microsoft.com/office/drawing/2014/main" id="{EAEB7FF5-A6F1-6735-1EAB-B8D69E3B6B1B}"/>
              </a:ext>
            </a:extLst>
          </p:cNvPr>
          <p:cNvSpPr/>
          <p:nvPr/>
        </p:nvSpPr>
        <p:spPr>
          <a:xfrm>
            <a:off x="788530" y="1791379"/>
            <a:ext cx="10912475" cy="2570687"/>
          </a:xfrm>
          <a:prstGeom prst="rect">
            <a:avLst/>
          </a:prstGeom>
          <a:solidFill>
            <a:srgbClr val="F2F2F2">
              <a:alpha val="9607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A3A4893-5819-2BE1-16F0-C691A014488D}"/>
              </a:ext>
            </a:extLst>
          </p:cNvPr>
          <p:cNvSpPr txBox="1"/>
          <p:nvPr/>
        </p:nvSpPr>
        <p:spPr>
          <a:xfrm>
            <a:off x="1575685" y="3379878"/>
            <a:ext cx="1588406" cy="923330"/>
          </a:xfrm>
          <a:prstGeom prst="rect">
            <a:avLst/>
          </a:prstGeom>
          <a:noFill/>
        </p:spPr>
        <p:txBody>
          <a:bodyPr wrap="square" rtlCol="0">
            <a:spAutoFit/>
          </a:bodyPr>
          <a:lstStyle/>
          <a:p>
            <a:pPr algn="ctr"/>
            <a:r>
              <a:rPr lang="en-US" b="1" dirty="0"/>
              <a:t>Graph Neural Networks (GNN)</a:t>
            </a:r>
          </a:p>
        </p:txBody>
      </p:sp>
      <p:grpSp>
        <p:nvGrpSpPr>
          <p:cNvPr id="1054" name="Group 1053">
            <a:extLst>
              <a:ext uri="{FF2B5EF4-FFF2-40B4-BE49-F238E27FC236}">
                <a16:creationId xmlns:a16="http://schemas.microsoft.com/office/drawing/2014/main" id="{9DB44531-9769-0D09-E5EE-3604D3BA4037}"/>
              </a:ext>
            </a:extLst>
          </p:cNvPr>
          <p:cNvGrpSpPr/>
          <p:nvPr/>
        </p:nvGrpSpPr>
        <p:grpSpPr>
          <a:xfrm>
            <a:off x="1327429" y="2317152"/>
            <a:ext cx="2084921" cy="959449"/>
            <a:chOff x="1731482" y="3211634"/>
            <a:chExt cx="2084921" cy="959449"/>
          </a:xfrm>
        </p:grpSpPr>
        <p:pic>
          <p:nvPicPr>
            <p:cNvPr id="30" name="Graphic 29" descr="Network with solid fill">
              <a:extLst>
                <a:ext uri="{FF2B5EF4-FFF2-40B4-BE49-F238E27FC236}">
                  <a16:creationId xmlns:a16="http://schemas.microsoft.com/office/drawing/2014/main" id="{490D1459-89F0-41B0-7184-281ACD73345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31482" y="3211634"/>
              <a:ext cx="914400" cy="914400"/>
            </a:xfrm>
            <a:prstGeom prst="rect">
              <a:avLst/>
            </a:prstGeom>
          </p:spPr>
        </p:pic>
        <p:grpSp>
          <p:nvGrpSpPr>
            <p:cNvPr id="56" name="Group 55">
              <a:extLst>
                <a:ext uri="{FF2B5EF4-FFF2-40B4-BE49-F238E27FC236}">
                  <a16:creationId xmlns:a16="http://schemas.microsoft.com/office/drawing/2014/main" id="{DCF56AE6-22DE-63FF-81EA-C5C6B8D71FBB}"/>
                </a:ext>
              </a:extLst>
            </p:cNvPr>
            <p:cNvGrpSpPr/>
            <p:nvPr/>
          </p:nvGrpSpPr>
          <p:grpSpPr>
            <a:xfrm>
              <a:off x="2576444" y="3265293"/>
              <a:ext cx="1239959" cy="905790"/>
              <a:chOff x="2576444" y="3265293"/>
              <a:chExt cx="1239959" cy="905790"/>
            </a:xfrm>
          </p:grpSpPr>
          <p:grpSp>
            <p:nvGrpSpPr>
              <p:cNvPr id="39" name="Group 38">
                <a:extLst>
                  <a:ext uri="{FF2B5EF4-FFF2-40B4-BE49-F238E27FC236}">
                    <a16:creationId xmlns:a16="http://schemas.microsoft.com/office/drawing/2014/main" id="{F3E7FEE8-69A1-EB27-7A5E-8CF4187B2169}"/>
                  </a:ext>
                </a:extLst>
              </p:cNvPr>
              <p:cNvGrpSpPr/>
              <p:nvPr/>
            </p:nvGrpSpPr>
            <p:grpSpPr>
              <a:xfrm>
                <a:off x="2855378" y="3265293"/>
                <a:ext cx="961025" cy="905790"/>
                <a:chOff x="2399971" y="2977131"/>
                <a:chExt cx="961025" cy="905790"/>
              </a:xfrm>
            </p:grpSpPr>
            <p:sp>
              <p:nvSpPr>
                <p:cNvPr id="40" name="Oval 39">
                  <a:extLst>
                    <a:ext uri="{FF2B5EF4-FFF2-40B4-BE49-F238E27FC236}">
                      <a16:creationId xmlns:a16="http://schemas.microsoft.com/office/drawing/2014/main" id="{9AC2FE14-BE59-453D-DF8B-971CE86CC342}"/>
                    </a:ext>
                  </a:extLst>
                </p:cNvPr>
                <p:cNvSpPr/>
                <p:nvPr/>
              </p:nvSpPr>
              <p:spPr>
                <a:xfrm>
                  <a:off x="2399971" y="3145417"/>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0E7B515-5B63-1CA5-2EC3-6BFF0A5F837E}"/>
                    </a:ext>
                  </a:extLst>
                </p:cNvPr>
                <p:cNvSpPr/>
                <p:nvPr/>
              </p:nvSpPr>
              <p:spPr>
                <a:xfrm>
                  <a:off x="2399971" y="3477662"/>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AFE598C-850A-9ECC-C6A6-AF982DF3D031}"/>
                    </a:ext>
                  </a:extLst>
                </p:cNvPr>
                <p:cNvSpPr/>
                <p:nvPr/>
              </p:nvSpPr>
              <p:spPr>
                <a:xfrm>
                  <a:off x="2772309" y="2977131"/>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2DB29E1-93D7-91C4-CD42-44EA639C2E34}"/>
                    </a:ext>
                  </a:extLst>
                </p:cNvPr>
                <p:cNvSpPr/>
                <p:nvPr/>
              </p:nvSpPr>
              <p:spPr>
                <a:xfrm>
                  <a:off x="2772309" y="3313703"/>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E4F9B0A-791B-27E0-DC1D-BF795AA48458}"/>
                    </a:ext>
                  </a:extLst>
                </p:cNvPr>
                <p:cNvSpPr/>
                <p:nvPr/>
              </p:nvSpPr>
              <p:spPr>
                <a:xfrm>
                  <a:off x="2772309" y="3641621"/>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D3AC2CA-B23F-5CBE-4E2D-C9BD458010F9}"/>
                    </a:ext>
                  </a:extLst>
                </p:cNvPr>
                <p:cNvSpPr/>
                <p:nvPr/>
              </p:nvSpPr>
              <p:spPr>
                <a:xfrm>
                  <a:off x="3119696" y="3313703"/>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7BB7A845-2918-809A-1D06-606FC985153F}"/>
                    </a:ext>
                  </a:extLst>
                </p:cNvPr>
                <p:cNvCxnSpPr>
                  <a:cxnSpLocks/>
                  <a:stCxn id="40" idx="7"/>
                  <a:endCxn id="42" idx="2"/>
                </p:cNvCxnSpPr>
                <p:nvPr/>
              </p:nvCxnSpPr>
              <p:spPr>
                <a:xfrm flipV="1">
                  <a:off x="2605933" y="3097781"/>
                  <a:ext cx="166376" cy="82974"/>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81FBCE1-7F4C-FDC4-AE50-2142678B1D37}"/>
                    </a:ext>
                  </a:extLst>
                </p:cNvPr>
                <p:cNvCxnSpPr>
                  <a:cxnSpLocks/>
                  <a:stCxn id="40" idx="6"/>
                  <a:endCxn id="43" idx="1"/>
                </p:cNvCxnSpPr>
                <p:nvPr/>
              </p:nvCxnSpPr>
              <p:spPr>
                <a:xfrm>
                  <a:off x="2641271" y="3266067"/>
                  <a:ext cx="166376" cy="82974"/>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E3083296-E77A-27FE-0CFD-5104996E93EF}"/>
                    </a:ext>
                  </a:extLst>
                </p:cNvPr>
                <p:cNvCxnSpPr>
                  <a:cxnSpLocks/>
                  <a:stCxn id="40" idx="5"/>
                  <a:endCxn id="44" idx="1"/>
                </p:cNvCxnSpPr>
                <p:nvPr/>
              </p:nvCxnSpPr>
              <p:spPr>
                <a:xfrm>
                  <a:off x="2605933" y="3351379"/>
                  <a:ext cx="201714" cy="325580"/>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3ACC65CF-D435-2364-15DA-0CFCCB75D5D0}"/>
                    </a:ext>
                  </a:extLst>
                </p:cNvPr>
                <p:cNvCxnSpPr>
                  <a:cxnSpLocks/>
                  <a:stCxn id="41" idx="5"/>
                  <a:endCxn id="44" idx="2"/>
                </p:cNvCxnSpPr>
                <p:nvPr/>
              </p:nvCxnSpPr>
              <p:spPr>
                <a:xfrm>
                  <a:off x="2605933" y="3683624"/>
                  <a:ext cx="166376" cy="78647"/>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22D78F78-B8A9-41AF-E576-159457FEC397}"/>
                    </a:ext>
                  </a:extLst>
                </p:cNvPr>
                <p:cNvCxnSpPr>
                  <a:cxnSpLocks/>
                  <a:stCxn id="41" idx="6"/>
                  <a:endCxn id="43" idx="3"/>
                </p:cNvCxnSpPr>
                <p:nvPr/>
              </p:nvCxnSpPr>
              <p:spPr>
                <a:xfrm flipV="1">
                  <a:off x="2641271" y="3519665"/>
                  <a:ext cx="166376" cy="78647"/>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0A9283FB-CCAA-186B-6411-D4C737701EA4}"/>
                    </a:ext>
                  </a:extLst>
                </p:cNvPr>
                <p:cNvCxnSpPr>
                  <a:cxnSpLocks/>
                  <a:stCxn id="41" idx="7"/>
                  <a:endCxn id="42" idx="3"/>
                </p:cNvCxnSpPr>
                <p:nvPr/>
              </p:nvCxnSpPr>
              <p:spPr>
                <a:xfrm flipV="1">
                  <a:off x="2605933" y="3183093"/>
                  <a:ext cx="201714" cy="329907"/>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A8090371-9BDF-AB03-E80B-7B861EF4F0CA}"/>
                    </a:ext>
                  </a:extLst>
                </p:cNvPr>
                <p:cNvCxnSpPr>
                  <a:cxnSpLocks/>
                  <a:stCxn id="42" idx="5"/>
                  <a:endCxn id="45" idx="1"/>
                </p:cNvCxnSpPr>
                <p:nvPr/>
              </p:nvCxnSpPr>
              <p:spPr>
                <a:xfrm>
                  <a:off x="2978271" y="3183093"/>
                  <a:ext cx="176763" cy="165948"/>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21DD2995-D29F-07A3-B103-106B615281A3}"/>
                    </a:ext>
                  </a:extLst>
                </p:cNvPr>
                <p:cNvCxnSpPr>
                  <a:cxnSpLocks/>
                  <a:stCxn id="43" idx="6"/>
                  <a:endCxn id="45" idx="2"/>
                </p:cNvCxnSpPr>
                <p:nvPr/>
              </p:nvCxnSpPr>
              <p:spPr>
                <a:xfrm>
                  <a:off x="3013609" y="3434353"/>
                  <a:ext cx="106087" cy="0"/>
                </a:xfrm>
                <a:prstGeom prst="straightConnector1">
                  <a:avLst/>
                </a:prstGeom>
                <a:ln w="6350">
                  <a:solidFill>
                    <a:schemeClr val="accent4">
                      <a:lumMod val="10000"/>
                    </a:schemeClr>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0921A440-E081-73AE-76ED-FD42B4650CBC}"/>
                    </a:ext>
                  </a:extLst>
                </p:cNvPr>
                <p:cNvCxnSpPr>
                  <a:cxnSpLocks/>
                  <a:stCxn id="44" idx="6"/>
                  <a:endCxn id="45" idx="3"/>
                </p:cNvCxnSpPr>
                <p:nvPr/>
              </p:nvCxnSpPr>
              <p:spPr>
                <a:xfrm flipV="1">
                  <a:off x="3013609" y="3519665"/>
                  <a:ext cx="141425" cy="242606"/>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grpSp>
          <p:sp>
            <p:nvSpPr>
              <p:cNvPr id="55" name="Right Arrow 54">
                <a:extLst>
                  <a:ext uri="{FF2B5EF4-FFF2-40B4-BE49-F238E27FC236}">
                    <a16:creationId xmlns:a16="http://schemas.microsoft.com/office/drawing/2014/main" id="{710459C8-9932-4AAD-B7D2-52B713A3579D}"/>
                  </a:ext>
                </a:extLst>
              </p:cNvPr>
              <p:cNvSpPr/>
              <p:nvPr/>
            </p:nvSpPr>
            <p:spPr>
              <a:xfrm>
                <a:off x="2576444" y="3534218"/>
                <a:ext cx="281860" cy="376593"/>
              </a:xfrm>
              <a:prstGeom prst="rightArrow">
                <a:avLst/>
              </a:prstGeom>
              <a:solidFill>
                <a:schemeClr val="accent3"/>
              </a:solidFill>
              <a:ln w="28575">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1055" name="Group 1054">
            <a:extLst>
              <a:ext uri="{FF2B5EF4-FFF2-40B4-BE49-F238E27FC236}">
                <a16:creationId xmlns:a16="http://schemas.microsoft.com/office/drawing/2014/main" id="{C2CBEF01-14BF-2690-265E-D287D9C754FB}"/>
              </a:ext>
            </a:extLst>
          </p:cNvPr>
          <p:cNvGrpSpPr/>
          <p:nvPr/>
        </p:nvGrpSpPr>
        <p:grpSpPr>
          <a:xfrm>
            <a:off x="4827527" y="2156949"/>
            <a:ext cx="2340802" cy="1279855"/>
            <a:chOff x="6172182" y="2949086"/>
            <a:chExt cx="2340802" cy="1279855"/>
          </a:xfrm>
        </p:grpSpPr>
        <p:pic>
          <p:nvPicPr>
            <p:cNvPr id="35" name="Graphic 34" descr="Table with solid fill">
              <a:extLst>
                <a:ext uri="{FF2B5EF4-FFF2-40B4-BE49-F238E27FC236}">
                  <a16:creationId xmlns:a16="http://schemas.microsoft.com/office/drawing/2014/main" id="{01E8C901-1CC2-46AC-AA28-F0E7CDB9322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172182" y="2949086"/>
              <a:ext cx="1100843" cy="1279855"/>
            </a:xfrm>
            <a:prstGeom prst="rect">
              <a:avLst/>
            </a:prstGeom>
          </p:spPr>
        </p:pic>
        <p:grpSp>
          <p:nvGrpSpPr>
            <p:cNvPr id="57" name="Group 56">
              <a:extLst>
                <a:ext uri="{FF2B5EF4-FFF2-40B4-BE49-F238E27FC236}">
                  <a16:creationId xmlns:a16="http://schemas.microsoft.com/office/drawing/2014/main" id="{BB42E7DA-6A29-8778-5069-7FEE6447A0F8}"/>
                </a:ext>
              </a:extLst>
            </p:cNvPr>
            <p:cNvGrpSpPr/>
            <p:nvPr/>
          </p:nvGrpSpPr>
          <p:grpSpPr>
            <a:xfrm>
              <a:off x="7273025" y="3136118"/>
              <a:ext cx="1239959" cy="905790"/>
              <a:chOff x="2576444" y="3265293"/>
              <a:chExt cx="1239959" cy="905790"/>
            </a:xfrm>
          </p:grpSpPr>
          <p:grpSp>
            <p:nvGrpSpPr>
              <p:cNvPr id="58" name="Group 57">
                <a:extLst>
                  <a:ext uri="{FF2B5EF4-FFF2-40B4-BE49-F238E27FC236}">
                    <a16:creationId xmlns:a16="http://schemas.microsoft.com/office/drawing/2014/main" id="{1AA19120-4D89-CD02-9374-5530C9BD4EAC}"/>
                  </a:ext>
                </a:extLst>
              </p:cNvPr>
              <p:cNvGrpSpPr/>
              <p:nvPr/>
            </p:nvGrpSpPr>
            <p:grpSpPr>
              <a:xfrm>
                <a:off x="2855378" y="3265293"/>
                <a:ext cx="961025" cy="905790"/>
                <a:chOff x="2399971" y="2977131"/>
                <a:chExt cx="961025" cy="905790"/>
              </a:xfrm>
            </p:grpSpPr>
            <p:sp>
              <p:nvSpPr>
                <p:cNvPr id="60" name="Oval 59">
                  <a:extLst>
                    <a:ext uri="{FF2B5EF4-FFF2-40B4-BE49-F238E27FC236}">
                      <a16:creationId xmlns:a16="http://schemas.microsoft.com/office/drawing/2014/main" id="{7A765667-BD99-EE6A-78ED-2F5C76BFBC01}"/>
                    </a:ext>
                  </a:extLst>
                </p:cNvPr>
                <p:cNvSpPr/>
                <p:nvPr/>
              </p:nvSpPr>
              <p:spPr>
                <a:xfrm>
                  <a:off x="2399971" y="3145417"/>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9572D95-8ABC-E025-4772-CC0DB6EEA798}"/>
                    </a:ext>
                  </a:extLst>
                </p:cNvPr>
                <p:cNvSpPr/>
                <p:nvPr/>
              </p:nvSpPr>
              <p:spPr>
                <a:xfrm>
                  <a:off x="2399971" y="3477662"/>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6E5260B-CAEE-5CFB-6B96-438B16362AEF}"/>
                    </a:ext>
                  </a:extLst>
                </p:cNvPr>
                <p:cNvSpPr/>
                <p:nvPr/>
              </p:nvSpPr>
              <p:spPr>
                <a:xfrm>
                  <a:off x="2772309" y="2977131"/>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07C49CC1-4B7B-235F-D529-4921A40B76ED}"/>
                    </a:ext>
                  </a:extLst>
                </p:cNvPr>
                <p:cNvSpPr/>
                <p:nvPr/>
              </p:nvSpPr>
              <p:spPr>
                <a:xfrm>
                  <a:off x="2772309" y="3313703"/>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a:extLst>
                    <a:ext uri="{FF2B5EF4-FFF2-40B4-BE49-F238E27FC236}">
                      <a16:creationId xmlns:a16="http://schemas.microsoft.com/office/drawing/2014/main" id="{749F444F-2515-54B9-6EE2-03586C17E9D3}"/>
                    </a:ext>
                  </a:extLst>
                </p:cNvPr>
                <p:cNvSpPr/>
                <p:nvPr/>
              </p:nvSpPr>
              <p:spPr>
                <a:xfrm>
                  <a:off x="2772309" y="3641621"/>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a:extLst>
                    <a:ext uri="{FF2B5EF4-FFF2-40B4-BE49-F238E27FC236}">
                      <a16:creationId xmlns:a16="http://schemas.microsoft.com/office/drawing/2014/main" id="{67C39DD3-E3A2-8D72-F51D-CED97939CFE5}"/>
                    </a:ext>
                  </a:extLst>
                </p:cNvPr>
                <p:cNvSpPr/>
                <p:nvPr/>
              </p:nvSpPr>
              <p:spPr>
                <a:xfrm>
                  <a:off x="3119696" y="3313703"/>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7" name="Straight Arrow Connector 1026">
                  <a:extLst>
                    <a:ext uri="{FF2B5EF4-FFF2-40B4-BE49-F238E27FC236}">
                      <a16:creationId xmlns:a16="http://schemas.microsoft.com/office/drawing/2014/main" id="{192EDBD3-E890-6B59-5B1A-FEF1B0CF0F1E}"/>
                    </a:ext>
                  </a:extLst>
                </p:cNvPr>
                <p:cNvCxnSpPr>
                  <a:cxnSpLocks/>
                  <a:stCxn id="60" idx="7"/>
                  <a:endCxn id="62" idx="2"/>
                </p:cNvCxnSpPr>
                <p:nvPr/>
              </p:nvCxnSpPr>
              <p:spPr>
                <a:xfrm flipV="1">
                  <a:off x="2605933" y="3097781"/>
                  <a:ext cx="166376" cy="82974"/>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1028" name="Straight Arrow Connector 1027">
                  <a:extLst>
                    <a:ext uri="{FF2B5EF4-FFF2-40B4-BE49-F238E27FC236}">
                      <a16:creationId xmlns:a16="http://schemas.microsoft.com/office/drawing/2014/main" id="{E833F399-1098-4607-F0DB-CA1BD0C8462B}"/>
                    </a:ext>
                  </a:extLst>
                </p:cNvPr>
                <p:cNvCxnSpPr>
                  <a:cxnSpLocks/>
                  <a:stCxn id="60" idx="6"/>
                  <a:endCxn id="63" idx="1"/>
                </p:cNvCxnSpPr>
                <p:nvPr/>
              </p:nvCxnSpPr>
              <p:spPr>
                <a:xfrm>
                  <a:off x="2641271" y="3266067"/>
                  <a:ext cx="166376" cy="82974"/>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1029" name="Straight Arrow Connector 1028">
                  <a:extLst>
                    <a:ext uri="{FF2B5EF4-FFF2-40B4-BE49-F238E27FC236}">
                      <a16:creationId xmlns:a16="http://schemas.microsoft.com/office/drawing/2014/main" id="{4A4183A9-6F30-8F26-C327-D96E4660FA00}"/>
                    </a:ext>
                  </a:extLst>
                </p:cNvPr>
                <p:cNvCxnSpPr>
                  <a:cxnSpLocks/>
                  <a:stCxn id="60" idx="5"/>
                  <a:endCxn id="1024" idx="1"/>
                </p:cNvCxnSpPr>
                <p:nvPr/>
              </p:nvCxnSpPr>
              <p:spPr>
                <a:xfrm>
                  <a:off x="2605933" y="3351379"/>
                  <a:ext cx="201714" cy="325580"/>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1030" name="Straight Arrow Connector 1029">
                  <a:extLst>
                    <a:ext uri="{FF2B5EF4-FFF2-40B4-BE49-F238E27FC236}">
                      <a16:creationId xmlns:a16="http://schemas.microsoft.com/office/drawing/2014/main" id="{12791C14-747B-33EA-113D-F441F63C3633}"/>
                    </a:ext>
                  </a:extLst>
                </p:cNvPr>
                <p:cNvCxnSpPr>
                  <a:cxnSpLocks/>
                  <a:stCxn id="61" idx="5"/>
                  <a:endCxn id="1024" idx="2"/>
                </p:cNvCxnSpPr>
                <p:nvPr/>
              </p:nvCxnSpPr>
              <p:spPr>
                <a:xfrm>
                  <a:off x="2605933" y="3683624"/>
                  <a:ext cx="166376" cy="78647"/>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1031" name="Straight Arrow Connector 1030">
                  <a:extLst>
                    <a:ext uri="{FF2B5EF4-FFF2-40B4-BE49-F238E27FC236}">
                      <a16:creationId xmlns:a16="http://schemas.microsoft.com/office/drawing/2014/main" id="{F70E64BB-A06C-C1BC-1187-7ACCD23D618F}"/>
                    </a:ext>
                  </a:extLst>
                </p:cNvPr>
                <p:cNvCxnSpPr>
                  <a:cxnSpLocks/>
                  <a:stCxn id="61" idx="6"/>
                  <a:endCxn id="63" idx="3"/>
                </p:cNvCxnSpPr>
                <p:nvPr/>
              </p:nvCxnSpPr>
              <p:spPr>
                <a:xfrm flipV="1">
                  <a:off x="2641271" y="3519665"/>
                  <a:ext cx="166376" cy="78647"/>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1032" name="Straight Arrow Connector 1031">
                  <a:extLst>
                    <a:ext uri="{FF2B5EF4-FFF2-40B4-BE49-F238E27FC236}">
                      <a16:creationId xmlns:a16="http://schemas.microsoft.com/office/drawing/2014/main" id="{DFE4B99F-E557-4DC1-5DFA-D16CA052059B}"/>
                    </a:ext>
                  </a:extLst>
                </p:cNvPr>
                <p:cNvCxnSpPr>
                  <a:cxnSpLocks/>
                  <a:stCxn id="61" idx="7"/>
                  <a:endCxn id="62" idx="3"/>
                </p:cNvCxnSpPr>
                <p:nvPr/>
              </p:nvCxnSpPr>
              <p:spPr>
                <a:xfrm flipV="1">
                  <a:off x="2605933" y="3183093"/>
                  <a:ext cx="201714" cy="329907"/>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1033" name="Straight Arrow Connector 1032">
                  <a:extLst>
                    <a:ext uri="{FF2B5EF4-FFF2-40B4-BE49-F238E27FC236}">
                      <a16:creationId xmlns:a16="http://schemas.microsoft.com/office/drawing/2014/main" id="{EE26FDA3-B8BB-7F06-C6C1-079F96A8600A}"/>
                    </a:ext>
                  </a:extLst>
                </p:cNvPr>
                <p:cNvCxnSpPr>
                  <a:cxnSpLocks/>
                  <a:stCxn id="62" idx="5"/>
                  <a:endCxn id="1025" idx="1"/>
                </p:cNvCxnSpPr>
                <p:nvPr/>
              </p:nvCxnSpPr>
              <p:spPr>
                <a:xfrm>
                  <a:off x="2978271" y="3183093"/>
                  <a:ext cx="176763" cy="165948"/>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1034" name="Straight Arrow Connector 1033">
                  <a:extLst>
                    <a:ext uri="{FF2B5EF4-FFF2-40B4-BE49-F238E27FC236}">
                      <a16:creationId xmlns:a16="http://schemas.microsoft.com/office/drawing/2014/main" id="{EBD769D7-B025-96EF-F8D5-358F0215370A}"/>
                    </a:ext>
                  </a:extLst>
                </p:cNvPr>
                <p:cNvCxnSpPr>
                  <a:cxnSpLocks/>
                  <a:stCxn id="63" idx="6"/>
                  <a:endCxn id="1025" idx="2"/>
                </p:cNvCxnSpPr>
                <p:nvPr/>
              </p:nvCxnSpPr>
              <p:spPr>
                <a:xfrm>
                  <a:off x="3013609" y="3434353"/>
                  <a:ext cx="106087" cy="0"/>
                </a:xfrm>
                <a:prstGeom prst="straightConnector1">
                  <a:avLst/>
                </a:prstGeom>
                <a:ln w="6350">
                  <a:solidFill>
                    <a:schemeClr val="accent4">
                      <a:lumMod val="10000"/>
                    </a:schemeClr>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035" name="Straight Arrow Connector 1034">
                  <a:extLst>
                    <a:ext uri="{FF2B5EF4-FFF2-40B4-BE49-F238E27FC236}">
                      <a16:creationId xmlns:a16="http://schemas.microsoft.com/office/drawing/2014/main" id="{F05836B0-5210-CEAA-6631-FA01E450CEBE}"/>
                    </a:ext>
                  </a:extLst>
                </p:cNvPr>
                <p:cNvCxnSpPr>
                  <a:cxnSpLocks/>
                  <a:stCxn id="1024" idx="6"/>
                  <a:endCxn id="1025" idx="3"/>
                </p:cNvCxnSpPr>
                <p:nvPr/>
              </p:nvCxnSpPr>
              <p:spPr>
                <a:xfrm flipV="1">
                  <a:off x="3013609" y="3519665"/>
                  <a:ext cx="141425" cy="242606"/>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grpSp>
          <p:sp>
            <p:nvSpPr>
              <p:cNvPr id="59" name="Right Arrow 58">
                <a:extLst>
                  <a:ext uri="{FF2B5EF4-FFF2-40B4-BE49-F238E27FC236}">
                    <a16:creationId xmlns:a16="http://schemas.microsoft.com/office/drawing/2014/main" id="{BDAF33B7-9109-5904-B0AE-4D97AC56AD76}"/>
                  </a:ext>
                </a:extLst>
              </p:cNvPr>
              <p:cNvSpPr/>
              <p:nvPr/>
            </p:nvSpPr>
            <p:spPr>
              <a:xfrm>
                <a:off x="2576444" y="3534218"/>
                <a:ext cx="281860" cy="376593"/>
              </a:xfrm>
              <a:prstGeom prst="rightArrow">
                <a:avLst/>
              </a:prstGeom>
              <a:solidFill>
                <a:schemeClr val="accent3"/>
              </a:solidFill>
              <a:ln w="28575">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56" name="Group 1055">
            <a:extLst>
              <a:ext uri="{FF2B5EF4-FFF2-40B4-BE49-F238E27FC236}">
                <a16:creationId xmlns:a16="http://schemas.microsoft.com/office/drawing/2014/main" id="{49515588-D9A9-0D6B-6E19-9E32F66F0E4F}"/>
              </a:ext>
            </a:extLst>
          </p:cNvPr>
          <p:cNvGrpSpPr/>
          <p:nvPr/>
        </p:nvGrpSpPr>
        <p:grpSpPr>
          <a:xfrm>
            <a:off x="8543751" y="2339676"/>
            <a:ext cx="2105567" cy="914400"/>
            <a:chOff x="8865951" y="3067613"/>
            <a:chExt cx="2105567" cy="914400"/>
          </a:xfrm>
        </p:grpSpPr>
        <p:pic>
          <p:nvPicPr>
            <p:cNvPr id="38" name="Graphic 37" descr="Chat bubble with solid fill">
              <a:extLst>
                <a:ext uri="{FF2B5EF4-FFF2-40B4-BE49-F238E27FC236}">
                  <a16:creationId xmlns:a16="http://schemas.microsoft.com/office/drawing/2014/main" id="{9116A1E3-DC35-3E2A-4880-9C86F60FB72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865951" y="3067613"/>
              <a:ext cx="914400" cy="914400"/>
            </a:xfrm>
            <a:prstGeom prst="rect">
              <a:avLst/>
            </a:prstGeom>
          </p:spPr>
        </p:pic>
        <p:grpSp>
          <p:nvGrpSpPr>
            <p:cNvPr id="1036" name="Group 1035">
              <a:extLst>
                <a:ext uri="{FF2B5EF4-FFF2-40B4-BE49-F238E27FC236}">
                  <a16:creationId xmlns:a16="http://schemas.microsoft.com/office/drawing/2014/main" id="{7880B25B-B9B9-7591-86AF-3644835BCCEE}"/>
                </a:ext>
              </a:extLst>
            </p:cNvPr>
            <p:cNvGrpSpPr/>
            <p:nvPr/>
          </p:nvGrpSpPr>
          <p:grpSpPr>
            <a:xfrm>
              <a:off x="9731559" y="3071918"/>
              <a:ext cx="1239959" cy="905790"/>
              <a:chOff x="2576444" y="3265293"/>
              <a:chExt cx="1239959" cy="905790"/>
            </a:xfrm>
          </p:grpSpPr>
          <p:grpSp>
            <p:nvGrpSpPr>
              <p:cNvPr id="1037" name="Group 1036">
                <a:extLst>
                  <a:ext uri="{FF2B5EF4-FFF2-40B4-BE49-F238E27FC236}">
                    <a16:creationId xmlns:a16="http://schemas.microsoft.com/office/drawing/2014/main" id="{8623173D-E0A4-57D1-66B0-48E7BE64293F}"/>
                  </a:ext>
                </a:extLst>
              </p:cNvPr>
              <p:cNvGrpSpPr/>
              <p:nvPr/>
            </p:nvGrpSpPr>
            <p:grpSpPr>
              <a:xfrm>
                <a:off x="2855378" y="3265293"/>
                <a:ext cx="961025" cy="905790"/>
                <a:chOff x="2399971" y="2977131"/>
                <a:chExt cx="961025" cy="905790"/>
              </a:xfrm>
            </p:grpSpPr>
            <p:sp>
              <p:nvSpPr>
                <p:cNvPr id="1039" name="Oval 1038">
                  <a:extLst>
                    <a:ext uri="{FF2B5EF4-FFF2-40B4-BE49-F238E27FC236}">
                      <a16:creationId xmlns:a16="http://schemas.microsoft.com/office/drawing/2014/main" id="{E05E663F-7477-534B-C3F2-74E3144AA3A8}"/>
                    </a:ext>
                  </a:extLst>
                </p:cNvPr>
                <p:cNvSpPr/>
                <p:nvPr/>
              </p:nvSpPr>
              <p:spPr>
                <a:xfrm>
                  <a:off x="2399971" y="3145417"/>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a:extLst>
                    <a:ext uri="{FF2B5EF4-FFF2-40B4-BE49-F238E27FC236}">
                      <a16:creationId xmlns:a16="http://schemas.microsoft.com/office/drawing/2014/main" id="{04657A5E-593E-8935-6257-98E3232B83A7}"/>
                    </a:ext>
                  </a:extLst>
                </p:cNvPr>
                <p:cNvSpPr/>
                <p:nvPr/>
              </p:nvSpPr>
              <p:spPr>
                <a:xfrm>
                  <a:off x="2399971" y="3477662"/>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a:extLst>
                    <a:ext uri="{FF2B5EF4-FFF2-40B4-BE49-F238E27FC236}">
                      <a16:creationId xmlns:a16="http://schemas.microsoft.com/office/drawing/2014/main" id="{723E1230-C22B-EC8C-C538-BF38253113CD}"/>
                    </a:ext>
                  </a:extLst>
                </p:cNvPr>
                <p:cNvSpPr/>
                <p:nvPr/>
              </p:nvSpPr>
              <p:spPr>
                <a:xfrm>
                  <a:off x="2772309" y="2977131"/>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2" name="Oval 1041">
                  <a:extLst>
                    <a:ext uri="{FF2B5EF4-FFF2-40B4-BE49-F238E27FC236}">
                      <a16:creationId xmlns:a16="http://schemas.microsoft.com/office/drawing/2014/main" id="{B8042E6E-D682-FF42-FED4-FFE13D3DD4DB}"/>
                    </a:ext>
                  </a:extLst>
                </p:cNvPr>
                <p:cNvSpPr/>
                <p:nvPr/>
              </p:nvSpPr>
              <p:spPr>
                <a:xfrm>
                  <a:off x="2772309" y="3313703"/>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a:extLst>
                    <a:ext uri="{FF2B5EF4-FFF2-40B4-BE49-F238E27FC236}">
                      <a16:creationId xmlns:a16="http://schemas.microsoft.com/office/drawing/2014/main" id="{BBC67AF4-765D-889B-15AB-9B77F8CA8822}"/>
                    </a:ext>
                  </a:extLst>
                </p:cNvPr>
                <p:cNvSpPr/>
                <p:nvPr/>
              </p:nvSpPr>
              <p:spPr>
                <a:xfrm>
                  <a:off x="2772309" y="3641621"/>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a:extLst>
                    <a:ext uri="{FF2B5EF4-FFF2-40B4-BE49-F238E27FC236}">
                      <a16:creationId xmlns:a16="http://schemas.microsoft.com/office/drawing/2014/main" id="{6923FD38-0F0C-B9E4-97ED-D57EA65FF2BE}"/>
                    </a:ext>
                  </a:extLst>
                </p:cNvPr>
                <p:cNvSpPr/>
                <p:nvPr/>
              </p:nvSpPr>
              <p:spPr>
                <a:xfrm>
                  <a:off x="3119696" y="3313703"/>
                  <a:ext cx="241300" cy="241300"/>
                </a:xfrm>
                <a:prstGeom prst="ellipse">
                  <a:avLst/>
                </a:prstGeom>
                <a:solidFill>
                  <a:schemeClr val="bg2"/>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5" name="Straight Arrow Connector 1044">
                  <a:extLst>
                    <a:ext uri="{FF2B5EF4-FFF2-40B4-BE49-F238E27FC236}">
                      <a16:creationId xmlns:a16="http://schemas.microsoft.com/office/drawing/2014/main" id="{0991B51E-8159-00FE-1E77-1975CFFB1DD5}"/>
                    </a:ext>
                  </a:extLst>
                </p:cNvPr>
                <p:cNvCxnSpPr>
                  <a:cxnSpLocks/>
                  <a:stCxn id="1039" idx="7"/>
                  <a:endCxn id="1041" idx="2"/>
                </p:cNvCxnSpPr>
                <p:nvPr/>
              </p:nvCxnSpPr>
              <p:spPr>
                <a:xfrm flipV="1">
                  <a:off x="2605933" y="3097781"/>
                  <a:ext cx="166376" cy="82974"/>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1046" name="Straight Arrow Connector 1045">
                  <a:extLst>
                    <a:ext uri="{FF2B5EF4-FFF2-40B4-BE49-F238E27FC236}">
                      <a16:creationId xmlns:a16="http://schemas.microsoft.com/office/drawing/2014/main" id="{3DBBD038-3A80-A2F9-7781-73128C59E6CA}"/>
                    </a:ext>
                  </a:extLst>
                </p:cNvPr>
                <p:cNvCxnSpPr>
                  <a:cxnSpLocks/>
                  <a:stCxn id="1039" idx="6"/>
                  <a:endCxn id="1042" idx="1"/>
                </p:cNvCxnSpPr>
                <p:nvPr/>
              </p:nvCxnSpPr>
              <p:spPr>
                <a:xfrm>
                  <a:off x="2641271" y="3266067"/>
                  <a:ext cx="166376" cy="82974"/>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1047" name="Straight Arrow Connector 1046">
                  <a:extLst>
                    <a:ext uri="{FF2B5EF4-FFF2-40B4-BE49-F238E27FC236}">
                      <a16:creationId xmlns:a16="http://schemas.microsoft.com/office/drawing/2014/main" id="{9A53CB98-900F-045C-7E0F-CCACAD8683FC}"/>
                    </a:ext>
                  </a:extLst>
                </p:cNvPr>
                <p:cNvCxnSpPr>
                  <a:cxnSpLocks/>
                  <a:stCxn id="1039" idx="5"/>
                  <a:endCxn id="1043" idx="1"/>
                </p:cNvCxnSpPr>
                <p:nvPr/>
              </p:nvCxnSpPr>
              <p:spPr>
                <a:xfrm>
                  <a:off x="2605933" y="3351379"/>
                  <a:ext cx="201714" cy="325580"/>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1048" name="Straight Arrow Connector 1047">
                  <a:extLst>
                    <a:ext uri="{FF2B5EF4-FFF2-40B4-BE49-F238E27FC236}">
                      <a16:creationId xmlns:a16="http://schemas.microsoft.com/office/drawing/2014/main" id="{95A832A4-DF55-DF20-5FFE-B90A1BC0E7F7}"/>
                    </a:ext>
                  </a:extLst>
                </p:cNvPr>
                <p:cNvCxnSpPr>
                  <a:cxnSpLocks/>
                  <a:stCxn id="1040" idx="5"/>
                  <a:endCxn id="1043" idx="2"/>
                </p:cNvCxnSpPr>
                <p:nvPr/>
              </p:nvCxnSpPr>
              <p:spPr>
                <a:xfrm>
                  <a:off x="2605933" y="3683624"/>
                  <a:ext cx="166376" cy="78647"/>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1049" name="Straight Arrow Connector 1048">
                  <a:extLst>
                    <a:ext uri="{FF2B5EF4-FFF2-40B4-BE49-F238E27FC236}">
                      <a16:creationId xmlns:a16="http://schemas.microsoft.com/office/drawing/2014/main" id="{DAA83F6A-4331-9922-1CCA-85ACF5FBB97E}"/>
                    </a:ext>
                  </a:extLst>
                </p:cNvPr>
                <p:cNvCxnSpPr>
                  <a:cxnSpLocks/>
                  <a:stCxn id="1040" idx="6"/>
                  <a:endCxn id="1042" idx="3"/>
                </p:cNvCxnSpPr>
                <p:nvPr/>
              </p:nvCxnSpPr>
              <p:spPr>
                <a:xfrm flipV="1">
                  <a:off x="2641271" y="3519665"/>
                  <a:ext cx="166376" cy="78647"/>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1050" name="Straight Arrow Connector 1049">
                  <a:extLst>
                    <a:ext uri="{FF2B5EF4-FFF2-40B4-BE49-F238E27FC236}">
                      <a16:creationId xmlns:a16="http://schemas.microsoft.com/office/drawing/2014/main" id="{8956DD4E-93BC-85C2-F8DE-D89FA71D4FA4}"/>
                    </a:ext>
                  </a:extLst>
                </p:cNvPr>
                <p:cNvCxnSpPr>
                  <a:cxnSpLocks/>
                  <a:stCxn id="1040" idx="7"/>
                  <a:endCxn id="1041" idx="3"/>
                </p:cNvCxnSpPr>
                <p:nvPr/>
              </p:nvCxnSpPr>
              <p:spPr>
                <a:xfrm flipV="1">
                  <a:off x="2605933" y="3183093"/>
                  <a:ext cx="201714" cy="329907"/>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1051" name="Straight Arrow Connector 1050">
                  <a:extLst>
                    <a:ext uri="{FF2B5EF4-FFF2-40B4-BE49-F238E27FC236}">
                      <a16:creationId xmlns:a16="http://schemas.microsoft.com/office/drawing/2014/main" id="{C831BCD2-7BB8-0E73-8316-01D295B8E4F7}"/>
                    </a:ext>
                  </a:extLst>
                </p:cNvPr>
                <p:cNvCxnSpPr>
                  <a:cxnSpLocks/>
                  <a:stCxn id="1041" idx="5"/>
                  <a:endCxn id="1044" idx="1"/>
                </p:cNvCxnSpPr>
                <p:nvPr/>
              </p:nvCxnSpPr>
              <p:spPr>
                <a:xfrm>
                  <a:off x="2978271" y="3183093"/>
                  <a:ext cx="176763" cy="165948"/>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cxnSp>
              <p:nvCxnSpPr>
                <p:cNvPr id="1052" name="Straight Arrow Connector 1051">
                  <a:extLst>
                    <a:ext uri="{FF2B5EF4-FFF2-40B4-BE49-F238E27FC236}">
                      <a16:creationId xmlns:a16="http://schemas.microsoft.com/office/drawing/2014/main" id="{D002306B-7E8A-3F84-1082-84F542EAF7EE}"/>
                    </a:ext>
                  </a:extLst>
                </p:cNvPr>
                <p:cNvCxnSpPr>
                  <a:cxnSpLocks/>
                  <a:stCxn id="1042" idx="6"/>
                  <a:endCxn id="1044" idx="2"/>
                </p:cNvCxnSpPr>
                <p:nvPr/>
              </p:nvCxnSpPr>
              <p:spPr>
                <a:xfrm>
                  <a:off x="3013609" y="3434353"/>
                  <a:ext cx="106087" cy="0"/>
                </a:xfrm>
                <a:prstGeom prst="straightConnector1">
                  <a:avLst/>
                </a:prstGeom>
                <a:ln w="6350">
                  <a:solidFill>
                    <a:schemeClr val="accent4">
                      <a:lumMod val="10000"/>
                    </a:schemeClr>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053" name="Straight Arrow Connector 1052">
                  <a:extLst>
                    <a:ext uri="{FF2B5EF4-FFF2-40B4-BE49-F238E27FC236}">
                      <a16:creationId xmlns:a16="http://schemas.microsoft.com/office/drawing/2014/main" id="{544B6100-D596-CBF0-B46A-FA9331BE8780}"/>
                    </a:ext>
                  </a:extLst>
                </p:cNvPr>
                <p:cNvCxnSpPr>
                  <a:cxnSpLocks/>
                  <a:stCxn id="1043" idx="6"/>
                  <a:endCxn id="1044" idx="3"/>
                </p:cNvCxnSpPr>
                <p:nvPr/>
              </p:nvCxnSpPr>
              <p:spPr>
                <a:xfrm flipV="1">
                  <a:off x="3013609" y="3519665"/>
                  <a:ext cx="141425" cy="242606"/>
                </a:xfrm>
                <a:prstGeom prst="straightConnector1">
                  <a:avLst/>
                </a:prstGeom>
                <a:ln w="6350">
                  <a:solidFill>
                    <a:schemeClr val="accent4">
                      <a:lumMod val="10000"/>
                    </a:schemeClr>
                  </a:solidFill>
                  <a:headEnd type="none" w="sm" len="med"/>
                  <a:tailEnd type="triangle" w="sm" len="sm"/>
                </a:ln>
              </p:spPr>
              <p:style>
                <a:lnRef idx="2">
                  <a:schemeClr val="accent1"/>
                </a:lnRef>
                <a:fillRef idx="0">
                  <a:schemeClr val="accent1"/>
                </a:fillRef>
                <a:effectRef idx="1">
                  <a:schemeClr val="accent1"/>
                </a:effectRef>
                <a:fontRef idx="minor">
                  <a:schemeClr val="tx1"/>
                </a:fontRef>
              </p:style>
            </p:cxnSp>
          </p:grpSp>
          <p:sp>
            <p:nvSpPr>
              <p:cNvPr id="1038" name="Right Arrow 1037">
                <a:extLst>
                  <a:ext uri="{FF2B5EF4-FFF2-40B4-BE49-F238E27FC236}">
                    <a16:creationId xmlns:a16="http://schemas.microsoft.com/office/drawing/2014/main" id="{B2BE50D6-01A8-C434-B020-B6176945F433}"/>
                  </a:ext>
                </a:extLst>
              </p:cNvPr>
              <p:cNvSpPr/>
              <p:nvPr/>
            </p:nvSpPr>
            <p:spPr>
              <a:xfrm>
                <a:off x="2576444" y="3534218"/>
                <a:ext cx="281860" cy="376593"/>
              </a:xfrm>
              <a:prstGeom prst="rightArrow">
                <a:avLst/>
              </a:prstGeom>
              <a:solidFill>
                <a:schemeClr val="accent3"/>
              </a:solidFill>
              <a:ln w="28575">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057" name="TextBox 1056">
            <a:extLst>
              <a:ext uri="{FF2B5EF4-FFF2-40B4-BE49-F238E27FC236}">
                <a16:creationId xmlns:a16="http://schemas.microsoft.com/office/drawing/2014/main" id="{05B95BEC-7B65-DC57-992E-50E6F7928D20}"/>
              </a:ext>
            </a:extLst>
          </p:cNvPr>
          <p:cNvSpPr txBox="1"/>
          <p:nvPr/>
        </p:nvSpPr>
        <p:spPr>
          <a:xfrm>
            <a:off x="5009809" y="3335766"/>
            <a:ext cx="1976236" cy="923330"/>
          </a:xfrm>
          <a:prstGeom prst="rect">
            <a:avLst/>
          </a:prstGeom>
          <a:noFill/>
        </p:spPr>
        <p:txBody>
          <a:bodyPr wrap="square" rtlCol="0">
            <a:spAutoFit/>
          </a:bodyPr>
          <a:lstStyle/>
          <a:p>
            <a:pPr algn="ctr"/>
            <a:r>
              <a:rPr lang="en-US" b="1" dirty="0"/>
              <a:t>Recommendation</a:t>
            </a:r>
          </a:p>
          <a:p>
            <a:pPr algn="ctr"/>
            <a:r>
              <a:rPr lang="en-US" b="1" dirty="0"/>
              <a:t>Models </a:t>
            </a:r>
          </a:p>
          <a:p>
            <a:pPr algn="ctr"/>
            <a:r>
              <a:rPr lang="en-US" b="1" dirty="0"/>
              <a:t>(DLRM)</a:t>
            </a:r>
          </a:p>
        </p:txBody>
      </p:sp>
      <p:sp>
        <p:nvSpPr>
          <p:cNvPr id="1058" name="TextBox 1057">
            <a:extLst>
              <a:ext uri="{FF2B5EF4-FFF2-40B4-BE49-F238E27FC236}">
                <a16:creationId xmlns:a16="http://schemas.microsoft.com/office/drawing/2014/main" id="{C7CE42D0-70EB-B331-F63C-700DAEE46D3D}"/>
              </a:ext>
            </a:extLst>
          </p:cNvPr>
          <p:cNvSpPr txBox="1"/>
          <p:nvPr/>
        </p:nvSpPr>
        <p:spPr>
          <a:xfrm>
            <a:off x="8700175" y="3317495"/>
            <a:ext cx="1976236" cy="923330"/>
          </a:xfrm>
          <a:prstGeom prst="rect">
            <a:avLst/>
          </a:prstGeom>
          <a:noFill/>
        </p:spPr>
        <p:txBody>
          <a:bodyPr wrap="square" rtlCol="0">
            <a:spAutoFit/>
          </a:bodyPr>
          <a:lstStyle/>
          <a:p>
            <a:pPr algn="ctr"/>
            <a:r>
              <a:rPr lang="en-US" b="1" dirty="0"/>
              <a:t>Large Language Models </a:t>
            </a:r>
          </a:p>
          <a:p>
            <a:pPr algn="ctr"/>
            <a:r>
              <a:rPr lang="en-US" b="1" dirty="0"/>
              <a:t>(LLM)</a:t>
            </a:r>
          </a:p>
        </p:txBody>
      </p:sp>
      <p:sp>
        <p:nvSpPr>
          <p:cNvPr id="15" name="TextBox 14">
            <a:extLst>
              <a:ext uri="{FF2B5EF4-FFF2-40B4-BE49-F238E27FC236}">
                <a16:creationId xmlns:a16="http://schemas.microsoft.com/office/drawing/2014/main" id="{E27E456A-4048-6149-96CD-6F6161D503FC}"/>
              </a:ext>
            </a:extLst>
          </p:cNvPr>
          <p:cNvSpPr txBox="1"/>
          <p:nvPr/>
        </p:nvSpPr>
        <p:spPr>
          <a:xfrm>
            <a:off x="3507887" y="1815410"/>
            <a:ext cx="6198941" cy="461665"/>
          </a:xfrm>
          <a:prstGeom prst="rect">
            <a:avLst/>
          </a:prstGeom>
          <a:noFill/>
        </p:spPr>
        <p:txBody>
          <a:bodyPr wrap="none" rtlCol="0">
            <a:spAutoFit/>
          </a:bodyPr>
          <a:lstStyle/>
          <a:p>
            <a:r>
              <a:rPr lang="en-US" sz="2400" b="1" dirty="0"/>
              <a:t>Models examined across training and inference</a:t>
            </a:r>
          </a:p>
        </p:txBody>
      </p:sp>
    </p:spTree>
    <p:extLst>
      <p:ext uri="{BB962C8B-B14F-4D97-AF65-F5344CB8AC3E}">
        <p14:creationId xmlns:p14="http://schemas.microsoft.com/office/powerpoint/2010/main" val="76111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117 0.14305 L -1.25E-6 2.59259E-6 " pathEditMode="relative" rAng="0" ptsTypes="AA">
                                      <p:cBhvr>
                                        <p:cTn id="6" dur="1000" fill="hold"/>
                                        <p:tgtEl>
                                          <p:spTgt spid="16"/>
                                        </p:tgtEl>
                                        <p:attrNameLst>
                                          <p:attrName>ppt_x</p:attrName>
                                          <p:attrName>ppt_y</p:attrName>
                                        </p:attrNameLst>
                                      </p:cBhvr>
                                      <p:rCtr x="52" y="-7153"/>
                                    </p:animMotion>
                                  </p:childTnLst>
                                </p:cTn>
                              </p:par>
                            </p:childTnLst>
                          </p:cTn>
                        </p:par>
                        <p:par>
                          <p:cTn id="7" fill="hold">
                            <p:stCondLst>
                              <p:cond delay="1000"/>
                            </p:stCondLst>
                            <p:childTnLst>
                              <p:par>
                                <p:cTn id="8" presetID="22" presetClass="entr" presetSubtype="8"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1500"/>
                            </p:stCondLst>
                            <p:childTnLst>
                              <p:par>
                                <p:cTn id="12" presetID="1"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054"/>
                                        </p:tgtEl>
                                        <p:attrNameLst>
                                          <p:attrName>style.visibility</p:attrName>
                                        </p:attrNameLst>
                                      </p:cBhvr>
                                      <p:to>
                                        <p:strVal val="visible"/>
                                      </p:to>
                                    </p:set>
                                    <p:animEffect transition="in" filter="fade">
                                      <p:cBhvr>
                                        <p:cTn id="17" dur="500"/>
                                        <p:tgtEl>
                                          <p:spTgt spid="105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55"/>
                                        </p:tgtEl>
                                        <p:attrNameLst>
                                          <p:attrName>style.visibility</p:attrName>
                                        </p:attrNameLst>
                                      </p:cBhvr>
                                      <p:to>
                                        <p:strVal val="visible"/>
                                      </p:to>
                                    </p:set>
                                    <p:animEffect transition="in" filter="fade">
                                      <p:cBhvr>
                                        <p:cTn id="24" dur="500"/>
                                        <p:tgtEl>
                                          <p:spTgt spid="105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57"/>
                                        </p:tgtEl>
                                        <p:attrNameLst>
                                          <p:attrName>style.visibility</p:attrName>
                                        </p:attrNameLst>
                                      </p:cBhvr>
                                      <p:to>
                                        <p:strVal val="visible"/>
                                      </p:to>
                                    </p:set>
                                    <p:animEffect transition="in" filter="fade">
                                      <p:cBhvr>
                                        <p:cTn id="27" dur="500"/>
                                        <p:tgtEl>
                                          <p:spTgt spid="1057"/>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056"/>
                                        </p:tgtEl>
                                        <p:attrNameLst>
                                          <p:attrName>style.visibility</p:attrName>
                                        </p:attrNameLst>
                                      </p:cBhvr>
                                      <p:to>
                                        <p:strVal val="visible"/>
                                      </p:to>
                                    </p:set>
                                    <p:animEffect transition="in" filter="fade">
                                      <p:cBhvr>
                                        <p:cTn id="31" dur="500"/>
                                        <p:tgtEl>
                                          <p:spTgt spid="10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58"/>
                                        </p:tgtEl>
                                        <p:attrNameLst>
                                          <p:attrName>style.visibility</p:attrName>
                                        </p:attrNameLst>
                                      </p:cBhvr>
                                      <p:to>
                                        <p:strVal val="visible"/>
                                      </p:to>
                                    </p:set>
                                    <p:animEffect transition="in" filter="fade">
                                      <p:cBhvr>
                                        <p:cTn id="34" dur="500"/>
                                        <p:tgtEl>
                                          <p:spTgt spid="105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P spid="27" grpId="0"/>
      <p:bldP spid="11" grpId="0" animBg="1"/>
      <p:bldP spid="31" grpId="0"/>
      <p:bldP spid="1057" grpId="0"/>
      <p:bldP spid="1058" grpId="0"/>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C40F8-0B38-7309-0050-22961A840F8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C745D15-3AB2-39A8-1FE7-2A77D3C68A7F}"/>
              </a:ext>
            </a:extLst>
          </p:cNvPr>
          <p:cNvSpPr>
            <a:spLocks noGrp="1"/>
          </p:cNvSpPr>
          <p:nvPr>
            <p:ph type="body" sz="quarter" idx="11"/>
          </p:nvPr>
        </p:nvSpPr>
        <p:spPr>
          <a:xfrm>
            <a:off x="631258" y="1850986"/>
            <a:ext cx="10929485" cy="3002348"/>
          </a:xfrm>
        </p:spPr>
        <p:txBody>
          <a:bodyPr/>
          <a:lstStyle/>
          <a:p>
            <a:r>
              <a:rPr lang="en-US" b="0" dirty="0"/>
              <a:t>Quantization (lossy compression) is a popular research approach</a:t>
            </a:r>
          </a:p>
          <a:p>
            <a:pPr lvl="1"/>
            <a:r>
              <a:rPr lang="en-US" dirty="0"/>
              <a:t>Compresses data by 2 – 16x</a:t>
            </a:r>
          </a:p>
          <a:p>
            <a:r>
              <a:rPr lang="en-US" dirty="0"/>
              <a:t>In practice, difficult to deploy</a:t>
            </a:r>
          </a:p>
          <a:p>
            <a:pPr lvl="1"/>
            <a:r>
              <a:rPr lang="en-US" dirty="0"/>
              <a:t>Accuracy tradeoff must be tuned specifically to each model</a:t>
            </a:r>
          </a:p>
          <a:p>
            <a:pPr lvl="1"/>
            <a:r>
              <a:rPr lang="en-US" dirty="0"/>
              <a:t>Still leads to unpredictable changes in model behavior [1]</a:t>
            </a:r>
          </a:p>
          <a:p>
            <a:pPr lvl="1"/>
            <a:r>
              <a:rPr lang="en-US" dirty="0"/>
              <a:t>Risk of revenue loss (even with 0.1% accuracy drop) [2]</a:t>
            </a:r>
          </a:p>
        </p:txBody>
      </p:sp>
      <p:sp>
        <p:nvSpPr>
          <p:cNvPr id="6" name="Text Placeholder 5">
            <a:extLst>
              <a:ext uri="{FF2B5EF4-FFF2-40B4-BE49-F238E27FC236}">
                <a16:creationId xmlns:a16="http://schemas.microsoft.com/office/drawing/2014/main" id="{E58D2926-CB13-317C-9F53-963D90A162CB}"/>
              </a:ext>
            </a:extLst>
          </p:cNvPr>
          <p:cNvSpPr>
            <a:spLocks noGrp="1"/>
          </p:cNvSpPr>
          <p:nvPr>
            <p:ph type="body" sz="quarter" idx="12"/>
          </p:nvPr>
        </p:nvSpPr>
        <p:spPr>
          <a:xfrm>
            <a:off x="639559" y="5701277"/>
            <a:ext cx="10912883" cy="548228"/>
          </a:xfrm>
        </p:spPr>
        <p:txBody>
          <a:bodyPr anchor="b"/>
          <a:lstStyle/>
          <a:p>
            <a:r>
              <a:rPr lang="en-US" sz="2000" dirty="0">
                <a:solidFill>
                  <a:schemeClr val="tx2">
                    <a:lumMod val="40000"/>
                    <a:lumOff val="60000"/>
                  </a:schemeClr>
                </a:solidFill>
              </a:rPr>
              <a:t>[1] Accuracy is Not All You Need [</a:t>
            </a:r>
            <a:r>
              <a:rPr lang="en-US" sz="2000" dirty="0" err="1">
                <a:solidFill>
                  <a:schemeClr val="tx2">
                    <a:lumMod val="40000"/>
                    <a:lumOff val="60000"/>
                  </a:schemeClr>
                </a:solidFill>
              </a:rPr>
              <a:t>NeurIPS</a:t>
            </a:r>
            <a:r>
              <a:rPr lang="en-US" sz="2000" dirty="0">
                <a:solidFill>
                  <a:schemeClr val="tx2">
                    <a:lumMod val="40000"/>
                    <a:lumOff val="60000"/>
                  </a:schemeClr>
                </a:solidFill>
              </a:rPr>
              <a:t> ‘24]</a:t>
            </a:r>
          </a:p>
          <a:p>
            <a:r>
              <a:rPr lang="en-US" sz="2000" dirty="0">
                <a:solidFill>
                  <a:schemeClr val="tx2">
                    <a:lumMod val="40000"/>
                    <a:lumOff val="60000"/>
                  </a:schemeClr>
                </a:solidFill>
              </a:rPr>
              <a:t>[2] Understanding training efficiency of deep learning recommendation models at scale [HPCA ‘21]</a:t>
            </a:r>
          </a:p>
        </p:txBody>
      </p:sp>
      <p:sp>
        <p:nvSpPr>
          <p:cNvPr id="3" name="Title 2">
            <a:extLst>
              <a:ext uri="{FF2B5EF4-FFF2-40B4-BE49-F238E27FC236}">
                <a16:creationId xmlns:a16="http://schemas.microsoft.com/office/drawing/2014/main" id="{7ECC9E12-163D-B5F0-B195-C84C2D52DF8F}"/>
              </a:ext>
            </a:extLst>
          </p:cNvPr>
          <p:cNvSpPr>
            <a:spLocks noGrp="1"/>
          </p:cNvSpPr>
          <p:nvPr>
            <p:ph type="title"/>
          </p:nvPr>
        </p:nvSpPr>
        <p:spPr>
          <a:xfrm>
            <a:off x="631261" y="136525"/>
            <a:ext cx="10929479" cy="1325033"/>
          </a:xfrm>
        </p:spPr>
        <p:txBody>
          <a:bodyPr/>
          <a:lstStyle/>
          <a:p>
            <a:br>
              <a:rPr lang="en-US" dirty="0"/>
            </a:br>
            <a:r>
              <a:rPr lang="en-US" dirty="0"/>
              <a:t>Quantization helps transfers but hurts accuracy</a:t>
            </a:r>
          </a:p>
        </p:txBody>
      </p:sp>
      <p:sp>
        <p:nvSpPr>
          <p:cNvPr id="4" name="Slide Number Placeholder 3">
            <a:extLst>
              <a:ext uri="{FF2B5EF4-FFF2-40B4-BE49-F238E27FC236}">
                <a16:creationId xmlns:a16="http://schemas.microsoft.com/office/drawing/2014/main" id="{AB5452FA-0B60-E529-9A39-6C1295B2FB5C}"/>
              </a:ext>
            </a:extLst>
          </p:cNvPr>
          <p:cNvSpPr>
            <a:spLocks noGrp="1"/>
          </p:cNvSpPr>
          <p:nvPr>
            <p:ph type="sldNum" sz="quarter" idx="14"/>
          </p:nvPr>
        </p:nvSpPr>
        <p:spPr>
          <a:xfrm>
            <a:off x="639559" y="6356350"/>
            <a:ext cx="2743200" cy="365125"/>
          </a:xfrm>
        </p:spPr>
        <p:txBody>
          <a:bodyPr/>
          <a:lstStyle/>
          <a:p>
            <a:fld id="{04AED599-1D0F-3E40-81CA-01C30F87847C}" type="slidenum">
              <a:rPr lang="en-US" smtClean="0"/>
              <a:pPr/>
              <a:t>59</a:t>
            </a:fld>
            <a:endParaRPr lang="en-US" dirty="0"/>
          </a:p>
        </p:txBody>
      </p:sp>
    </p:spTree>
    <p:extLst>
      <p:ext uri="{BB962C8B-B14F-4D97-AF65-F5344CB8AC3E}">
        <p14:creationId xmlns:p14="http://schemas.microsoft.com/office/powerpoint/2010/main" val="17076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AE2CB70-0749-3231-8BFF-E4FDA9B1C37D}"/>
              </a:ext>
            </a:extLst>
          </p:cNvPr>
          <p:cNvGrpSpPr/>
          <p:nvPr/>
        </p:nvGrpSpPr>
        <p:grpSpPr>
          <a:xfrm>
            <a:off x="1280639" y="2708073"/>
            <a:ext cx="1131189" cy="369332"/>
            <a:chOff x="9365361" y="4772047"/>
            <a:chExt cx="1131189" cy="369332"/>
          </a:xfrm>
        </p:grpSpPr>
        <p:sp>
          <p:nvSpPr>
            <p:cNvPr id="55" name="TextBox 54">
              <a:extLst>
                <a:ext uri="{FF2B5EF4-FFF2-40B4-BE49-F238E27FC236}">
                  <a16:creationId xmlns:a16="http://schemas.microsoft.com/office/drawing/2014/main" id="{6E6E0E0B-F381-8FDF-A96F-AD3CE9037162}"/>
                </a:ext>
              </a:extLst>
            </p:cNvPr>
            <p:cNvSpPr txBox="1"/>
            <p:nvPr/>
          </p:nvSpPr>
          <p:spPr>
            <a:xfrm>
              <a:off x="9408029" y="4772047"/>
              <a:ext cx="1045852" cy="369332"/>
            </a:xfrm>
            <a:prstGeom prst="rect">
              <a:avLst/>
            </a:prstGeom>
            <a:noFill/>
          </p:spPr>
          <p:txBody>
            <a:bodyPr wrap="square" rtlCol="0">
              <a:spAutoFit/>
            </a:bodyPr>
            <a:lstStyle/>
            <a:p>
              <a:pPr algn="ctr"/>
              <a:r>
                <a:rPr lang="en-US" b="1" dirty="0"/>
                <a:t>Network</a:t>
              </a:r>
            </a:p>
          </p:txBody>
        </p:sp>
        <p:cxnSp>
          <p:nvCxnSpPr>
            <p:cNvPr id="53" name="Straight Connector 52">
              <a:extLst>
                <a:ext uri="{FF2B5EF4-FFF2-40B4-BE49-F238E27FC236}">
                  <a16:creationId xmlns:a16="http://schemas.microsoft.com/office/drawing/2014/main" id="{8D689287-94F4-1FAE-8274-3B5B11365402}"/>
                </a:ext>
              </a:extLst>
            </p:cNvPr>
            <p:cNvCxnSpPr>
              <a:cxnSpLocks/>
            </p:cNvCxnSpPr>
            <p:nvPr/>
          </p:nvCxnSpPr>
          <p:spPr>
            <a:xfrm>
              <a:off x="9365361" y="4794531"/>
              <a:ext cx="1131189"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48C2218-52EB-E3C7-27D2-82E4CC1E8EFB}"/>
                </a:ext>
              </a:extLst>
            </p:cNvPr>
            <p:cNvCxnSpPr>
              <a:cxnSpLocks/>
            </p:cNvCxnSpPr>
            <p:nvPr/>
          </p:nvCxnSpPr>
          <p:spPr>
            <a:xfrm>
              <a:off x="9365361" y="5118894"/>
              <a:ext cx="1131189"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0744CE84-93D0-82C0-2C0F-67FDB89D4A29}"/>
              </a:ext>
            </a:extLst>
          </p:cNvPr>
          <p:cNvGrpSpPr/>
          <p:nvPr/>
        </p:nvGrpSpPr>
        <p:grpSpPr>
          <a:xfrm>
            <a:off x="9768189" y="2795816"/>
            <a:ext cx="1131189" cy="369332"/>
            <a:chOff x="9365361" y="4772047"/>
            <a:chExt cx="1131189" cy="369332"/>
          </a:xfrm>
        </p:grpSpPr>
        <p:cxnSp>
          <p:nvCxnSpPr>
            <p:cNvPr id="41" name="Straight Connector 40">
              <a:extLst>
                <a:ext uri="{FF2B5EF4-FFF2-40B4-BE49-F238E27FC236}">
                  <a16:creationId xmlns:a16="http://schemas.microsoft.com/office/drawing/2014/main" id="{2D0CE80E-2A6F-1F56-FD9C-003D0BFBDD28}"/>
                </a:ext>
              </a:extLst>
            </p:cNvPr>
            <p:cNvCxnSpPr>
              <a:cxnSpLocks/>
            </p:cNvCxnSpPr>
            <p:nvPr/>
          </p:nvCxnSpPr>
          <p:spPr>
            <a:xfrm>
              <a:off x="9365361" y="4794531"/>
              <a:ext cx="1131189"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B236366-790A-3ED8-2F0F-3EB38FB16D54}"/>
                </a:ext>
              </a:extLst>
            </p:cNvPr>
            <p:cNvCxnSpPr>
              <a:cxnSpLocks/>
            </p:cNvCxnSpPr>
            <p:nvPr/>
          </p:nvCxnSpPr>
          <p:spPr>
            <a:xfrm>
              <a:off x="9365361" y="5118894"/>
              <a:ext cx="113118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324ADAE9-FD59-A3F1-EFB4-B3B97FAC145A}"/>
                </a:ext>
              </a:extLst>
            </p:cNvPr>
            <p:cNvSpPr txBox="1"/>
            <p:nvPr/>
          </p:nvSpPr>
          <p:spPr>
            <a:xfrm>
              <a:off x="9408029" y="4772047"/>
              <a:ext cx="1045852" cy="369332"/>
            </a:xfrm>
            <a:prstGeom prst="rect">
              <a:avLst/>
            </a:prstGeom>
            <a:noFill/>
          </p:spPr>
          <p:txBody>
            <a:bodyPr wrap="square" rtlCol="0">
              <a:spAutoFit/>
            </a:bodyPr>
            <a:lstStyle/>
            <a:p>
              <a:pPr algn="ctr"/>
              <a:r>
                <a:rPr lang="en-US" b="1" dirty="0" err="1"/>
                <a:t>NVLink</a:t>
              </a:r>
              <a:endParaRPr lang="en-US" b="1" dirty="0"/>
            </a:p>
          </p:txBody>
        </p:sp>
      </p:grpSp>
      <p:sp>
        <p:nvSpPr>
          <p:cNvPr id="4" name="Title 3">
            <a:extLst>
              <a:ext uri="{FF2B5EF4-FFF2-40B4-BE49-F238E27FC236}">
                <a16:creationId xmlns:a16="http://schemas.microsoft.com/office/drawing/2014/main" id="{73BD6DE8-587F-41C8-4C65-69482C399FE8}"/>
              </a:ext>
            </a:extLst>
          </p:cNvPr>
          <p:cNvSpPr>
            <a:spLocks noGrp="1"/>
          </p:cNvSpPr>
          <p:nvPr>
            <p:ph type="title"/>
          </p:nvPr>
        </p:nvSpPr>
        <p:spPr/>
        <p:txBody>
          <a:bodyPr/>
          <a:lstStyle/>
          <a:p>
            <a:r>
              <a:rPr lang="en-US" dirty="0"/>
              <a:t>Bottlenecks exist at all levels</a:t>
            </a:r>
          </a:p>
        </p:txBody>
      </p:sp>
      <p:sp>
        <p:nvSpPr>
          <p:cNvPr id="5" name="Slide Number Placeholder 4">
            <a:extLst>
              <a:ext uri="{FF2B5EF4-FFF2-40B4-BE49-F238E27FC236}">
                <a16:creationId xmlns:a16="http://schemas.microsoft.com/office/drawing/2014/main" id="{BB5563A2-CEF2-48CB-829C-CAD62F0E0917}"/>
              </a:ext>
            </a:extLst>
          </p:cNvPr>
          <p:cNvSpPr>
            <a:spLocks noGrp="1"/>
          </p:cNvSpPr>
          <p:nvPr>
            <p:ph type="sldNum" sz="quarter" idx="14"/>
          </p:nvPr>
        </p:nvSpPr>
        <p:spPr/>
        <p:txBody>
          <a:bodyPr/>
          <a:lstStyle/>
          <a:p>
            <a:fld id="{04AED599-1D0F-3E40-81CA-01C30F87847C}" type="slidenum">
              <a:rPr lang="en-US" smtClean="0"/>
              <a:t>6</a:t>
            </a:fld>
            <a:endParaRPr lang="en-US" dirty="0"/>
          </a:p>
        </p:txBody>
      </p:sp>
      <p:grpSp>
        <p:nvGrpSpPr>
          <p:cNvPr id="39" name="Group 38">
            <a:extLst>
              <a:ext uri="{FF2B5EF4-FFF2-40B4-BE49-F238E27FC236}">
                <a16:creationId xmlns:a16="http://schemas.microsoft.com/office/drawing/2014/main" id="{D005F56A-0F7A-92D0-1283-E3C5CCBAF3FB}"/>
              </a:ext>
            </a:extLst>
          </p:cNvPr>
          <p:cNvGrpSpPr/>
          <p:nvPr/>
        </p:nvGrpSpPr>
        <p:grpSpPr>
          <a:xfrm>
            <a:off x="2292184" y="2317965"/>
            <a:ext cx="7607633" cy="2802242"/>
            <a:chOff x="1918179" y="2317965"/>
            <a:chExt cx="7607633" cy="2802242"/>
          </a:xfrm>
        </p:grpSpPr>
        <p:sp>
          <p:nvSpPr>
            <p:cNvPr id="7" name="Rectangle: Rounded Corners 7">
              <a:extLst>
                <a:ext uri="{FF2B5EF4-FFF2-40B4-BE49-F238E27FC236}">
                  <a16:creationId xmlns:a16="http://schemas.microsoft.com/office/drawing/2014/main" id="{6BD98AA9-8643-197F-B922-47A2B5BF6F1D}"/>
                </a:ext>
              </a:extLst>
            </p:cNvPr>
            <p:cNvSpPr/>
            <p:nvPr/>
          </p:nvSpPr>
          <p:spPr>
            <a:xfrm>
              <a:off x="6501679" y="2317965"/>
              <a:ext cx="3024133" cy="1325035"/>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GPU</a:t>
              </a:r>
            </a:p>
          </p:txBody>
        </p:sp>
        <p:sp>
          <p:nvSpPr>
            <p:cNvPr id="8" name="Rectangle 7">
              <a:extLst>
                <a:ext uri="{FF2B5EF4-FFF2-40B4-BE49-F238E27FC236}">
                  <a16:creationId xmlns:a16="http://schemas.microsoft.com/office/drawing/2014/main" id="{CB5AEB55-C313-8170-17AD-010B062AA7C0}"/>
                </a:ext>
              </a:extLst>
            </p:cNvPr>
            <p:cNvSpPr/>
            <p:nvPr/>
          </p:nvSpPr>
          <p:spPr>
            <a:xfrm>
              <a:off x="6975385" y="3898754"/>
              <a:ext cx="2039775" cy="755065"/>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sp>
          <p:nvSpPr>
            <p:cNvPr id="10" name="Rectangle: Rounded Corners 7">
              <a:extLst>
                <a:ext uri="{FF2B5EF4-FFF2-40B4-BE49-F238E27FC236}">
                  <a16:creationId xmlns:a16="http://schemas.microsoft.com/office/drawing/2014/main" id="{B8D1C872-6887-B4FE-D962-6EF27651ADAC}"/>
                </a:ext>
              </a:extLst>
            </p:cNvPr>
            <p:cNvSpPr/>
            <p:nvPr/>
          </p:nvSpPr>
          <p:spPr>
            <a:xfrm>
              <a:off x="1918179" y="2317967"/>
              <a:ext cx="3024133" cy="1325034"/>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CPU</a:t>
              </a:r>
            </a:p>
          </p:txBody>
        </p:sp>
        <p:sp>
          <p:nvSpPr>
            <p:cNvPr id="11" name="Rectangle 10">
              <a:extLst>
                <a:ext uri="{FF2B5EF4-FFF2-40B4-BE49-F238E27FC236}">
                  <a16:creationId xmlns:a16="http://schemas.microsoft.com/office/drawing/2014/main" id="{87011F12-8214-CC44-8CFC-2DD7D03FB827}"/>
                </a:ext>
              </a:extLst>
            </p:cNvPr>
            <p:cNvSpPr/>
            <p:nvPr/>
          </p:nvSpPr>
          <p:spPr>
            <a:xfrm>
              <a:off x="2117303" y="3898754"/>
              <a:ext cx="2625883" cy="1221453"/>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cxnSp>
          <p:nvCxnSpPr>
            <p:cNvPr id="12" name="Straight Connector 11">
              <a:extLst>
                <a:ext uri="{FF2B5EF4-FFF2-40B4-BE49-F238E27FC236}">
                  <a16:creationId xmlns:a16="http://schemas.microsoft.com/office/drawing/2014/main" id="{A137CB83-D15A-5F5B-16E8-A999CEFB01EC}"/>
                </a:ext>
              </a:extLst>
            </p:cNvPr>
            <p:cNvCxnSpPr>
              <a:cxnSpLocks/>
            </p:cNvCxnSpPr>
            <p:nvPr/>
          </p:nvCxnSpPr>
          <p:spPr>
            <a:xfrm>
              <a:off x="4743186" y="4140105"/>
              <a:ext cx="223976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940709E-8903-B711-2529-C70F48232A57}"/>
                </a:ext>
              </a:extLst>
            </p:cNvPr>
            <p:cNvCxnSpPr>
              <a:cxnSpLocks/>
            </p:cNvCxnSpPr>
            <p:nvPr/>
          </p:nvCxnSpPr>
          <p:spPr>
            <a:xfrm>
              <a:off x="4743186" y="4466167"/>
              <a:ext cx="223219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3FA5572-CB1A-AB1E-9CE3-5FA35B359C1C}"/>
                </a:ext>
              </a:extLst>
            </p:cNvPr>
            <p:cNvSpPr txBox="1"/>
            <p:nvPr/>
          </p:nvSpPr>
          <p:spPr>
            <a:xfrm>
              <a:off x="5556157" y="4125177"/>
              <a:ext cx="606256" cy="369332"/>
            </a:xfrm>
            <a:prstGeom prst="rect">
              <a:avLst/>
            </a:prstGeom>
            <a:noFill/>
          </p:spPr>
          <p:txBody>
            <a:bodyPr wrap="square" rtlCol="0">
              <a:spAutoFit/>
            </a:bodyPr>
            <a:lstStyle/>
            <a:p>
              <a:pPr algn="ctr"/>
              <a:r>
                <a:rPr lang="en-US" b="1" dirty="0"/>
                <a:t>PCIe</a:t>
              </a:r>
            </a:p>
          </p:txBody>
        </p:sp>
        <p:cxnSp>
          <p:nvCxnSpPr>
            <p:cNvPr id="19" name="Straight Connector 18">
              <a:extLst>
                <a:ext uri="{FF2B5EF4-FFF2-40B4-BE49-F238E27FC236}">
                  <a16:creationId xmlns:a16="http://schemas.microsoft.com/office/drawing/2014/main" id="{EFD946D2-F6E0-1792-A986-501016179DA3}"/>
                </a:ext>
              </a:extLst>
            </p:cNvPr>
            <p:cNvCxnSpPr/>
            <p:nvPr/>
          </p:nvCxnSpPr>
          <p:spPr>
            <a:xfrm>
              <a:off x="2550267"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721FCF6-7EC3-7F10-0A7E-624659A2D089}"/>
                </a:ext>
              </a:extLst>
            </p:cNvPr>
            <p:cNvCxnSpPr/>
            <p:nvPr/>
          </p:nvCxnSpPr>
          <p:spPr>
            <a:xfrm>
              <a:off x="3425745"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4D76CDA-0FDB-02DE-68FE-102B8D772B4F}"/>
                </a:ext>
              </a:extLst>
            </p:cNvPr>
            <p:cNvCxnSpPr/>
            <p:nvPr/>
          </p:nvCxnSpPr>
          <p:spPr>
            <a:xfrm>
              <a:off x="4301222"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2D24033-8BAD-0CF8-64B4-021A1E4CE5BB}"/>
                </a:ext>
              </a:extLst>
            </p:cNvPr>
            <p:cNvCxnSpPr/>
            <p:nvPr/>
          </p:nvCxnSpPr>
          <p:spPr>
            <a:xfrm>
              <a:off x="7143210"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15F5333-EBC7-B823-B344-5F14E60B7BDA}"/>
                </a:ext>
              </a:extLst>
            </p:cNvPr>
            <p:cNvCxnSpPr/>
            <p:nvPr/>
          </p:nvCxnSpPr>
          <p:spPr>
            <a:xfrm>
              <a:off x="8018688"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7A43E2C-7ADA-39E0-2130-9B65499058BF}"/>
                </a:ext>
              </a:extLst>
            </p:cNvPr>
            <p:cNvCxnSpPr/>
            <p:nvPr/>
          </p:nvCxnSpPr>
          <p:spPr>
            <a:xfrm>
              <a:off x="8894165"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CAF3686-EA48-E795-88E6-4AD26CE2D66A}"/>
                </a:ext>
              </a:extLst>
            </p:cNvPr>
            <p:cNvCxnSpPr/>
            <p:nvPr/>
          </p:nvCxnSpPr>
          <p:spPr>
            <a:xfrm>
              <a:off x="7584794"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68980E7-46D5-B245-9BCF-691392AC493A}"/>
                </a:ext>
              </a:extLst>
            </p:cNvPr>
            <p:cNvCxnSpPr/>
            <p:nvPr/>
          </p:nvCxnSpPr>
          <p:spPr>
            <a:xfrm>
              <a:off x="8450092"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6" name="Cloud 35">
            <a:extLst>
              <a:ext uri="{FF2B5EF4-FFF2-40B4-BE49-F238E27FC236}">
                <a16:creationId xmlns:a16="http://schemas.microsoft.com/office/drawing/2014/main" id="{064F59D0-F180-5B82-197C-93D05A3685D7}"/>
              </a:ext>
            </a:extLst>
          </p:cNvPr>
          <p:cNvSpPr/>
          <p:nvPr/>
        </p:nvSpPr>
        <p:spPr>
          <a:xfrm>
            <a:off x="-9545" y="2351832"/>
            <a:ext cx="1421812" cy="1257300"/>
          </a:xfrm>
          <a:prstGeom prst="cloud">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4">
                    <a:lumMod val="10000"/>
                  </a:schemeClr>
                </a:solidFill>
              </a:rPr>
              <a:t>Remote Nodes</a:t>
            </a:r>
          </a:p>
        </p:txBody>
      </p:sp>
      <p:sp>
        <p:nvSpPr>
          <p:cNvPr id="38" name="Cloud 37">
            <a:extLst>
              <a:ext uri="{FF2B5EF4-FFF2-40B4-BE49-F238E27FC236}">
                <a16:creationId xmlns:a16="http://schemas.microsoft.com/office/drawing/2014/main" id="{E31D6ED1-2327-169E-3782-CAAFEA3B9CA2}"/>
              </a:ext>
            </a:extLst>
          </p:cNvPr>
          <p:cNvSpPr/>
          <p:nvPr/>
        </p:nvSpPr>
        <p:spPr>
          <a:xfrm>
            <a:off x="10767750" y="2351832"/>
            <a:ext cx="1424250" cy="1257300"/>
          </a:xfrm>
          <a:prstGeom prst="cloud">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4">
                    <a:lumMod val="10000"/>
                  </a:schemeClr>
                </a:solidFill>
              </a:rPr>
              <a:t>Other GPUs</a:t>
            </a:r>
          </a:p>
        </p:txBody>
      </p:sp>
      <p:sp>
        <p:nvSpPr>
          <p:cNvPr id="56" name="Rectangle 55">
            <a:extLst>
              <a:ext uri="{FF2B5EF4-FFF2-40B4-BE49-F238E27FC236}">
                <a16:creationId xmlns:a16="http://schemas.microsoft.com/office/drawing/2014/main" id="{6B9629BC-EC08-DEFA-7FA2-FF8DFEB5C8BE}"/>
              </a:ext>
            </a:extLst>
          </p:cNvPr>
          <p:cNvSpPr/>
          <p:nvPr/>
        </p:nvSpPr>
        <p:spPr>
          <a:xfrm>
            <a:off x="1875382" y="5516034"/>
            <a:ext cx="3848736" cy="1028815"/>
          </a:xfrm>
          <a:prstGeom prst="rect">
            <a:avLst/>
          </a:prstGeom>
          <a:solidFill>
            <a:schemeClr val="accent1">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accent4">
                    <a:lumMod val="10000"/>
                  </a:schemeClr>
                </a:solidFill>
              </a:rPr>
              <a:t>Disk</a:t>
            </a:r>
          </a:p>
        </p:txBody>
      </p:sp>
      <p:cxnSp>
        <p:nvCxnSpPr>
          <p:cNvPr id="57" name="Straight Connector 56">
            <a:extLst>
              <a:ext uri="{FF2B5EF4-FFF2-40B4-BE49-F238E27FC236}">
                <a16:creationId xmlns:a16="http://schemas.microsoft.com/office/drawing/2014/main" id="{4BB509EF-C6EF-49DA-62D9-C58B9F1805A6}"/>
              </a:ext>
            </a:extLst>
          </p:cNvPr>
          <p:cNvCxnSpPr>
            <a:cxnSpLocks/>
          </p:cNvCxnSpPr>
          <p:nvPr/>
        </p:nvCxnSpPr>
        <p:spPr>
          <a:xfrm>
            <a:off x="3799750" y="5126145"/>
            <a:ext cx="0" cy="389889"/>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39495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D3BFD-7AB9-FB04-46E8-2C4EA06F43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8A55EC2-F7B1-3DED-B571-F958B297180E}"/>
              </a:ext>
            </a:extLst>
          </p:cNvPr>
          <p:cNvSpPr>
            <a:spLocks noGrp="1"/>
          </p:cNvSpPr>
          <p:nvPr>
            <p:ph type="body" sz="quarter" idx="11"/>
          </p:nvPr>
        </p:nvSpPr>
        <p:spPr>
          <a:xfrm>
            <a:off x="631258" y="1851732"/>
            <a:ext cx="10929485" cy="3154535"/>
          </a:xfrm>
        </p:spPr>
        <p:txBody>
          <a:bodyPr/>
          <a:lstStyle/>
          <a:p>
            <a:pPr marL="0" indent="0">
              <a:spcAft>
                <a:spcPts val="800"/>
              </a:spcAft>
              <a:buNone/>
            </a:pPr>
            <a:r>
              <a:rPr lang="en-US" dirty="0"/>
              <a:t>Tested lossless compression via 8 SOTA algorithms:</a:t>
            </a:r>
          </a:p>
          <a:p>
            <a:pPr>
              <a:lnSpc>
                <a:spcPct val="100000"/>
              </a:lnSpc>
              <a:spcAft>
                <a:spcPts val="800"/>
              </a:spcAft>
            </a:pPr>
            <a:r>
              <a:rPr lang="en-US" sz="2000" b="0" dirty="0"/>
              <a:t>Can provide good space savings</a:t>
            </a:r>
          </a:p>
          <a:p>
            <a:pPr lvl="1">
              <a:lnSpc>
                <a:spcPct val="100000"/>
              </a:lnSpc>
              <a:spcAft>
                <a:spcPts val="800"/>
              </a:spcAft>
            </a:pPr>
            <a:r>
              <a:rPr lang="en-US" dirty="0" err="1"/>
              <a:t>zStd</a:t>
            </a:r>
            <a:r>
              <a:rPr lang="en-US" dirty="0"/>
              <a:t> reduced LLM KV-cache size by ~40%</a:t>
            </a:r>
          </a:p>
          <a:p>
            <a:pPr>
              <a:lnSpc>
                <a:spcPct val="100000"/>
              </a:lnSpc>
              <a:spcAft>
                <a:spcPts val="800"/>
              </a:spcAft>
            </a:pPr>
            <a:r>
              <a:rPr lang="en-US" sz="2000" b="0" dirty="0"/>
              <a:t>But often too slow for drop-in use in ML applications</a:t>
            </a:r>
          </a:p>
          <a:p>
            <a:pPr lvl="1">
              <a:lnSpc>
                <a:spcPct val="100000"/>
              </a:lnSpc>
              <a:spcAft>
                <a:spcPts val="800"/>
              </a:spcAft>
            </a:pPr>
            <a:r>
              <a:rPr lang="en-US" dirty="0"/>
              <a:t>Especially poor on dense floating-point data (up to 10x slowdown)</a:t>
            </a:r>
          </a:p>
          <a:p>
            <a:pPr marL="0" indent="0">
              <a:lnSpc>
                <a:spcPct val="100000"/>
              </a:lnSpc>
              <a:spcAft>
                <a:spcPts val="800"/>
              </a:spcAft>
              <a:buNone/>
            </a:pPr>
            <a:r>
              <a:rPr lang="en-US" dirty="0"/>
              <a:t>Problems:</a:t>
            </a:r>
          </a:p>
          <a:p>
            <a:pPr>
              <a:lnSpc>
                <a:spcPct val="100000"/>
              </a:lnSpc>
              <a:spcAft>
                <a:spcPts val="800"/>
              </a:spcAft>
            </a:pPr>
            <a:r>
              <a:rPr lang="en-US" sz="2000" b="0" dirty="0"/>
              <a:t>Large metadata overhead</a:t>
            </a:r>
          </a:p>
          <a:p>
            <a:pPr>
              <a:lnSpc>
                <a:spcPct val="100000"/>
              </a:lnSpc>
              <a:spcAft>
                <a:spcPts val="800"/>
              </a:spcAft>
            </a:pPr>
            <a:r>
              <a:rPr lang="en-US" sz="2000" b="0" dirty="0"/>
              <a:t>Multiple memory (often PCIe) accesses for decompressing each data word</a:t>
            </a:r>
          </a:p>
        </p:txBody>
      </p:sp>
      <p:sp>
        <p:nvSpPr>
          <p:cNvPr id="3" name="Title 2">
            <a:extLst>
              <a:ext uri="{FF2B5EF4-FFF2-40B4-BE49-F238E27FC236}">
                <a16:creationId xmlns:a16="http://schemas.microsoft.com/office/drawing/2014/main" id="{1FF414A3-0122-09EC-4381-4130E1A8006A}"/>
              </a:ext>
            </a:extLst>
          </p:cNvPr>
          <p:cNvSpPr>
            <a:spLocks noGrp="1"/>
          </p:cNvSpPr>
          <p:nvPr>
            <p:ph type="title"/>
          </p:nvPr>
        </p:nvSpPr>
        <p:spPr>
          <a:xfrm>
            <a:off x="639559" y="136525"/>
            <a:ext cx="10912883" cy="1325033"/>
          </a:xfrm>
        </p:spPr>
        <p:txBody>
          <a:bodyPr/>
          <a:lstStyle/>
          <a:p>
            <a:r>
              <a:rPr lang="en-US"/>
              <a:t>Lossless compression to the rescue?</a:t>
            </a:r>
            <a:endParaRPr lang="en-US" dirty="0"/>
          </a:p>
        </p:txBody>
      </p:sp>
      <p:sp>
        <p:nvSpPr>
          <p:cNvPr id="4" name="Slide Number Placeholder 3">
            <a:extLst>
              <a:ext uri="{FF2B5EF4-FFF2-40B4-BE49-F238E27FC236}">
                <a16:creationId xmlns:a16="http://schemas.microsoft.com/office/drawing/2014/main" id="{EC7E12F6-264E-1CF8-3560-8673D1E3DB2D}"/>
              </a:ext>
            </a:extLst>
          </p:cNvPr>
          <p:cNvSpPr>
            <a:spLocks noGrp="1"/>
          </p:cNvSpPr>
          <p:nvPr>
            <p:ph type="sldNum" sz="quarter" idx="13"/>
          </p:nvPr>
        </p:nvSpPr>
        <p:spPr>
          <a:xfrm>
            <a:off x="639559" y="6362699"/>
            <a:ext cx="2743200" cy="365125"/>
          </a:xfrm>
        </p:spPr>
        <p:txBody>
          <a:bodyPr/>
          <a:lstStyle/>
          <a:p>
            <a:fld id="{04AED599-1D0F-3E40-81CA-01C30F87847C}" type="slidenum">
              <a:rPr lang="en-US" smtClean="0"/>
              <a:pPr/>
              <a:t>60</a:t>
            </a:fld>
            <a:endParaRPr lang="en-US" dirty="0"/>
          </a:p>
        </p:txBody>
      </p:sp>
    </p:spTree>
    <p:extLst>
      <p:ext uri="{BB962C8B-B14F-4D97-AF65-F5344CB8AC3E}">
        <p14:creationId xmlns:p14="http://schemas.microsoft.com/office/powerpoint/2010/main" val="223471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6501D-0041-AE71-70A0-47092DB47CF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AF40C2B-9555-9E76-58AE-2C44593953AD}"/>
              </a:ext>
            </a:extLst>
          </p:cNvPr>
          <p:cNvSpPr>
            <a:spLocks noGrp="1"/>
          </p:cNvSpPr>
          <p:nvPr>
            <p:ph type="body" sz="quarter" idx="11"/>
          </p:nvPr>
        </p:nvSpPr>
        <p:spPr>
          <a:xfrm>
            <a:off x="631258" y="1851732"/>
            <a:ext cx="10929485" cy="3154535"/>
          </a:xfrm>
        </p:spPr>
        <p:txBody>
          <a:bodyPr/>
          <a:lstStyle/>
          <a:p>
            <a:r>
              <a:rPr lang="en-US" dirty="0"/>
              <a:t>Applicable to a wide variety of ML applications</a:t>
            </a:r>
          </a:p>
          <a:p>
            <a:pPr lvl="1"/>
            <a:r>
              <a:rPr lang="en-US" dirty="0"/>
              <a:t>Must be lossless to avoid accuracy tradeoffs</a:t>
            </a:r>
          </a:p>
          <a:p>
            <a:r>
              <a:rPr lang="en-US" dirty="0"/>
              <a:t>Fully exploit the GPU to avoid slowdown</a:t>
            </a:r>
          </a:p>
          <a:p>
            <a:pPr lvl="1"/>
            <a:r>
              <a:rPr lang="en-US" dirty="0"/>
              <a:t>Easily parallelizable decompression</a:t>
            </a:r>
          </a:p>
          <a:p>
            <a:pPr lvl="1"/>
            <a:r>
              <a:rPr lang="en-US" dirty="0"/>
              <a:t>Minimal metadata</a:t>
            </a:r>
          </a:p>
          <a:p>
            <a:pPr lvl="1"/>
            <a:r>
              <a:rPr lang="en-US" dirty="0"/>
              <a:t>Minimize PCIe accesses</a:t>
            </a:r>
          </a:p>
        </p:txBody>
      </p:sp>
      <p:sp>
        <p:nvSpPr>
          <p:cNvPr id="3" name="Title 2">
            <a:extLst>
              <a:ext uri="{FF2B5EF4-FFF2-40B4-BE49-F238E27FC236}">
                <a16:creationId xmlns:a16="http://schemas.microsoft.com/office/drawing/2014/main" id="{1CB8A855-0032-D458-EBE0-109A423C79B6}"/>
              </a:ext>
            </a:extLst>
          </p:cNvPr>
          <p:cNvSpPr>
            <a:spLocks noGrp="1"/>
          </p:cNvSpPr>
          <p:nvPr>
            <p:ph type="title"/>
          </p:nvPr>
        </p:nvSpPr>
        <p:spPr>
          <a:xfrm>
            <a:off x="639559" y="136525"/>
            <a:ext cx="10912883" cy="1325033"/>
          </a:xfrm>
        </p:spPr>
        <p:txBody>
          <a:bodyPr/>
          <a:lstStyle/>
          <a:p>
            <a:r>
              <a:rPr lang="en-US" dirty="0"/>
              <a:t>Our goal: Practical compression for ML</a:t>
            </a:r>
          </a:p>
        </p:txBody>
      </p:sp>
      <p:sp>
        <p:nvSpPr>
          <p:cNvPr id="4" name="Slide Number Placeholder 3">
            <a:extLst>
              <a:ext uri="{FF2B5EF4-FFF2-40B4-BE49-F238E27FC236}">
                <a16:creationId xmlns:a16="http://schemas.microsoft.com/office/drawing/2014/main" id="{0B556A22-CD1D-83A8-C27D-FD770842655A}"/>
              </a:ext>
            </a:extLst>
          </p:cNvPr>
          <p:cNvSpPr>
            <a:spLocks noGrp="1"/>
          </p:cNvSpPr>
          <p:nvPr>
            <p:ph type="sldNum" sz="quarter" idx="13"/>
          </p:nvPr>
        </p:nvSpPr>
        <p:spPr>
          <a:xfrm>
            <a:off x="639559" y="6362699"/>
            <a:ext cx="2743200" cy="365125"/>
          </a:xfrm>
        </p:spPr>
        <p:txBody>
          <a:bodyPr/>
          <a:lstStyle/>
          <a:p>
            <a:fld id="{04AED599-1D0F-3E40-81CA-01C30F87847C}" type="slidenum">
              <a:rPr lang="en-US" smtClean="0"/>
              <a:pPr/>
              <a:t>61</a:t>
            </a:fld>
            <a:endParaRPr lang="en-US"/>
          </a:p>
        </p:txBody>
      </p:sp>
    </p:spTree>
    <p:extLst>
      <p:ext uri="{BB962C8B-B14F-4D97-AF65-F5344CB8AC3E}">
        <p14:creationId xmlns:p14="http://schemas.microsoft.com/office/powerpoint/2010/main" val="214977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3336B-A916-9C1B-EAE1-C6C52EA226BB}"/>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BDCE8AF4-E529-E46C-D44B-50AFB13346DA}"/>
              </a:ext>
            </a:extLst>
          </p:cNvPr>
          <p:cNvSpPr/>
          <p:nvPr/>
        </p:nvSpPr>
        <p:spPr>
          <a:xfrm>
            <a:off x="8292061" y="2471435"/>
            <a:ext cx="720813" cy="2246769"/>
          </a:xfrm>
          <a:prstGeom prst="rect">
            <a:avLst/>
          </a:prstGeom>
          <a:solidFill>
            <a:srgbClr val="C00000">
              <a:alpha val="4902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30">
            <a:extLst>
              <a:ext uri="{FF2B5EF4-FFF2-40B4-BE49-F238E27FC236}">
                <a16:creationId xmlns:a16="http://schemas.microsoft.com/office/drawing/2014/main" id="{4F8C55C8-5F13-6666-DA4F-B5624720293E}"/>
              </a:ext>
            </a:extLst>
          </p:cNvPr>
          <p:cNvSpPr>
            <a:spLocks noGrp="1"/>
          </p:cNvSpPr>
          <p:nvPr>
            <p:ph type="body" sz="quarter" idx="11"/>
          </p:nvPr>
        </p:nvSpPr>
        <p:spPr>
          <a:xfrm>
            <a:off x="631258" y="1851732"/>
            <a:ext cx="10929485" cy="3154535"/>
          </a:xfrm>
        </p:spPr>
        <p:txBody>
          <a:bodyPr/>
          <a:lstStyle/>
          <a:p>
            <a:r>
              <a:rPr lang="en-US" dirty="0"/>
              <a:t>Traditionally used to compress integers</a:t>
            </a:r>
          </a:p>
          <a:p>
            <a:pPr lvl="1"/>
            <a:r>
              <a:rPr lang="en-US" dirty="0"/>
              <a:t>Removes low entropy prefixes</a:t>
            </a:r>
          </a:p>
          <a:p>
            <a:r>
              <a:rPr lang="en-US" dirty="0"/>
              <a:t>Cheap </a:t>
            </a:r>
            <a:r>
              <a:rPr lang="en-US" dirty="0" err="1"/>
              <a:t>bitshift</a:t>
            </a:r>
            <a:r>
              <a:rPr lang="en-US" dirty="0"/>
              <a:t> operations</a:t>
            </a:r>
          </a:p>
          <a:p>
            <a:r>
              <a:rPr lang="en-US" dirty="0"/>
              <a:t>Minimal metadata</a:t>
            </a:r>
          </a:p>
          <a:p>
            <a:pPr lvl="1"/>
            <a:r>
              <a:rPr lang="en-US" dirty="0"/>
              <a:t>No dictionaries</a:t>
            </a:r>
          </a:p>
          <a:p>
            <a:r>
              <a:rPr lang="en-US" dirty="0"/>
              <a:t>Sequential reading of compressed data</a:t>
            </a:r>
          </a:p>
        </p:txBody>
      </p:sp>
      <p:sp>
        <p:nvSpPr>
          <p:cNvPr id="3" name="Title 2">
            <a:extLst>
              <a:ext uri="{FF2B5EF4-FFF2-40B4-BE49-F238E27FC236}">
                <a16:creationId xmlns:a16="http://schemas.microsoft.com/office/drawing/2014/main" id="{67B91787-058C-EA5D-C56A-A9A4C7ACCA32}"/>
              </a:ext>
            </a:extLst>
          </p:cNvPr>
          <p:cNvSpPr>
            <a:spLocks noGrp="1"/>
          </p:cNvSpPr>
          <p:nvPr>
            <p:ph type="title"/>
          </p:nvPr>
        </p:nvSpPr>
        <p:spPr>
          <a:xfrm>
            <a:off x="639559" y="136525"/>
            <a:ext cx="10912883" cy="1325033"/>
          </a:xfrm>
        </p:spPr>
        <p:txBody>
          <a:bodyPr/>
          <a:lstStyle/>
          <a:p>
            <a:r>
              <a:rPr lang="en-US" dirty="0"/>
              <a:t>Bit packing: A good start</a:t>
            </a:r>
          </a:p>
        </p:txBody>
      </p:sp>
      <p:sp>
        <p:nvSpPr>
          <p:cNvPr id="4" name="Slide Number Placeholder 3">
            <a:extLst>
              <a:ext uri="{FF2B5EF4-FFF2-40B4-BE49-F238E27FC236}">
                <a16:creationId xmlns:a16="http://schemas.microsoft.com/office/drawing/2014/main" id="{947A0C88-9BA3-AAF5-AC2C-2B229F88B965}"/>
              </a:ext>
            </a:extLst>
          </p:cNvPr>
          <p:cNvSpPr>
            <a:spLocks noGrp="1"/>
          </p:cNvSpPr>
          <p:nvPr>
            <p:ph type="sldNum" sz="quarter" idx="13"/>
          </p:nvPr>
        </p:nvSpPr>
        <p:spPr>
          <a:xfrm>
            <a:off x="639559" y="6362699"/>
            <a:ext cx="2743200" cy="365125"/>
          </a:xfrm>
        </p:spPr>
        <p:txBody>
          <a:bodyPr/>
          <a:lstStyle/>
          <a:p>
            <a:fld id="{04AED599-1D0F-3E40-81CA-01C30F87847C}" type="slidenum">
              <a:rPr lang="en-US" smtClean="0"/>
              <a:pPr/>
              <a:t>62</a:t>
            </a:fld>
            <a:endParaRPr lang="en-US"/>
          </a:p>
        </p:txBody>
      </p:sp>
      <p:sp>
        <p:nvSpPr>
          <p:cNvPr id="2" name="TextBox 1">
            <a:extLst>
              <a:ext uri="{FF2B5EF4-FFF2-40B4-BE49-F238E27FC236}">
                <a16:creationId xmlns:a16="http://schemas.microsoft.com/office/drawing/2014/main" id="{6AFFA4D2-4676-1357-70CF-D40BDFCCB91F}"/>
              </a:ext>
            </a:extLst>
          </p:cNvPr>
          <p:cNvSpPr txBox="1"/>
          <p:nvPr/>
        </p:nvSpPr>
        <p:spPr>
          <a:xfrm>
            <a:off x="8204267" y="2471435"/>
            <a:ext cx="896399" cy="2246769"/>
          </a:xfrm>
          <a:prstGeom prst="rect">
            <a:avLst/>
          </a:prstGeom>
          <a:noFill/>
        </p:spPr>
        <p:txBody>
          <a:bodyPr wrap="square" rtlCol="0">
            <a:spAutoFit/>
          </a:bodyPr>
          <a:lstStyle/>
          <a:p>
            <a:r>
              <a:rPr lang="en-US" sz="2800" b="1" dirty="0"/>
              <a:t>0 0 0</a:t>
            </a:r>
          </a:p>
          <a:p>
            <a:r>
              <a:rPr lang="en-US" sz="2800" b="1" dirty="0"/>
              <a:t>0 0 0</a:t>
            </a:r>
          </a:p>
          <a:p>
            <a:r>
              <a:rPr lang="en-US" sz="2800" b="1" dirty="0"/>
              <a:t>0 0 0</a:t>
            </a:r>
          </a:p>
          <a:p>
            <a:r>
              <a:rPr lang="en-US" sz="2800" b="1" dirty="0"/>
              <a:t>0 0 0</a:t>
            </a:r>
          </a:p>
          <a:p>
            <a:r>
              <a:rPr lang="en-US" sz="2800" b="1" dirty="0"/>
              <a:t>0 0 0</a:t>
            </a:r>
          </a:p>
        </p:txBody>
      </p:sp>
      <p:sp>
        <p:nvSpPr>
          <p:cNvPr id="5" name="TextBox 4">
            <a:extLst>
              <a:ext uri="{FF2B5EF4-FFF2-40B4-BE49-F238E27FC236}">
                <a16:creationId xmlns:a16="http://schemas.microsoft.com/office/drawing/2014/main" id="{3B0CABCB-F75D-F9E8-3B7C-8F21D7640447}"/>
              </a:ext>
            </a:extLst>
          </p:cNvPr>
          <p:cNvSpPr txBox="1"/>
          <p:nvPr/>
        </p:nvSpPr>
        <p:spPr>
          <a:xfrm>
            <a:off x="8989740" y="2471435"/>
            <a:ext cx="2483372" cy="2246769"/>
          </a:xfrm>
          <a:prstGeom prst="rect">
            <a:avLst/>
          </a:prstGeom>
          <a:noFill/>
        </p:spPr>
        <p:txBody>
          <a:bodyPr wrap="none" rtlCol="0">
            <a:spAutoFit/>
          </a:bodyPr>
          <a:lstStyle/>
          <a:p>
            <a:r>
              <a:rPr lang="en-US" sz="2800" b="1" dirty="0"/>
              <a:t>1 0 0 1 0 1 1 0 1</a:t>
            </a:r>
          </a:p>
          <a:p>
            <a:r>
              <a:rPr lang="en-US" sz="2800" b="1" dirty="0"/>
              <a:t>0 0 0 1 1 1 1 0 0</a:t>
            </a:r>
          </a:p>
          <a:p>
            <a:r>
              <a:rPr lang="en-US" sz="2800" b="1" dirty="0"/>
              <a:t>0 0 0 1 1 0 1 0 0</a:t>
            </a:r>
          </a:p>
          <a:p>
            <a:r>
              <a:rPr lang="en-US" sz="2800" b="1" dirty="0"/>
              <a:t>1 1 0 1 0 0 1 0 1</a:t>
            </a:r>
          </a:p>
          <a:p>
            <a:r>
              <a:rPr lang="en-US" sz="2800" b="1" dirty="0"/>
              <a:t>0 0 1 1 0 1 1 0 0</a:t>
            </a:r>
          </a:p>
        </p:txBody>
      </p:sp>
      <p:sp>
        <p:nvSpPr>
          <p:cNvPr id="6" name="Rectangle 5">
            <a:extLst>
              <a:ext uri="{FF2B5EF4-FFF2-40B4-BE49-F238E27FC236}">
                <a16:creationId xmlns:a16="http://schemas.microsoft.com/office/drawing/2014/main" id="{31E693DE-B653-CA5D-D76A-D42D6829E6EC}"/>
              </a:ext>
            </a:extLst>
          </p:cNvPr>
          <p:cNvSpPr/>
          <p:nvPr/>
        </p:nvSpPr>
        <p:spPr>
          <a:xfrm>
            <a:off x="9042010" y="2471435"/>
            <a:ext cx="2378870" cy="2246769"/>
          </a:xfrm>
          <a:prstGeom prst="rect">
            <a:avLst/>
          </a:prstGeom>
          <a:noFill/>
          <a:ln w="57150">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070DC89-C9F5-712D-7E28-BB1E1F8EBE1C}"/>
              </a:ext>
            </a:extLst>
          </p:cNvPr>
          <p:cNvSpPr txBox="1"/>
          <p:nvPr/>
        </p:nvSpPr>
        <p:spPr>
          <a:xfrm>
            <a:off x="8706090" y="1948215"/>
            <a:ext cx="3109367" cy="523220"/>
          </a:xfrm>
          <a:prstGeom prst="rect">
            <a:avLst/>
          </a:prstGeom>
          <a:noFill/>
        </p:spPr>
        <p:txBody>
          <a:bodyPr wrap="square" rtlCol="0">
            <a:spAutoFit/>
          </a:bodyPr>
          <a:lstStyle/>
          <a:p>
            <a:pPr algn="ctr"/>
            <a:r>
              <a:rPr lang="en-US" sz="2800" b="1" dirty="0"/>
              <a:t>Compressed data</a:t>
            </a:r>
          </a:p>
        </p:txBody>
      </p:sp>
      <p:sp>
        <p:nvSpPr>
          <p:cNvPr id="8" name="TextBox 7">
            <a:extLst>
              <a:ext uri="{FF2B5EF4-FFF2-40B4-BE49-F238E27FC236}">
                <a16:creationId xmlns:a16="http://schemas.microsoft.com/office/drawing/2014/main" id="{2B524A93-A599-233D-5FB7-B45E9B675B44}"/>
              </a:ext>
            </a:extLst>
          </p:cNvPr>
          <p:cNvSpPr txBox="1"/>
          <p:nvPr/>
        </p:nvSpPr>
        <p:spPr>
          <a:xfrm>
            <a:off x="6498856" y="3502486"/>
            <a:ext cx="1369606" cy="830997"/>
          </a:xfrm>
          <a:prstGeom prst="rect">
            <a:avLst/>
          </a:prstGeom>
          <a:noFill/>
        </p:spPr>
        <p:txBody>
          <a:bodyPr wrap="none" rtlCol="0">
            <a:spAutoFit/>
          </a:bodyPr>
          <a:lstStyle/>
          <a:p>
            <a:pPr algn="ctr"/>
            <a:r>
              <a:rPr lang="en-US" sz="2400" b="1" dirty="0"/>
              <a:t>Data</a:t>
            </a:r>
          </a:p>
          <a:p>
            <a:pPr algn="ctr"/>
            <a:r>
              <a:rPr lang="en-US" sz="2400" b="1" dirty="0"/>
              <a:t>elements</a:t>
            </a:r>
          </a:p>
        </p:txBody>
      </p:sp>
      <p:cxnSp>
        <p:nvCxnSpPr>
          <p:cNvPr id="9" name="Straight Arrow Connector 8">
            <a:extLst>
              <a:ext uri="{FF2B5EF4-FFF2-40B4-BE49-F238E27FC236}">
                <a16:creationId xmlns:a16="http://schemas.microsoft.com/office/drawing/2014/main" id="{7F3F8F39-14FF-62FB-FE77-6B6CD5BB626D}"/>
              </a:ext>
            </a:extLst>
          </p:cNvPr>
          <p:cNvCxnSpPr>
            <a:cxnSpLocks/>
            <a:endCxn id="2" idx="1"/>
          </p:cNvCxnSpPr>
          <p:nvPr/>
        </p:nvCxnSpPr>
        <p:spPr>
          <a:xfrm flipV="1">
            <a:off x="7775319" y="3594820"/>
            <a:ext cx="428948" cy="39794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10D674B-41F4-C8B1-0E76-E43EE9013618}"/>
              </a:ext>
            </a:extLst>
          </p:cNvPr>
          <p:cNvCxnSpPr>
            <a:cxnSpLocks/>
          </p:cNvCxnSpPr>
          <p:nvPr/>
        </p:nvCxnSpPr>
        <p:spPr>
          <a:xfrm>
            <a:off x="7775319" y="3992768"/>
            <a:ext cx="428948" cy="1646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38743BEE-A7C8-86A9-4B29-F1796C0E1F2A}"/>
              </a:ext>
            </a:extLst>
          </p:cNvPr>
          <p:cNvSpPr txBox="1"/>
          <p:nvPr/>
        </p:nvSpPr>
        <p:spPr>
          <a:xfrm>
            <a:off x="8098761" y="5067822"/>
            <a:ext cx="1781962" cy="830997"/>
          </a:xfrm>
          <a:prstGeom prst="rect">
            <a:avLst/>
          </a:prstGeom>
          <a:noFill/>
        </p:spPr>
        <p:txBody>
          <a:bodyPr wrap="none" rtlCol="0">
            <a:spAutoFit/>
          </a:bodyPr>
          <a:lstStyle/>
          <a:p>
            <a:pPr algn="ctr"/>
            <a:r>
              <a:rPr lang="en-US" sz="2400" b="1" dirty="0"/>
              <a:t>Low entropy</a:t>
            </a:r>
          </a:p>
          <a:p>
            <a:pPr algn="ctr"/>
            <a:r>
              <a:rPr lang="en-US" sz="2400" b="1" dirty="0"/>
              <a:t>prefixes</a:t>
            </a:r>
          </a:p>
        </p:txBody>
      </p:sp>
      <p:cxnSp>
        <p:nvCxnSpPr>
          <p:cNvPr id="17" name="Straight Arrow Connector 16">
            <a:extLst>
              <a:ext uri="{FF2B5EF4-FFF2-40B4-BE49-F238E27FC236}">
                <a16:creationId xmlns:a16="http://schemas.microsoft.com/office/drawing/2014/main" id="{C0BA3225-7B2D-2F24-E8D3-8A6798A2DD9B}"/>
              </a:ext>
            </a:extLst>
          </p:cNvPr>
          <p:cNvCxnSpPr>
            <a:cxnSpLocks/>
            <a:stCxn id="16" idx="0"/>
            <a:endCxn id="2" idx="2"/>
          </p:cNvCxnSpPr>
          <p:nvPr/>
        </p:nvCxnSpPr>
        <p:spPr>
          <a:xfrm flipH="1" flipV="1">
            <a:off x="8652467" y="4718204"/>
            <a:ext cx="337275" cy="34961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0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1704A-77C2-EDA5-643F-36D1AB92895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D50C22D-6563-6D4F-6433-AF74C6985B50}"/>
              </a:ext>
            </a:extLst>
          </p:cNvPr>
          <p:cNvSpPr>
            <a:spLocks noGrp="1"/>
          </p:cNvSpPr>
          <p:nvPr>
            <p:ph type="body" sz="quarter" idx="11"/>
          </p:nvPr>
        </p:nvSpPr>
        <p:spPr/>
        <p:txBody>
          <a:bodyPr/>
          <a:lstStyle/>
          <a:p>
            <a:pPr marL="0" indent="0">
              <a:buNone/>
            </a:pPr>
            <a:r>
              <a:rPr lang="en-US" dirty="0"/>
              <a:t>Evaluated bit packing across 8 ML datasets</a:t>
            </a:r>
          </a:p>
          <a:p>
            <a:r>
              <a:rPr lang="en-US" dirty="0"/>
              <a:t>Finding: </a:t>
            </a:r>
            <a:r>
              <a:rPr lang="en-US" b="0" dirty="0"/>
              <a:t>classical bit packing struggles for ML data</a:t>
            </a:r>
          </a:p>
          <a:p>
            <a:pPr lvl="1"/>
            <a:r>
              <a:rPr lang="en-US" b="0" dirty="0"/>
              <a:t>Floating point data may not always have matching prefixes</a:t>
            </a:r>
          </a:p>
          <a:p>
            <a:r>
              <a:rPr lang="en-US" dirty="0"/>
              <a:t>But: </a:t>
            </a:r>
            <a:r>
              <a:rPr lang="en-US" b="0" dirty="0"/>
              <a:t>bit values repeat </a:t>
            </a:r>
            <a:r>
              <a:rPr lang="en-US" b="0" i="1" dirty="0"/>
              <a:t>across </a:t>
            </a:r>
            <a:r>
              <a:rPr lang="en-US" b="0" dirty="0"/>
              <a:t>most tensors (</a:t>
            </a:r>
            <a:r>
              <a:rPr lang="en-US" b="0" i="1" dirty="0"/>
              <a:t>invariant bits</a:t>
            </a:r>
            <a:r>
              <a:rPr lang="en-US" b="0" dirty="0"/>
              <a:t>)</a:t>
            </a:r>
          </a:p>
        </p:txBody>
      </p:sp>
      <p:sp>
        <p:nvSpPr>
          <p:cNvPr id="3" name="Title 2">
            <a:extLst>
              <a:ext uri="{FF2B5EF4-FFF2-40B4-BE49-F238E27FC236}">
                <a16:creationId xmlns:a16="http://schemas.microsoft.com/office/drawing/2014/main" id="{A3537701-9AD9-FA50-D3C8-1795E39835B1}"/>
              </a:ext>
            </a:extLst>
          </p:cNvPr>
          <p:cNvSpPr>
            <a:spLocks noGrp="1"/>
          </p:cNvSpPr>
          <p:nvPr>
            <p:ph type="title"/>
          </p:nvPr>
        </p:nvSpPr>
        <p:spPr/>
        <p:txBody>
          <a:bodyPr/>
          <a:lstStyle/>
          <a:p>
            <a:r>
              <a:rPr lang="en-US"/>
              <a:t>Bit packing is not enough for ML</a:t>
            </a:r>
            <a:endParaRPr lang="en-US" dirty="0"/>
          </a:p>
        </p:txBody>
      </p:sp>
      <p:sp>
        <p:nvSpPr>
          <p:cNvPr id="4" name="Slide Number Placeholder 3">
            <a:extLst>
              <a:ext uri="{FF2B5EF4-FFF2-40B4-BE49-F238E27FC236}">
                <a16:creationId xmlns:a16="http://schemas.microsoft.com/office/drawing/2014/main" id="{A0E190A2-A8F8-0AA2-F581-5CD30D64A1D5}"/>
              </a:ext>
            </a:extLst>
          </p:cNvPr>
          <p:cNvSpPr>
            <a:spLocks noGrp="1"/>
          </p:cNvSpPr>
          <p:nvPr>
            <p:ph type="sldNum" sz="quarter" idx="13"/>
          </p:nvPr>
        </p:nvSpPr>
        <p:spPr/>
        <p:txBody>
          <a:bodyPr/>
          <a:lstStyle/>
          <a:p>
            <a:fld id="{04AED599-1D0F-3E40-81CA-01C30F87847C}" type="slidenum">
              <a:rPr lang="en-US" smtClean="0"/>
              <a:pPr/>
              <a:t>63</a:t>
            </a:fld>
            <a:endParaRPr lang="en-US" dirty="0"/>
          </a:p>
        </p:txBody>
      </p:sp>
      <p:graphicFrame>
        <p:nvGraphicFramePr>
          <p:cNvPr id="9" name="Table 8">
            <a:extLst>
              <a:ext uri="{FF2B5EF4-FFF2-40B4-BE49-F238E27FC236}">
                <a16:creationId xmlns:a16="http://schemas.microsoft.com/office/drawing/2014/main" id="{FCD46335-0AA6-2675-77EE-22B899C9242A}"/>
              </a:ext>
            </a:extLst>
          </p:cNvPr>
          <p:cNvGraphicFramePr>
            <a:graphicFrameLocks noGrp="1"/>
          </p:cNvGraphicFramePr>
          <p:nvPr>
            <p:extLst>
              <p:ext uri="{D42A27DB-BD31-4B8C-83A1-F6EECF244321}">
                <p14:modId xmlns:p14="http://schemas.microsoft.com/office/powerpoint/2010/main" val="2145502141"/>
              </p:ext>
            </p:extLst>
          </p:nvPr>
        </p:nvGraphicFramePr>
        <p:xfrm>
          <a:off x="2844800" y="4615138"/>
          <a:ext cx="6502400" cy="13716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471744045"/>
                    </a:ext>
                  </a:extLst>
                </a:gridCol>
                <a:gridCol w="1625600">
                  <a:extLst>
                    <a:ext uri="{9D8B030D-6E8A-4147-A177-3AD203B41FA5}">
                      <a16:colId xmlns:a16="http://schemas.microsoft.com/office/drawing/2014/main" val="1511941161"/>
                    </a:ext>
                  </a:extLst>
                </a:gridCol>
                <a:gridCol w="1625600">
                  <a:extLst>
                    <a:ext uri="{9D8B030D-6E8A-4147-A177-3AD203B41FA5}">
                      <a16:colId xmlns:a16="http://schemas.microsoft.com/office/drawing/2014/main" val="2495602420"/>
                    </a:ext>
                  </a:extLst>
                </a:gridCol>
                <a:gridCol w="1625600">
                  <a:extLst>
                    <a:ext uri="{9D8B030D-6E8A-4147-A177-3AD203B41FA5}">
                      <a16:colId xmlns:a16="http://schemas.microsoft.com/office/drawing/2014/main" val="3822197018"/>
                    </a:ext>
                  </a:extLst>
                </a:gridCol>
              </a:tblGrid>
              <a:tr h="370840">
                <a:tc>
                  <a:txBody>
                    <a:bodyPr/>
                    <a:lstStyle/>
                    <a:p>
                      <a:pPr algn="ctr"/>
                      <a:endParaRPr lang="en-US" dirty="0"/>
                    </a:p>
                  </a:txBody>
                  <a:tcPr anchor="ctr"/>
                </a:tc>
                <a:tc>
                  <a:txBody>
                    <a:bodyPr/>
                    <a:lstStyle/>
                    <a:p>
                      <a:pPr algn="ctr"/>
                      <a:r>
                        <a:rPr lang="en-US" dirty="0"/>
                        <a:t>GNN</a:t>
                      </a:r>
                    </a:p>
                  </a:txBody>
                  <a:tcPr/>
                </a:tc>
                <a:tc>
                  <a:txBody>
                    <a:bodyPr/>
                    <a:lstStyle/>
                    <a:p>
                      <a:pPr algn="ctr"/>
                      <a:r>
                        <a:rPr lang="en-US" dirty="0"/>
                        <a:t>DLRM</a:t>
                      </a:r>
                    </a:p>
                  </a:txBody>
                  <a:tcPr/>
                </a:tc>
                <a:tc>
                  <a:txBody>
                    <a:bodyPr/>
                    <a:lstStyle/>
                    <a:p>
                      <a:pPr algn="ctr"/>
                      <a:r>
                        <a:rPr lang="en-US" dirty="0"/>
                        <a:t>LLM</a:t>
                      </a:r>
                    </a:p>
                  </a:txBody>
                  <a:tcPr/>
                </a:tc>
                <a:extLst>
                  <a:ext uri="{0D108BD9-81ED-4DB2-BD59-A6C34878D82A}">
                    <a16:rowId xmlns:a16="http://schemas.microsoft.com/office/drawing/2014/main" val="1944493046"/>
                  </a:ext>
                </a:extLst>
              </a:tr>
              <a:tr h="370840">
                <a:tc>
                  <a:txBody>
                    <a:bodyPr/>
                    <a:lstStyle/>
                    <a:p>
                      <a:pPr algn="ctr"/>
                      <a:r>
                        <a:rPr lang="en-US" dirty="0"/>
                        <a:t>Bit pack %</a:t>
                      </a:r>
                    </a:p>
                  </a:txBody>
                  <a:tcPr anchor="ctr"/>
                </a:tc>
                <a:tc>
                  <a:txBody>
                    <a:bodyPr/>
                    <a:lstStyle/>
                    <a:p>
                      <a:pPr algn="ctr"/>
                      <a:r>
                        <a:rPr lang="en-US" dirty="0"/>
                        <a:t>0 - 76%</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472447645"/>
                  </a:ext>
                </a:extLst>
              </a:tr>
              <a:tr h="370840">
                <a:tc>
                  <a:txBody>
                    <a:bodyPr/>
                    <a:lstStyle/>
                    <a:p>
                      <a:pPr algn="ctr"/>
                      <a:r>
                        <a:rPr lang="en-US" dirty="0"/>
                        <a:t>Invariant %</a:t>
                      </a:r>
                    </a:p>
                  </a:txBody>
                  <a:tcPr/>
                </a:tc>
                <a:tc>
                  <a:txBody>
                    <a:bodyPr/>
                    <a:lstStyle/>
                    <a:p>
                      <a:pPr algn="ctr"/>
                      <a:r>
                        <a:rPr lang="en-US" dirty="0"/>
                        <a:t>13 – 99%</a:t>
                      </a:r>
                    </a:p>
                  </a:txBody>
                  <a:tcPr/>
                </a:tc>
                <a:tc>
                  <a:txBody>
                    <a:bodyPr/>
                    <a:lstStyle/>
                    <a:p>
                      <a:pPr algn="ctr"/>
                      <a:r>
                        <a:rPr lang="en-US" dirty="0"/>
                        <a:t>15%</a:t>
                      </a:r>
                    </a:p>
                  </a:txBody>
                  <a:tcPr/>
                </a:tc>
                <a:tc>
                  <a:txBody>
                    <a:bodyPr/>
                    <a:lstStyle/>
                    <a:p>
                      <a:pPr algn="ctr"/>
                      <a:r>
                        <a:rPr lang="en-US" dirty="0"/>
                        <a:t>27%</a:t>
                      </a:r>
                    </a:p>
                  </a:txBody>
                  <a:tcPr/>
                </a:tc>
                <a:extLst>
                  <a:ext uri="{0D108BD9-81ED-4DB2-BD59-A6C34878D82A}">
                    <a16:rowId xmlns:a16="http://schemas.microsoft.com/office/drawing/2014/main" val="3134247657"/>
                  </a:ext>
                </a:extLst>
              </a:tr>
            </a:tbl>
          </a:graphicData>
        </a:graphic>
      </p:graphicFrame>
    </p:spTree>
    <p:extLst>
      <p:ext uri="{BB962C8B-B14F-4D97-AF65-F5344CB8AC3E}">
        <p14:creationId xmlns:p14="http://schemas.microsoft.com/office/powerpoint/2010/main" val="220838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BFE6E-6B42-73E8-66FE-2E99BA5A8AA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CBEE40E-ACE0-7E6D-E65C-78B5EAC9B117}"/>
              </a:ext>
            </a:extLst>
          </p:cNvPr>
          <p:cNvSpPr/>
          <p:nvPr/>
        </p:nvSpPr>
        <p:spPr>
          <a:xfrm>
            <a:off x="5498619" y="2730008"/>
            <a:ext cx="874260" cy="2335946"/>
          </a:xfrm>
          <a:prstGeom prst="rect">
            <a:avLst/>
          </a:prstGeom>
          <a:solidFill>
            <a:srgbClr val="C00000">
              <a:alpha val="4902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255BD4-AD82-8925-74AE-AB3E56AF9D8F}"/>
              </a:ext>
            </a:extLst>
          </p:cNvPr>
          <p:cNvSpPr txBox="1"/>
          <p:nvPr/>
        </p:nvSpPr>
        <p:spPr>
          <a:xfrm>
            <a:off x="5130946" y="2650480"/>
            <a:ext cx="2803973" cy="2554545"/>
          </a:xfrm>
          <a:prstGeom prst="rect">
            <a:avLst/>
          </a:prstGeom>
          <a:noFill/>
        </p:spPr>
        <p:txBody>
          <a:bodyPr wrap="none" rtlCol="0">
            <a:spAutoFit/>
          </a:bodyPr>
          <a:lstStyle/>
          <a:p>
            <a:r>
              <a:rPr lang="en-US" sz="3200" b="1" dirty="0"/>
              <a:t>1 </a:t>
            </a:r>
            <a:r>
              <a:rPr lang="en-US" sz="3200" b="1" dirty="0">
                <a:solidFill>
                  <a:srgbClr val="C00000"/>
                </a:solidFill>
              </a:rPr>
              <a:t>0</a:t>
            </a:r>
            <a:r>
              <a:rPr lang="en-US" sz="3200" b="1" dirty="0"/>
              <a:t> </a:t>
            </a:r>
            <a:r>
              <a:rPr lang="en-US" sz="3200" b="1" dirty="0">
                <a:solidFill>
                  <a:srgbClr val="C00000"/>
                </a:solidFill>
              </a:rPr>
              <a:t>0</a:t>
            </a:r>
            <a:r>
              <a:rPr lang="en-US" sz="3200" b="1" dirty="0"/>
              <a:t> </a:t>
            </a:r>
            <a:r>
              <a:rPr lang="en-US" sz="3200" b="1" dirty="0">
                <a:solidFill>
                  <a:srgbClr val="C00000"/>
                </a:solidFill>
              </a:rPr>
              <a:t>0</a:t>
            </a:r>
            <a:r>
              <a:rPr lang="en-US" sz="3200" b="1" dirty="0"/>
              <a:t> 0 1 </a:t>
            </a:r>
            <a:r>
              <a:rPr lang="en-US" sz="3200" b="1" dirty="0">
                <a:solidFill>
                  <a:srgbClr val="C00000"/>
                </a:solidFill>
              </a:rPr>
              <a:t>1</a:t>
            </a:r>
            <a:r>
              <a:rPr lang="en-US" sz="3200" b="1" dirty="0"/>
              <a:t> </a:t>
            </a:r>
            <a:r>
              <a:rPr lang="en-US" sz="3200" b="1" dirty="0">
                <a:solidFill>
                  <a:srgbClr val="C00000"/>
                </a:solidFill>
              </a:rPr>
              <a:t>0</a:t>
            </a:r>
            <a:r>
              <a:rPr lang="en-US" sz="3200" b="1" dirty="0"/>
              <a:t> 1</a:t>
            </a:r>
          </a:p>
          <a:p>
            <a:r>
              <a:rPr lang="en-US" sz="3200" b="1" dirty="0"/>
              <a:t>0 </a:t>
            </a:r>
            <a:r>
              <a:rPr lang="en-US" sz="3200" b="1" dirty="0">
                <a:solidFill>
                  <a:srgbClr val="C00000"/>
                </a:solidFill>
              </a:rPr>
              <a:t>0</a:t>
            </a:r>
            <a:r>
              <a:rPr lang="en-US" sz="3200" b="1" dirty="0"/>
              <a:t> </a:t>
            </a:r>
            <a:r>
              <a:rPr lang="en-US" sz="3200" b="1" dirty="0">
                <a:solidFill>
                  <a:srgbClr val="C00000"/>
                </a:solidFill>
              </a:rPr>
              <a:t>0</a:t>
            </a:r>
            <a:r>
              <a:rPr lang="en-US" sz="3200" b="1" dirty="0"/>
              <a:t> </a:t>
            </a:r>
            <a:r>
              <a:rPr lang="en-US" sz="3200" b="1" dirty="0">
                <a:solidFill>
                  <a:srgbClr val="C00000"/>
                </a:solidFill>
              </a:rPr>
              <a:t>0</a:t>
            </a:r>
            <a:r>
              <a:rPr lang="en-US" sz="3200" b="1" dirty="0"/>
              <a:t> 1 1 </a:t>
            </a:r>
            <a:r>
              <a:rPr lang="en-US" sz="3200" b="1" dirty="0">
                <a:solidFill>
                  <a:srgbClr val="C00000"/>
                </a:solidFill>
              </a:rPr>
              <a:t>1</a:t>
            </a:r>
            <a:r>
              <a:rPr lang="en-US" sz="3200" b="1" dirty="0"/>
              <a:t> </a:t>
            </a:r>
            <a:r>
              <a:rPr lang="en-US" sz="3200" b="1" dirty="0">
                <a:solidFill>
                  <a:srgbClr val="C00000"/>
                </a:solidFill>
              </a:rPr>
              <a:t>0</a:t>
            </a:r>
            <a:r>
              <a:rPr lang="en-US" sz="3200" b="1" dirty="0"/>
              <a:t> 0</a:t>
            </a:r>
          </a:p>
          <a:p>
            <a:r>
              <a:rPr lang="en-US" sz="3200" b="1" dirty="0"/>
              <a:t>0 </a:t>
            </a:r>
            <a:r>
              <a:rPr lang="en-US" sz="3200" b="1" dirty="0">
                <a:solidFill>
                  <a:srgbClr val="C00000"/>
                </a:solidFill>
              </a:rPr>
              <a:t>0</a:t>
            </a:r>
            <a:r>
              <a:rPr lang="en-US" sz="3200" b="1" dirty="0"/>
              <a:t> </a:t>
            </a:r>
            <a:r>
              <a:rPr lang="en-US" sz="3200" b="1" dirty="0">
                <a:solidFill>
                  <a:srgbClr val="C00000"/>
                </a:solidFill>
              </a:rPr>
              <a:t>0</a:t>
            </a:r>
            <a:r>
              <a:rPr lang="en-US" sz="3200" b="1" dirty="0"/>
              <a:t> 1 1 0 </a:t>
            </a:r>
            <a:r>
              <a:rPr lang="en-US" sz="3200" b="1" dirty="0">
                <a:solidFill>
                  <a:srgbClr val="C00000"/>
                </a:solidFill>
              </a:rPr>
              <a:t>1</a:t>
            </a:r>
            <a:r>
              <a:rPr lang="en-US" sz="3200" b="1" dirty="0"/>
              <a:t> </a:t>
            </a:r>
            <a:r>
              <a:rPr lang="en-US" sz="3200" b="1" dirty="0">
                <a:solidFill>
                  <a:srgbClr val="C00000"/>
                </a:solidFill>
              </a:rPr>
              <a:t>0</a:t>
            </a:r>
            <a:r>
              <a:rPr lang="en-US" sz="3200" b="1" dirty="0"/>
              <a:t> 0</a:t>
            </a:r>
          </a:p>
          <a:p>
            <a:r>
              <a:rPr lang="en-US" sz="3200" b="1" dirty="0"/>
              <a:t>1 1 </a:t>
            </a:r>
            <a:r>
              <a:rPr lang="en-US" sz="3200" b="1" dirty="0">
                <a:solidFill>
                  <a:srgbClr val="C00000"/>
                </a:solidFill>
              </a:rPr>
              <a:t>0</a:t>
            </a:r>
            <a:r>
              <a:rPr lang="en-US" sz="3200" b="1" dirty="0"/>
              <a:t> </a:t>
            </a:r>
            <a:r>
              <a:rPr lang="en-US" sz="3200" b="1" dirty="0">
                <a:solidFill>
                  <a:srgbClr val="C00000"/>
                </a:solidFill>
              </a:rPr>
              <a:t>0</a:t>
            </a:r>
            <a:r>
              <a:rPr lang="en-US" sz="3200" b="1" dirty="0"/>
              <a:t> 0 0 </a:t>
            </a:r>
            <a:r>
              <a:rPr lang="en-US" sz="3200" b="1" dirty="0">
                <a:solidFill>
                  <a:srgbClr val="C00000"/>
                </a:solidFill>
              </a:rPr>
              <a:t>1</a:t>
            </a:r>
            <a:r>
              <a:rPr lang="en-US" sz="3200" b="1" dirty="0"/>
              <a:t> </a:t>
            </a:r>
            <a:r>
              <a:rPr lang="en-US" sz="3200" b="1" dirty="0">
                <a:solidFill>
                  <a:srgbClr val="C00000"/>
                </a:solidFill>
              </a:rPr>
              <a:t>0</a:t>
            </a:r>
            <a:r>
              <a:rPr lang="en-US" sz="3200" b="1" dirty="0"/>
              <a:t> 1</a:t>
            </a:r>
          </a:p>
          <a:p>
            <a:r>
              <a:rPr lang="en-US" sz="3200" b="1" dirty="0"/>
              <a:t>0 </a:t>
            </a:r>
            <a:r>
              <a:rPr lang="en-US" sz="3200" b="1" dirty="0">
                <a:solidFill>
                  <a:srgbClr val="C00000"/>
                </a:solidFill>
              </a:rPr>
              <a:t>0</a:t>
            </a:r>
            <a:r>
              <a:rPr lang="en-US" sz="3200" b="1" dirty="0"/>
              <a:t> 1 </a:t>
            </a:r>
            <a:r>
              <a:rPr lang="en-US" sz="3200" b="1" dirty="0">
                <a:solidFill>
                  <a:srgbClr val="C00000"/>
                </a:solidFill>
              </a:rPr>
              <a:t>0</a:t>
            </a:r>
            <a:r>
              <a:rPr lang="en-US" sz="3200" b="1" dirty="0"/>
              <a:t> 0 1 </a:t>
            </a:r>
            <a:r>
              <a:rPr lang="en-US" sz="3200" b="1" dirty="0">
                <a:solidFill>
                  <a:srgbClr val="C00000"/>
                </a:solidFill>
              </a:rPr>
              <a:t>1</a:t>
            </a:r>
            <a:r>
              <a:rPr lang="en-US" sz="3200" b="1" dirty="0"/>
              <a:t> </a:t>
            </a:r>
            <a:r>
              <a:rPr lang="en-US" sz="3200" b="1" dirty="0">
                <a:solidFill>
                  <a:srgbClr val="C00000"/>
                </a:solidFill>
              </a:rPr>
              <a:t>0</a:t>
            </a:r>
            <a:r>
              <a:rPr lang="en-US" sz="3200" b="1" dirty="0"/>
              <a:t> 0</a:t>
            </a:r>
          </a:p>
        </p:txBody>
      </p:sp>
      <p:sp>
        <p:nvSpPr>
          <p:cNvPr id="8" name="Rectangle 7">
            <a:extLst>
              <a:ext uri="{FF2B5EF4-FFF2-40B4-BE49-F238E27FC236}">
                <a16:creationId xmlns:a16="http://schemas.microsoft.com/office/drawing/2014/main" id="{0A0D47AD-CFE2-3417-3583-82AB1BADDA7C}"/>
              </a:ext>
            </a:extLst>
          </p:cNvPr>
          <p:cNvSpPr/>
          <p:nvPr/>
        </p:nvSpPr>
        <p:spPr>
          <a:xfrm>
            <a:off x="6997980" y="2750957"/>
            <a:ext cx="533605" cy="2335946"/>
          </a:xfrm>
          <a:prstGeom prst="rect">
            <a:avLst/>
          </a:prstGeom>
          <a:solidFill>
            <a:srgbClr val="C00000">
              <a:alpha val="4902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CEC490-7B2A-973A-0390-9801E1412053}"/>
              </a:ext>
            </a:extLst>
          </p:cNvPr>
          <p:cNvSpPr/>
          <p:nvPr/>
        </p:nvSpPr>
        <p:spPr>
          <a:xfrm>
            <a:off x="4317858" y="2759779"/>
            <a:ext cx="840501" cy="2335946"/>
          </a:xfrm>
          <a:prstGeom prst="rect">
            <a:avLst/>
          </a:prstGeom>
          <a:solidFill>
            <a:srgbClr val="C00000">
              <a:alpha val="4902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B671AB0-9DC0-33D3-059F-F4FAFBF977A2}"/>
              </a:ext>
            </a:extLst>
          </p:cNvPr>
          <p:cNvSpPr>
            <a:spLocks noGrp="1"/>
          </p:cNvSpPr>
          <p:nvPr>
            <p:ph type="title"/>
          </p:nvPr>
        </p:nvSpPr>
        <p:spPr>
          <a:xfrm>
            <a:off x="647860" y="136525"/>
            <a:ext cx="10896280" cy="1325033"/>
          </a:xfrm>
        </p:spPr>
        <p:txBody>
          <a:bodyPr/>
          <a:lstStyle/>
          <a:p>
            <a:r>
              <a:rPr lang="en-US" dirty="0"/>
              <a:t>What are invariant bits?</a:t>
            </a:r>
          </a:p>
        </p:txBody>
      </p:sp>
      <p:sp>
        <p:nvSpPr>
          <p:cNvPr id="4" name="Slide Number Placeholder 3">
            <a:extLst>
              <a:ext uri="{FF2B5EF4-FFF2-40B4-BE49-F238E27FC236}">
                <a16:creationId xmlns:a16="http://schemas.microsoft.com/office/drawing/2014/main" id="{92D895BF-4969-9DD5-B167-8C82F9727C5C}"/>
              </a:ext>
            </a:extLst>
          </p:cNvPr>
          <p:cNvSpPr>
            <a:spLocks noGrp="1"/>
          </p:cNvSpPr>
          <p:nvPr>
            <p:ph type="sldNum" sz="quarter" idx="14"/>
          </p:nvPr>
        </p:nvSpPr>
        <p:spPr>
          <a:xfrm>
            <a:off x="639559" y="6356349"/>
            <a:ext cx="2743200" cy="365125"/>
          </a:xfrm>
        </p:spPr>
        <p:txBody>
          <a:bodyPr/>
          <a:lstStyle/>
          <a:p>
            <a:fld id="{04AED599-1D0F-3E40-81CA-01C30F87847C}" type="slidenum">
              <a:rPr lang="en-US" smtClean="0"/>
              <a:pPr/>
              <a:t>64</a:t>
            </a:fld>
            <a:endParaRPr lang="en-US"/>
          </a:p>
        </p:txBody>
      </p:sp>
      <p:sp>
        <p:nvSpPr>
          <p:cNvPr id="6" name="TextBox 5">
            <a:extLst>
              <a:ext uri="{FF2B5EF4-FFF2-40B4-BE49-F238E27FC236}">
                <a16:creationId xmlns:a16="http://schemas.microsoft.com/office/drawing/2014/main" id="{E71DE5FD-6BD9-DCCC-0D35-DEB4CA41D3D6}"/>
              </a:ext>
            </a:extLst>
          </p:cNvPr>
          <p:cNvSpPr txBox="1"/>
          <p:nvPr/>
        </p:nvSpPr>
        <p:spPr>
          <a:xfrm>
            <a:off x="4257081" y="2650480"/>
            <a:ext cx="995785" cy="2554545"/>
          </a:xfrm>
          <a:prstGeom prst="rect">
            <a:avLst/>
          </a:prstGeom>
          <a:noFill/>
        </p:spPr>
        <p:txBody>
          <a:bodyPr wrap="none" rtlCol="0">
            <a:spAutoFit/>
          </a:bodyPr>
          <a:lstStyle/>
          <a:p>
            <a:r>
              <a:rPr lang="en-US" sz="3200" b="1" dirty="0">
                <a:solidFill>
                  <a:srgbClr val="C00000"/>
                </a:solidFill>
              </a:rPr>
              <a:t>0 0 0</a:t>
            </a:r>
          </a:p>
          <a:p>
            <a:r>
              <a:rPr lang="en-US" sz="3200" b="1" dirty="0">
                <a:solidFill>
                  <a:srgbClr val="C00000"/>
                </a:solidFill>
              </a:rPr>
              <a:t>0 0 0</a:t>
            </a:r>
          </a:p>
          <a:p>
            <a:r>
              <a:rPr lang="en-US" sz="3200" b="1" dirty="0">
                <a:solidFill>
                  <a:srgbClr val="C00000"/>
                </a:solidFill>
              </a:rPr>
              <a:t>0 0 0</a:t>
            </a:r>
          </a:p>
          <a:p>
            <a:r>
              <a:rPr lang="en-US" sz="3200" b="1" dirty="0">
                <a:solidFill>
                  <a:srgbClr val="C00000"/>
                </a:solidFill>
              </a:rPr>
              <a:t>0 0 0</a:t>
            </a:r>
          </a:p>
          <a:p>
            <a:r>
              <a:rPr lang="en-US" sz="3200" b="1" dirty="0">
                <a:solidFill>
                  <a:srgbClr val="C00000"/>
                </a:solidFill>
              </a:rPr>
              <a:t>0 0 0</a:t>
            </a:r>
          </a:p>
        </p:txBody>
      </p:sp>
      <p:sp>
        <p:nvSpPr>
          <p:cNvPr id="49" name="TextBox 48">
            <a:extLst>
              <a:ext uri="{FF2B5EF4-FFF2-40B4-BE49-F238E27FC236}">
                <a16:creationId xmlns:a16="http://schemas.microsoft.com/office/drawing/2014/main" id="{7C6DB659-DEEF-0F84-9B9B-9D530405A3E2}"/>
              </a:ext>
            </a:extLst>
          </p:cNvPr>
          <p:cNvSpPr txBox="1"/>
          <p:nvPr/>
        </p:nvSpPr>
        <p:spPr>
          <a:xfrm>
            <a:off x="2269211" y="3167390"/>
            <a:ext cx="1306640" cy="523220"/>
          </a:xfrm>
          <a:prstGeom prst="rect">
            <a:avLst/>
          </a:prstGeom>
          <a:noFill/>
        </p:spPr>
        <p:txBody>
          <a:bodyPr wrap="none" rtlCol="0">
            <a:spAutoFit/>
          </a:bodyPr>
          <a:lstStyle/>
          <a:p>
            <a:r>
              <a:rPr lang="en-US" sz="2800" b="1" dirty="0"/>
              <a:t>Tensors</a:t>
            </a:r>
          </a:p>
        </p:txBody>
      </p:sp>
      <p:cxnSp>
        <p:nvCxnSpPr>
          <p:cNvPr id="50" name="Straight Arrow Connector 49">
            <a:extLst>
              <a:ext uri="{FF2B5EF4-FFF2-40B4-BE49-F238E27FC236}">
                <a16:creationId xmlns:a16="http://schemas.microsoft.com/office/drawing/2014/main" id="{B7347611-62BE-277F-B69D-4BE05F8F36EC}"/>
              </a:ext>
            </a:extLst>
          </p:cNvPr>
          <p:cNvCxnSpPr>
            <a:cxnSpLocks/>
            <a:stCxn id="49" idx="3"/>
          </p:cNvCxnSpPr>
          <p:nvPr/>
        </p:nvCxnSpPr>
        <p:spPr>
          <a:xfrm flipV="1">
            <a:off x="3575851" y="2955235"/>
            <a:ext cx="681230" cy="4737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77B021A-0D7B-3B73-7811-51E1A04F8A80}"/>
              </a:ext>
            </a:extLst>
          </p:cNvPr>
          <p:cNvCxnSpPr>
            <a:cxnSpLocks/>
            <a:stCxn id="49" idx="3"/>
          </p:cNvCxnSpPr>
          <p:nvPr/>
        </p:nvCxnSpPr>
        <p:spPr>
          <a:xfrm>
            <a:off x="3575851" y="3429000"/>
            <a:ext cx="68123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C759937D-F288-69A2-C11D-D1F38415E0F7}"/>
              </a:ext>
            </a:extLst>
          </p:cNvPr>
          <p:cNvGrpSpPr/>
          <p:nvPr/>
        </p:nvGrpSpPr>
        <p:grpSpPr>
          <a:xfrm>
            <a:off x="5018982" y="1774713"/>
            <a:ext cx="2154037" cy="699778"/>
            <a:chOff x="4968508" y="1774713"/>
            <a:chExt cx="2154037" cy="699778"/>
          </a:xfrm>
        </p:grpSpPr>
        <p:sp>
          <p:nvSpPr>
            <p:cNvPr id="18" name="Rectangle 17">
              <a:extLst>
                <a:ext uri="{FF2B5EF4-FFF2-40B4-BE49-F238E27FC236}">
                  <a16:creationId xmlns:a16="http://schemas.microsoft.com/office/drawing/2014/main" id="{840E6904-F82E-1C8E-EE8D-114104090EE5}"/>
                </a:ext>
              </a:extLst>
            </p:cNvPr>
            <p:cNvSpPr/>
            <p:nvPr/>
          </p:nvSpPr>
          <p:spPr>
            <a:xfrm>
              <a:off x="4968508" y="2146492"/>
              <a:ext cx="239340" cy="25540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5543906-7AAB-4124-72B3-C3C898E81944}"/>
                </a:ext>
              </a:extLst>
            </p:cNvPr>
            <p:cNvSpPr/>
            <p:nvPr/>
          </p:nvSpPr>
          <p:spPr>
            <a:xfrm>
              <a:off x="4972985" y="1831678"/>
              <a:ext cx="239340" cy="255403"/>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1F3E86A-A0F7-4CC9-50F9-A57F8917681E}"/>
                </a:ext>
              </a:extLst>
            </p:cNvPr>
            <p:cNvSpPr txBox="1"/>
            <p:nvPr/>
          </p:nvSpPr>
          <p:spPr>
            <a:xfrm>
              <a:off x="5257344" y="1774713"/>
              <a:ext cx="1406411" cy="369332"/>
            </a:xfrm>
            <a:prstGeom prst="rect">
              <a:avLst/>
            </a:prstGeom>
            <a:noFill/>
          </p:spPr>
          <p:txBody>
            <a:bodyPr wrap="none" rtlCol="0">
              <a:spAutoFit/>
            </a:bodyPr>
            <a:lstStyle/>
            <a:p>
              <a:r>
                <a:rPr lang="en-US" dirty="0"/>
                <a:t>Invariant bits</a:t>
              </a:r>
            </a:p>
          </p:txBody>
        </p:sp>
        <p:sp>
          <p:nvSpPr>
            <p:cNvPr id="21" name="TextBox 20">
              <a:extLst>
                <a:ext uri="{FF2B5EF4-FFF2-40B4-BE49-F238E27FC236}">
                  <a16:creationId xmlns:a16="http://schemas.microsoft.com/office/drawing/2014/main" id="{C28974CA-A3AD-35A1-9D4B-066E79B2773D}"/>
                </a:ext>
              </a:extLst>
            </p:cNvPr>
            <p:cNvSpPr txBox="1"/>
            <p:nvPr/>
          </p:nvSpPr>
          <p:spPr>
            <a:xfrm>
              <a:off x="5252866" y="2105159"/>
              <a:ext cx="1869679" cy="369332"/>
            </a:xfrm>
            <a:prstGeom prst="rect">
              <a:avLst/>
            </a:prstGeom>
            <a:noFill/>
          </p:spPr>
          <p:txBody>
            <a:bodyPr wrap="none" rtlCol="0">
              <a:spAutoFit/>
            </a:bodyPr>
            <a:lstStyle/>
            <a:p>
              <a:r>
                <a:rPr lang="en-US" dirty="0"/>
                <a:t>Non-invariant bits</a:t>
              </a:r>
            </a:p>
          </p:txBody>
        </p:sp>
      </p:grpSp>
      <p:sp>
        <p:nvSpPr>
          <p:cNvPr id="26" name="TextBox 25">
            <a:extLst>
              <a:ext uri="{FF2B5EF4-FFF2-40B4-BE49-F238E27FC236}">
                <a16:creationId xmlns:a16="http://schemas.microsoft.com/office/drawing/2014/main" id="{C7ABB710-6889-146A-F217-0ADBB233DF16}"/>
              </a:ext>
            </a:extLst>
          </p:cNvPr>
          <p:cNvSpPr txBox="1"/>
          <p:nvPr/>
        </p:nvSpPr>
        <p:spPr>
          <a:xfrm>
            <a:off x="3787677" y="5305502"/>
            <a:ext cx="3630554" cy="1384995"/>
          </a:xfrm>
          <a:prstGeom prst="rect">
            <a:avLst/>
          </a:prstGeom>
          <a:noFill/>
        </p:spPr>
        <p:txBody>
          <a:bodyPr wrap="square" rtlCol="0">
            <a:spAutoFit/>
          </a:bodyPr>
          <a:lstStyle/>
          <a:p>
            <a:pPr algn="ctr"/>
            <a:r>
              <a:rPr lang="en-US" sz="2800" b="1" dirty="0"/>
              <a:t>Invariant bit positions</a:t>
            </a:r>
          </a:p>
          <a:p>
            <a:pPr algn="ctr"/>
            <a:r>
              <a:rPr lang="en-US" sz="2800" dirty="0"/>
              <a:t>80% of tensors’ bits have matching value</a:t>
            </a:r>
          </a:p>
        </p:txBody>
      </p:sp>
      <p:cxnSp>
        <p:nvCxnSpPr>
          <p:cNvPr id="27" name="Straight Arrow Connector 26">
            <a:extLst>
              <a:ext uri="{FF2B5EF4-FFF2-40B4-BE49-F238E27FC236}">
                <a16:creationId xmlns:a16="http://schemas.microsoft.com/office/drawing/2014/main" id="{7A562820-0BDA-95C6-6DB7-AFB053496013}"/>
              </a:ext>
            </a:extLst>
          </p:cNvPr>
          <p:cNvCxnSpPr>
            <a:cxnSpLocks/>
            <a:stCxn id="26" idx="0"/>
          </p:cNvCxnSpPr>
          <p:nvPr/>
        </p:nvCxnSpPr>
        <p:spPr>
          <a:xfrm flipV="1">
            <a:off x="5602954" y="5086903"/>
            <a:ext cx="368493" cy="2185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B1FCFBC-5042-90C8-F8C0-E3EB9520F678}"/>
              </a:ext>
            </a:extLst>
          </p:cNvPr>
          <p:cNvCxnSpPr>
            <a:cxnSpLocks/>
            <a:stCxn id="26" idx="0"/>
          </p:cNvCxnSpPr>
          <p:nvPr/>
        </p:nvCxnSpPr>
        <p:spPr>
          <a:xfrm flipH="1" flipV="1">
            <a:off x="4835471" y="5095725"/>
            <a:ext cx="767483" cy="2097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C94E505-CEF1-8D0D-4116-EA15BD2CC9A1}"/>
              </a:ext>
            </a:extLst>
          </p:cNvPr>
          <p:cNvCxnSpPr>
            <a:cxnSpLocks/>
            <a:stCxn id="26" idx="0"/>
          </p:cNvCxnSpPr>
          <p:nvPr/>
        </p:nvCxnSpPr>
        <p:spPr>
          <a:xfrm flipV="1">
            <a:off x="5602954" y="5086903"/>
            <a:ext cx="1696748" cy="2185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83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animBg="1"/>
      <p:bldP spid="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54F162-1004-02E9-FA5D-69D9D280CBB8}"/>
              </a:ext>
            </a:extLst>
          </p:cNvPr>
          <p:cNvSpPr>
            <a:spLocks noGrp="1"/>
          </p:cNvSpPr>
          <p:nvPr>
            <p:ph type="body" sz="quarter" idx="11"/>
          </p:nvPr>
        </p:nvSpPr>
        <p:spPr>
          <a:xfrm>
            <a:off x="631258" y="1851732"/>
            <a:ext cx="10929485" cy="3154535"/>
          </a:xfrm>
        </p:spPr>
        <p:txBody>
          <a:bodyPr/>
          <a:lstStyle/>
          <a:p>
            <a:pPr>
              <a:lnSpc>
                <a:spcPct val="150000"/>
              </a:lnSpc>
            </a:pPr>
            <a:r>
              <a:rPr lang="en-US" b="0" dirty="0"/>
              <a:t>Identify invariant bits that exist across tensors</a:t>
            </a:r>
          </a:p>
          <a:p>
            <a:pPr>
              <a:lnSpc>
                <a:spcPct val="150000"/>
              </a:lnSpc>
            </a:pPr>
            <a:r>
              <a:rPr lang="en-US" b="0" dirty="0"/>
              <a:t>Eliminate them, packing the remaining bits into a smaller space</a:t>
            </a:r>
          </a:p>
          <a:p>
            <a:pPr>
              <a:lnSpc>
                <a:spcPct val="150000"/>
              </a:lnSpc>
            </a:pPr>
            <a:r>
              <a:rPr lang="en-US" b="0" dirty="0"/>
              <a:t>Keep small set of metadata in GPU memory (order of KBs)</a:t>
            </a:r>
          </a:p>
          <a:p>
            <a:pPr>
              <a:lnSpc>
                <a:spcPct val="150000"/>
              </a:lnSpc>
            </a:pPr>
            <a:r>
              <a:rPr lang="en-US" b="0" dirty="0"/>
              <a:t>Warp-parallel iterative decompression for improved parallelism</a:t>
            </a:r>
          </a:p>
        </p:txBody>
      </p:sp>
      <p:sp>
        <p:nvSpPr>
          <p:cNvPr id="3" name="Title 2">
            <a:extLst>
              <a:ext uri="{FF2B5EF4-FFF2-40B4-BE49-F238E27FC236}">
                <a16:creationId xmlns:a16="http://schemas.microsoft.com/office/drawing/2014/main" id="{05B79C25-78D6-F1D1-26E3-CACA6B443F77}"/>
              </a:ext>
            </a:extLst>
          </p:cNvPr>
          <p:cNvSpPr>
            <a:spLocks noGrp="1"/>
          </p:cNvSpPr>
          <p:nvPr>
            <p:ph type="title"/>
          </p:nvPr>
        </p:nvSpPr>
        <p:spPr>
          <a:xfrm>
            <a:off x="639559" y="136525"/>
            <a:ext cx="10912883" cy="1325033"/>
          </a:xfrm>
        </p:spPr>
        <p:txBody>
          <a:bodyPr/>
          <a:lstStyle/>
          <a:p>
            <a:r>
              <a:rPr lang="en-US" dirty="0"/>
              <a:t>Invariant Bit Packing (IBP)</a:t>
            </a:r>
          </a:p>
        </p:txBody>
      </p:sp>
      <p:sp>
        <p:nvSpPr>
          <p:cNvPr id="4" name="Slide Number Placeholder 3">
            <a:extLst>
              <a:ext uri="{FF2B5EF4-FFF2-40B4-BE49-F238E27FC236}">
                <a16:creationId xmlns:a16="http://schemas.microsoft.com/office/drawing/2014/main" id="{B1F32199-2599-88CB-A3AF-62541A9BAF55}"/>
              </a:ext>
            </a:extLst>
          </p:cNvPr>
          <p:cNvSpPr>
            <a:spLocks noGrp="1"/>
          </p:cNvSpPr>
          <p:nvPr>
            <p:ph type="sldNum" sz="quarter" idx="13"/>
          </p:nvPr>
        </p:nvSpPr>
        <p:spPr>
          <a:xfrm>
            <a:off x="639559" y="6362699"/>
            <a:ext cx="2743200" cy="365125"/>
          </a:xfrm>
        </p:spPr>
        <p:txBody>
          <a:bodyPr/>
          <a:lstStyle/>
          <a:p>
            <a:fld id="{04AED599-1D0F-3E40-81CA-01C30F87847C}" type="slidenum">
              <a:rPr lang="en-US" smtClean="0"/>
              <a:pPr/>
              <a:t>65</a:t>
            </a:fld>
            <a:endParaRPr lang="en-US"/>
          </a:p>
        </p:txBody>
      </p:sp>
    </p:spTree>
    <p:extLst>
      <p:ext uri="{BB962C8B-B14F-4D97-AF65-F5344CB8AC3E}">
        <p14:creationId xmlns:p14="http://schemas.microsoft.com/office/powerpoint/2010/main" val="7682267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8A1C5-93E5-4C67-0486-D1A3D1BC4E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206747-0663-E82F-50E8-417A5805F00A}"/>
              </a:ext>
            </a:extLst>
          </p:cNvPr>
          <p:cNvSpPr>
            <a:spLocks noGrp="1"/>
          </p:cNvSpPr>
          <p:nvPr>
            <p:ph type="title"/>
          </p:nvPr>
        </p:nvSpPr>
        <p:spPr>
          <a:xfrm>
            <a:off x="647860" y="136525"/>
            <a:ext cx="10896280" cy="1325033"/>
          </a:xfrm>
        </p:spPr>
        <p:txBody>
          <a:bodyPr/>
          <a:lstStyle/>
          <a:p>
            <a:r>
              <a:rPr lang="en-US" dirty="0"/>
              <a:t>IBP: Preprocessing</a:t>
            </a:r>
          </a:p>
        </p:txBody>
      </p:sp>
      <p:sp>
        <p:nvSpPr>
          <p:cNvPr id="4" name="Slide Number Placeholder 3">
            <a:extLst>
              <a:ext uri="{FF2B5EF4-FFF2-40B4-BE49-F238E27FC236}">
                <a16:creationId xmlns:a16="http://schemas.microsoft.com/office/drawing/2014/main" id="{F8C18B56-86DC-EB92-4392-4AE2542E8C89}"/>
              </a:ext>
            </a:extLst>
          </p:cNvPr>
          <p:cNvSpPr>
            <a:spLocks noGrp="1"/>
          </p:cNvSpPr>
          <p:nvPr>
            <p:ph type="sldNum" sz="quarter" idx="14"/>
          </p:nvPr>
        </p:nvSpPr>
        <p:spPr>
          <a:xfrm>
            <a:off x="639559" y="6356349"/>
            <a:ext cx="2743200" cy="365125"/>
          </a:xfrm>
        </p:spPr>
        <p:txBody>
          <a:bodyPr/>
          <a:lstStyle/>
          <a:p>
            <a:fld id="{04AED599-1D0F-3E40-81CA-01C30F87847C}" type="slidenum">
              <a:rPr lang="en-US" smtClean="0"/>
              <a:pPr/>
              <a:t>66</a:t>
            </a:fld>
            <a:endParaRPr lang="en-US"/>
          </a:p>
        </p:txBody>
      </p:sp>
      <p:sp>
        <p:nvSpPr>
          <p:cNvPr id="6" name="TextBox 5">
            <a:extLst>
              <a:ext uri="{FF2B5EF4-FFF2-40B4-BE49-F238E27FC236}">
                <a16:creationId xmlns:a16="http://schemas.microsoft.com/office/drawing/2014/main" id="{FBB6620F-4456-372D-D10C-669E2D7590AD}"/>
              </a:ext>
            </a:extLst>
          </p:cNvPr>
          <p:cNvSpPr txBox="1"/>
          <p:nvPr/>
        </p:nvSpPr>
        <p:spPr>
          <a:xfrm>
            <a:off x="4257081" y="2650480"/>
            <a:ext cx="995785" cy="2554545"/>
          </a:xfrm>
          <a:prstGeom prst="rect">
            <a:avLst/>
          </a:prstGeom>
          <a:noFill/>
        </p:spPr>
        <p:txBody>
          <a:bodyPr wrap="none" rtlCol="0">
            <a:spAutoFit/>
          </a:bodyPr>
          <a:lstStyle/>
          <a:p>
            <a:r>
              <a:rPr lang="en-US" sz="3200" b="1" dirty="0">
                <a:solidFill>
                  <a:srgbClr val="C00000"/>
                </a:solidFill>
              </a:rPr>
              <a:t>0 0 0</a:t>
            </a:r>
          </a:p>
          <a:p>
            <a:r>
              <a:rPr lang="en-US" sz="3200" b="1" dirty="0">
                <a:solidFill>
                  <a:srgbClr val="C00000"/>
                </a:solidFill>
              </a:rPr>
              <a:t>0 0 0</a:t>
            </a:r>
          </a:p>
          <a:p>
            <a:r>
              <a:rPr lang="en-US" sz="3200" b="1" dirty="0">
                <a:solidFill>
                  <a:srgbClr val="C00000"/>
                </a:solidFill>
              </a:rPr>
              <a:t>0 0 0</a:t>
            </a:r>
          </a:p>
          <a:p>
            <a:r>
              <a:rPr lang="en-US" sz="3200" b="1" dirty="0">
                <a:solidFill>
                  <a:srgbClr val="C00000"/>
                </a:solidFill>
              </a:rPr>
              <a:t>0 0 0</a:t>
            </a:r>
          </a:p>
          <a:p>
            <a:r>
              <a:rPr lang="en-US" sz="3200" b="1" dirty="0">
                <a:solidFill>
                  <a:srgbClr val="C00000"/>
                </a:solidFill>
              </a:rPr>
              <a:t>0 0 0</a:t>
            </a:r>
          </a:p>
        </p:txBody>
      </p:sp>
      <p:sp>
        <p:nvSpPr>
          <p:cNvPr id="7" name="TextBox 6">
            <a:extLst>
              <a:ext uri="{FF2B5EF4-FFF2-40B4-BE49-F238E27FC236}">
                <a16:creationId xmlns:a16="http://schemas.microsoft.com/office/drawing/2014/main" id="{6888F5CB-3A20-241F-C89C-32C4C229DC6B}"/>
              </a:ext>
            </a:extLst>
          </p:cNvPr>
          <p:cNvSpPr txBox="1"/>
          <p:nvPr/>
        </p:nvSpPr>
        <p:spPr>
          <a:xfrm>
            <a:off x="5130946" y="2650480"/>
            <a:ext cx="2803973" cy="2554545"/>
          </a:xfrm>
          <a:prstGeom prst="rect">
            <a:avLst/>
          </a:prstGeom>
          <a:noFill/>
        </p:spPr>
        <p:txBody>
          <a:bodyPr wrap="none" rtlCol="0">
            <a:spAutoFit/>
          </a:bodyPr>
          <a:lstStyle/>
          <a:p>
            <a:r>
              <a:rPr lang="en-US" sz="3200" b="1" dirty="0"/>
              <a:t>1 </a:t>
            </a:r>
            <a:r>
              <a:rPr lang="en-US" sz="3200" b="1" dirty="0">
                <a:solidFill>
                  <a:srgbClr val="C00000"/>
                </a:solidFill>
              </a:rPr>
              <a:t>0</a:t>
            </a:r>
            <a:r>
              <a:rPr lang="en-US" sz="3200" b="1" dirty="0"/>
              <a:t> </a:t>
            </a:r>
            <a:r>
              <a:rPr lang="en-US" sz="3200" b="1" dirty="0">
                <a:solidFill>
                  <a:srgbClr val="C00000"/>
                </a:solidFill>
              </a:rPr>
              <a:t>0</a:t>
            </a:r>
            <a:r>
              <a:rPr lang="en-US" sz="3200" b="1" dirty="0"/>
              <a:t> </a:t>
            </a:r>
            <a:r>
              <a:rPr lang="en-US" sz="3200" b="1" dirty="0">
                <a:solidFill>
                  <a:srgbClr val="C00000"/>
                </a:solidFill>
              </a:rPr>
              <a:t>0</a:t>
            </a:r>
            <a:r>
              <a:rPr lang="en-US" sz="3200" b="1" dirty="0"/>
              <a:t> 0 1 </a:t>
            </a:r>
            <a:r>
              <a:rPr lang="en-US" sz="3200" b="1" dirty="0">
                <a:solidFill>
                  <a:srgbClr val="C00000"/>
                </a:solidFill>
              </a:rPr>
              <a:t>1</a:t>
            </a:r>
            <a:r>
              <a:rPr lang="en-US" sz="3200" b="1" dirty="0"/>
              <a:t> </a:t>
            </a:r>
            <a:r>
              <a:rPr lang="en-US" sz="3200" b="1" dirty="0">
                <a:solidFill>
                  <a:srgbClr val="C00000"/>
                </a:solidFill>
              </a:rPr>
              <a:t>0</a:t>
            </a:r>
            <a:r>
              <a:rPr lang="en-US" sz="3200" b="1" dirty="0"/>
              <a:t> 1</a:t>
            </a:r>
          </a:p>
          <a:p>
            <a:r>
              <a:rPr lang="en-US" sz="3200" b="1" dirty="0"/>
              <a:t>0 </a:t>
            </a:r>
            <a:r>
              <a:rPr lang="en-US" sz="3200" b="1" dirty="0">
                <a:solidFill>
                  <a:srgbClr val="C00000"/>
                </a:solidFill>
              </a:rPr>
              <a:t>0</a:t>
            </a:r>
            <a:r>
              <a:rPr lang="en-US" sz="3200" b="1" dirty="0"/>
              <a:t> </a:t>
            </a:r>
            <a:r>
              <a:rPr lang="en-US" sz="3200" b="1" dirty="0">
                <a:solidFill>
                  <a:srgbClr val="C00000"/>
                </a:solidFill>
              </a:rPr>
              <a:t>0</a:t>
            </a:r>
            <a:r>
              <a:rPr lang="en-US" sz="3200" b="1" dirty="0"/>
              <a:t> </a:t>
            </a:r>
            <a:r>
              <a:rPr lang="en-US" sz="3200" b="1" dirty="0">
                <a:solidFill>
                  <a:srgbClr val="C00000"/>
                </a:solidFill>
              </a:rPr>
              <a:t>0</a:t>
            </a:r>
            <a:r>
              <a:rPr lang="en-US" sz="3200" b="1" dirty="0"/>
              <a:t> 1 1 </a:t>
            </a:r>
            <a:r>
              <a:rPr lang="en-US" sz="3200" b="1" dirty="0">
                <a:solidFill>
                  <a:srgbClr val="C00000"/>
                </a:solidFill>
              </a:rPr>
              <a:t>1</a:t>
            </a:r>
            <a:r>
              <a:rPr lang="en-US" sz="3200" b="1" dirty="0"/>
              <a:t> </a:t>
            </a:r>
            <a:r>
              <a:rPr lang="en-US" sz="3200" b="1" dirty="0">
                <a:solidFill>
                  <a:srgbClr val="C00000"/>
                </a:solidFill>
              </a:rPr>
              <a:t>0</a:t>
            </a:r>
            <a:r>
              <a:rPr lang="en-US" sz="3200" b="1" dirty="0"/>
              <a:t> 0</a:t>
            </a:r>
          </a:p>
          <a:p>
            <a:r>
              <a:rPr lang="en-US" sz="3200" b="1" dirty="0"/>
              <a:t>0 </a:t>
            </a:r>
            <a:r>
              <a:rPr lang="en-US" sz="3200" b="1" dirty="0">
                <a:solidFill>
                  <a:srgbClr val="C00000"/>
                </a:solidFill>
              </a:rPr>
              <a:t>0</a:t>
            </a:r>
            <a:r>
              <a:rPr lang="en-US" sz="3200" b="1" dirty="0"/>
              <a:t> </a:t>
            </a:r>
            <a:r>
              <a:rPr lang="en-US" sz="3200" b="1" dirty="0">
                <a:solidFill>
                  <a:srgbClr val="C00000"/>
                </a:solidFill>
              </a:rPr>
              <a:t>0</a:t>
            </a:r>
            <a:r>
              <a:rPr lang="en-US" sz="3200" b="1" dirty="0"/>
              <a:t> 1 1 0 </a:t>
            </a:r>
            <a:r>
              <a:rPr lang="en-US" sz="3200" b="1" dirty="0">
                <a:solidFill>
                  <a:srgbClr val="C00000"/>
                </a:solidFill>
              </a:rPr>
              <a:t>1</a:t>
            </a:r>
            <a:r>
              <a:rPr lang="en-US" sz="3200" b="1" dirty="0"/>
              <a:t> </a:t>
            </a:r>
            <a:r>
              <a:rPr lang="en-US" sz="3200" b="1" dirty="0">
                <a:solidFill>
                  <a:srgbClr val="C00000"/>
                </a:solidFill>
              </a:rPr>
              <a:t>0</a:t>
            </a:r>
            <a:r>
              <a:rPr lang="en-US" sz="3200" b="1" dirty="0"/>
              <a:t> 0</a:t>
            </a:r>
          </a:p>
          <a:p>
            <a:r>
              <a:rPr lang="en-US" sz="3200" b="1" dirty="0"/>
              <a:t>1 1 </a:t>
            </a:r>
            <a:r>
              <a:rPr lang="en-US" sz="3200" b="1" dirty="0">
                <a:solidFill>
                  <a:srgbClr val="C00000"/>
                </a:solidFill>
              </a:rPr>
              <a:t>0</a:t>
            </a:r>
            <a:r>
              <a:rPr lang="en-US" sz="3200" b="1" dirty="0"/>
              <a:t> </a:t>
            </a:r>
            <a:r>
              <a:rPr lang="en-US" sz="3200" b="1" dirty="0">
                <a:solidFill>
                  <a:srgbClr val="C00000"/>
                </a:solidFill>
              </a:rPr>
              <a:t>0</a:t>
            </a:r>
            <a:r>
              <a:rPr lang="en-US" sz="3200" b="1" dirty="0"/>
              <a:t> 0 0 </a:t>
            </a:r>
            <a:r>
              <a:rPr lang="en-US" sz="3200" b="1" dirty="0">
                <a:solidFill>
                  <a:srgbClr val="C00000"/>
                </a:solidFill>
              </a:rPr>
              <a:t>1</a:t>
            </a:r>
            <a:r>
              <a:rPr lang="en-US" sz="3200" b="1" dirty="0"/>
              <a:t> </a:t>
            </a:r>
            <a:r>
              <a:rPr lang="en-US" sz="3200" b="1" dirty="0">
                <a:solidFill>
                  <a:srgbClr val="C00000"/>
                </a:solidFill>
              </a:rPr>
              <a:t>0</a:t>
            </a:r>
            <a:r>
              <a:rPr lang="en-US" sz="3200" b="1" dirty="0"/>
              <a:t> 1</a:t>
            </a:r>
          </a:p>
          <a:p>
            <a:r>
              <a:rPr lang="en-US" sz="3200" b="1" dirty="0"/>
              <a:t>0 </a:t>
            </a:r>
            <a:r>
              <a:rPr lang="en-US" sz="3200" b="1" dirty="0">
                <a:solidFill>
                  <a:srgbClr val="C00000"/>
                </a:solidFill>
              </a:rPr>
              <a:t>0</a:t>
            </a:r>
            <a:r>
              <a:rPr lang="en-US" sz="3200" b="1" dirty="0"/>
              <a:t> 1 </a:t>
            </a:r>
            <a:r>
              <a:rPr lang="en-US" sz="3200" b="1" dirty="0">
                <a:solidFill>
                  <a:srgbClr val="C00000"/>
                </a:solidFill>
              </a:rPr>
              <a:t>0</a:t>
            </a:r>
            <a:r>
              <a:rPr lang="en-US" sz="3200" b="1" dirty="0"/>
              <a:t> 0 1 </a:t>
            </a:r>
            <a:r>
              <a:rPr lang="en-US" sz="3200" b="1" dirty="0">
                <a:solidFill>
                  <a:srgbClr val="C00000"/>
                </a:solidFill>
              </a:rPr>
              <a:t>1</a:t>
            </a:r>
            <a:r>
              <a:rPr lang="en-US" sz="3200" b="1" dirty="0"/>
              <a:t> </a:t>
            </a:r>
            <a:r>
              <a:rPr lang="en-US" sz="3200" b="1" dirty="0">
                <a:solidFill>
                  <a:srgbClr val="C00000"/>
                </a:solidFill>
              </a:rPr>
              <a:t>0</a:t>
            </a:r>
            <a:r>
              <a:rPr lang="en-US" sz="3200" b="1" dirty="0"/>
              <a:t> 0</a:t>
            </a:r>
          </a:p>
        </p:txBody>
      </p:sp>
      <p:sp>
        <p:nvSpPr>
          <p:cNvPr id="2" name="TextBox 1">
            <a:extLst>
              <a:ext uri="{FF2B5EF4-FFF2-40B4-BE49-F238E27FC236}">
                <a16:creationId xmlns:a16="http://schemas.microsoft.com/office/drawing/2014/main" id="{07CF3DA6-5C14-5A44-5D43-0032621668B6}"/>
              </a:ext>
            </a:extLst>
          </p:cNvPr>
          <p:cNvSpPr txBox="1"/>
          <p:nvPr/>
        </p:nvSpPr>
        <p:spPr>
          <a:xfrm>
            <a:off x="3166049" y="5212314"/>
            <a:ext cx="1106393" cy="584775"/>
          </a:xfrm>
          <a:prstGeom prst="rect">
            <a:avLst/>
          </a:prstGeom>
          <a:noFill/>
        </p:spPr>
        <p:txBody>
          <a:bodyPr wrap="none" rtlCol="0">
            <a:spAutoFit/>
          </a:bodyPr>
          <a:lstStyle/>
          <a:p>
            <a:r>
              <a:rPr lang="en-US" sz="3200" b="1" dirty="0"/>
              <a:t>Mask</a:t>
            </a:r>
          </a:p>
        </p:txBody>
      </p:sp>
      <p:sp>
        <p:nvSpPr>
          <p:cNvPr id="5" name="TextBox 4">
            <a:extLst>
              <a:ext uri="{FF2B5EF4-FFF2-40B4-BE49-F238E27FC236}">
                <a16:creationId xmlns:a16="http://schemas.microsoft.com/office/drawing/2014/main" id="{8FE3BE25-798B-A019-6098-5FF1C712BF19}"/>
              </a:ext>
            </a:extLst>
          </p:cNvPr>
          <p:cNvSpPr txBox="1"/>
          <p:nvPr/>
        </p:nvSpPr>
        <p:spPr>
          <a:xfrm>
            <a:off x="3163898" y="5695649"/>
            <a:ext cx="1150058" cy="584775"/>
          </a:xfrm>
          <a:prstGeom prst="rect">
            <a:avLst/>
          </a:prstGeom>
          <a:noFill/>
        </p:spPr>
        <p:txBody>
          <a:bodyPr wrap="none" rtlCol="0">
            <a:spAutoFit/>
          </a:bodyPr>
          <a:lstStyle/>
          <a:p>
            <a:r>
              <a:rPr lang="en-US" sz="3200" b="1" dirty="0" err="1"/>
              <a:t>Bitval</a:t>
            </a:r>
            <a:endParaRPr lang="en-US" sz="3200" b="1" dirty="0"/>
          </a:p>
        </p:txBody>
      </p:sp>
      <p:cxnSp>
        <p:nvCxnSpPr>
          <p:cNvPr id="14" name="Straight Arrow Connector 13">
            <a:extLst>
              <a:ext uri="{FF2B5EF4-FFF2-40B4-BE49-F238E27FC236}">
                <a16:creationId xmlns:a16="http://schemas.microsoft.com/office/drawing/2014/main" id="{42477580-4846-BF7E-1D5E-E85795E1CA31}"/>
              </a:ext>
            </a:extLst>
          </p:cNvPr>
          <p:cNvCxnSpPr/>
          <p:nvPr/>
        </p:nvCxnSpPr>
        <p:spPr>
          <a:xfrm>
            <a:off x="4201927" y="2826327"/>
            <a:ext cx="0" cy="22444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639D96D-D86F-4B8A-7F66-1701083F00C3}"/>
              </a:ext>
            </a:extLst>
          </p:cNvPr>
          <p:cNvSpPr txBox="1"/>
          <p:nvPr/>
        </p:nvSpPr>
        <p:spPr>
          <a:xfrm>
            <a:off x="4257081" y="5695650"/>
            <a:ext cx="3695242" cy="584775"/>
          </a:xfrm>
          <a:prstGeom prst="rect">
            <a:avLst/>
          </a:prstGeom>
          <a:noFill/>
        </p:spPr>
        <p:txBody>
          <a:bodyPr wrap="none" rtlCol="0">
            <a:spAutoFit/>
          </a:bodyPr>
          <a:lstStyle/>
          <a:p>
            <a:r>
              <a:rPr lang="en-US" sz="3200" b="1" dirty="0">
                <a:solidFill>
                  <a:srgbClr val="C00000"/>
                </a:solidFill>
              </a:rPr>
              <a:t>0 0 0 </a:t>
            </a:r>
            <a:r>
              <a:rPr lang="en-US" sz="3200" b="1" dirty="0"/>
              <a:t>*</a:t>
            </a:r>
            <a:r>
              <a:rPr lang="en-US" sz="3200" b="1" dirty="0">
                <a:solidFill>
                  <a:srgbClr val="C00000"/>
                </a:solidFill>
              </a:rPr>
              <a:t> 0 0 0 </a:t>
            </a:r>
            <a:r>
              <a:rPr lang="en-US" sz="3200" b="1" dirty="0"/>
              <a:t>* *</a:t>
            </a:r>
            <a:r>
              <a:rPr lang="en-US" sz="3200" b="1" dirty="0">
                <a:solidFill>
                  <a:srgbClr val="C00000"/>
                </a:solidFill>
              </a:rPr>
              <a:t> 1 0 </a:t>
            </a:r>
            <a:r>
              <a:rPr lang="en-US" sz="3200" b="1" dirty="0"/>
              <a:t>*</a:t>
            </a:r>
          </a:p>
        </p:txBody>
      </p:sp>
      <p:sp>
        <p:nvSpPr>
          <p:cNvPr id="17" name="TextBox 16">
            <a:extLst>
              <a:ext uri="{FF2B5EF4-FFF2-40B4-BE49-F238E27FC236}">
                <a16:creationId xmlns:a16="http://schemas.microsoft.com/office/drawing/2014/main" id="{45146EFA-2F87-6902-0963-CBBDFC1434F4}"/>
              </a:ext>
            </a:extLst>
          </p:cNvPr>
          <p:cNvSpPr txBox="1"/>
          <p:nvPr/>
        </p:nvSpPr>
        <p:spPr>
          <a:xfrm>
            <a:off x="4257081" y="5222834"/>
            <a:ext cx="3708066" cy="584775"/>
          </a:xfrm>
          <a:prstGeom prst="rect">
            <a:avLst/>
          </a:prstGeom>
          <a:noFill/>
        </p:spPr>
        <p:txBody>
          <a:bodyPr wrap="none" rtlCol="0">
            <a:spAutoFit/>
          </a:bodyPr>
          <a:lstStyle/>
          <a:p>
            <a:r>
              <a:rPr lang="en-US" sz="3200" b="1" dirty="0">
                <a:solidFill>
                  <a:srgbClr val="C00000"/>
                </a:solidFill>
              </a:rPr>
              <a:t>1 1 1 </a:t>
            </a:r>
            <a:r>
              <a:rPr lang="en-US" sz="3200" b="1" dirty="0"/>
              <a:t>0 </a:t>
            </a:r>
            <a:r>
              <a:rPr lang="en-US" sz="3200" b="1" dirty="0">
                <a:solidFill>
                  <a:srgbClr val="C00000"/>
                </a:solidFill>
              </a:rPr>
              <a:t>1 1 1 </a:t>
            </a:r>
            <a:r>
              <a:rPr lang="en-US" sz="3200" b="1" dirty="0"/>
              <a:t>0 0 </a:t>
            </a:r>
            <a:r>
              <a:rPr lang="en-US" sz="3200" b="1" dirty="0">
                <a:solidFill>
                  <a:srgbClr val="C00000"/>
                </a:solidFill>
              </a:rPr>
              <a:t>1 1</a:t>
            </a:r>
            <a:r>
              <a:rPr lang="en-US" sz="3200" b="1" dirty="0"/>
              <a:t> 0</a:t>
            </a:r>
          </a:p>
        </p:txBody>
      </p:sp>
      <p:sp>
        <p:nvSpPr>
          <p:cNvPr id="49" name="TextBox 48">
            <a:extLst>
              <a:ext uri="{FF2B5EF4-FFF2-40B4-BE49-F238E27FC236}">
                <a16:creationId xmlns:a16="http://schemas.microsoft.com/office/drawing/2014/main" id="{8622192A-7D2D-DFE8-92B4-A579362BE6A8}"/>
              </a:ext>
            </a:extLst>
          </p:cNvPr>
          <p:cNvSpPr txBox="1"/>
          <p:nvPr/>
        </p:nvSpPr>
        <p:spPr>
          <a:xfrm>
            <a:off x="2269211" y="3167390"/>
            <a:ext cx="1306640" cy="523220"/>
          </a:xfrm>
          <a:prstGeom prst="rect">
            <a:avLst/>
          </a:prstGeom>
          <a:noFill/>
        </p:spPr>
        <p:txBody>
          <a:bodyPr wrap="none" rtlCol="0">
            <a:spAutoFit/>
          </a:bodyPr>
          <a:lstStyle/>
          <a:p>
            <a:r>
              <a:rPr lang="en-US" sz="2800" b="1" dirty="0"/>
              <a:t>Tensors</a:t>
            </a:r>
          </a:p>
        </p:txBody>
      </p:sp>
      <p:cxnSp>
        <p:nvCxnSpPr>
          <p:cNvPr id="50" name="Straight Arrow Connector 49">
            <a:extLst>
              <a:ext uri="{FF2B5EF4-FFF2-40B4-BE49-F238E27FC236}">
                <a16:creationId xmlns:a16="http://schemas.microsoft.com/office/drawing/2014/main" id="{0CD36576-E03A-E13B-0C72-F16A4FA72165}"/>
              </a:ext>
            </a:extLst>
          </p:cNvPr>
          <p:cNvCxnSpPr>
            <a:cxnSpLocks/>
            <a:stCxn id="49" idx="3"/>
          </p:cNvCxnSpPr>
          <p:nvPr/>
        </p:nvCxnSpPr>
        <p:spPr>
          <a:xfrm flipV="1">
            <a:off x="3575851" y="2955235"/>
            <a:ext cx="681230" cy="4737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35257C1B-5453-D4B1-0E06-581DF1517B64}"/>
              </a:ext>
            </a:extLst>
          </p:cNvPr>
          <p:cNvCxnSpPr>
            <a:cxnSpLocks/>
            <a:stCxn id="49" idx="3"/>
          </p:cNvCxnSpPr>
          <p:nvPr/>
        </p:nvCxnSpPr>
        <p:spPr>
          <a:xfrm>
            <a:off x="3575851" y="3429000"/>
            <a:ext cx="68123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a:extLst>
              <a:ext uri="{FF2B5EF4-FFF2-40B4-BE49-F238E27FC236}">
                <a16:creationId xmlns:a16="http://schemas.microsoft.com/office/drawing/2014/main" id="{05770DBA-C90D-2D6F-DCAD-C91654FEDAA7}"/>
              </a:ext>
            </a:extLst>
          </p:cNvPr>
          <p:cNvSpPr/>
          <p:nvPr/>
        </p:nvSpPr>
        <p:spPr>
          <a:xfrm>
            <a:off x="3162337" y="5205949"/>
            <a:ext cx="4772577" cy="1031478"/>
          </a:xfrm>
          <a:prstGeom prst="roundRect">
            <a:avLst/>
          </a:prstGeom>
          <a:noFill/>
          <a:ln w="57150">
            <a:solidFill>
              <a:srgbClr val="0070C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DF5E6CA-B7EF-1DF5-8447-0AAF0EF758B1}"/>
              </a:ext>
            </a:extLst>
          </p:cNvPr>
          <p:cNvSpPr txBox="1"/>
          <p:nvPr/>
        </p:nvSpPr>
        <p:spPr>
          <a:xfrm>
            <a:off x="3780166" y="6258960"/>
            <a:ext cx="3536918" cy="523220"/>
          </a:xfrm>
          <a:prstGeom prst="rect">
            <a:avLst/>
          </a:prstGeom>
          <a:noFill/>
        </p:spPr>
        <p:txBody>
          <a:bodyPr wrap="square" rtlCol="0">
            <a:spAutoFit/>
          </a:bodyPr>
          <a:lstStyle/>
          <a:p>
            <a:pPr algn="ctr"/>
            <a:r>
              <a:rPr lang="en-US" sz="2800" b="1" dirty="0"/>
              <a:t>IBP metadata (In GPU)</a:t>
            </a:r>
          </a:p>
        </p:txBody>
      </p:sp>
      <p:grpSp>
        <p:nvGrpSpPr>
          <p:cNvPr id="15" name="Group 14">
            <a:extLst>
              <a:ext uri="{FF2B5EF4-FFF2-40B4-BE49-F238E27FC236}">
                <a16:creationId xmlns:a16="http://schemas.microsoft.com/office/drawing/2014/main" id="{A1C3D7D8-5B72-956F-E032-01F952075880}"/>
              </a:ext>
            </a:extLst>
          </p:cNvPr>
          <p:cNvGrpSpPr/>
          <p:nvPr/>
        </p:nvGrpSpPr>
        <p:grpSpPr>
          <a:xfrm>
            <a:off x="5018982" y="1774713"/>
            <a:ext cx="2154037" cy="699778"/>
            <a:chOff x="4968508" y="1774713"/>
            <a:chExt cx="2154037" cy="699778"/>
          </a:xfrm>
        </p:grpSpPr>
        <p:sp>
          <p:nvSpPr>
            <p:cNvPr id="18" name="Rectangle 17">
              <a:extLst>
                <a:ext uri="{FF2B5EF4-FFF2-40B4-BE49-F238E27FC236}">
                  <a16:creationId xmlns:a16="http://schemas.microsoft.com/office/drawing/2014/main" id="{CF9071F4-BD68-C212-B6F1-B62AF72A47F3}"/>
                </a:ext>
              </a:extLst>
            </p:cNvPr>
            <p:cNvSpPr/>
            <p:nvPr/>
          </p:nvSpPr>
          <p:spPr>
            <a:xfrm>
              <a:off x="4968508" y="2146492"/>
              <a:ext cx="239340" cy="255403"/>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1074C58-032D-70AE-874D-A3F5EA9D1586}"/>
                </a:ext>
              </a:extLst>
            </p:cNvPr>
            <p:cNvSpPr/>
            <p:nvPr/>
          </p:nvSpPr>
          <p:spPr>
            <a:xfrm>
              <a:off x="4972985" y="1831678"/>
              <a:ext cx="239340" cy="25540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C8492FF-05A7-D579-8B69-93A411B1640F}"/>
                </a:ext>
              </a:extLst>
            </p:cNvPr>
            <p:cNvSpPr txBox="1"/>
            <p:nvPr/>
          </p:nvSpPr>
          <p:spPr>
            <a:xfrm>
              <a:off x="5257344" y="1774713"/>
              <a:ext cx="1406411" cy="369332"/>
            </a:xfrm>
            <a:prstGeom prst="rect">
              <a:avLst/>
            </a:prstGeom>
            <a:noFill/>
          </p:spPr>
          <p:txBody>
            <a:bodyPr wrap="none" rtlCol="0">
              <a:spAutoFit/>
            </a:bodyPr>
            <a:lstStyle/>
            <a:p>
              <a:r>
                <a:rPr lang="en-US" dirty="0"/>
                <a:t>Invariant bits</a:t>
              </a:r>
            </a:p>
          </p:txBody>
        </p:sp>
        <p:sp>
          <p:nvSpPr>
            <p:cNvPr id="21" name="TextBox 20">
              <a:extLst>
                <a:ext uri="{FF2B5EF4-FFF2-40B4-BE49-F238E27FC236}">
                  <a16:creationId xmlns:a16="http://schemas.microsoft.com/office/drawing/2014/main" id="{3D7BD0AB-66FE-AEB2-5D73-22CB6C8E2184}"/>
                </a:ext>
              </a:extLst>
            </p:cNvPr>
            <p:cNvSpPr txBox="1"/>
            <p:nvPr/>
          </p:nvSpPr>
          <p:spPr>
            <a:xfrm>
              <a:off x="5252866" y="2105159"/>
              <a:ext cx="1869679" cy="369332"/>
            </a:xfrm>
            <a:prstGeom prst="rect">
              <a:avLst/>
            </a:prstGeom>
            <a:noFill/>
          </p:spPr>
          <p:txBody>
            <a:bodyPr wrap="none" rtlCol="0">
              <a:spAutoFit/>
            </a:bodyPr>
            <a:lstStyle/>
            <a:p>
              <a:r>
                <a:rPr lang="en-US" dirty="0"/>
                <a:t>Non-invariant bits</a:t>
              </a:r>
            </a:p>
          </p:txBody>
        </p:sp>
      </p:grpSp>
      <p:sp>
        <p:nvSpPr>
          <p:cNvPr id="22" name="TextBox 21">
            <a:extLst>
              <a:ext uri="{FF2B5EF4-FFF2-40B4-BE49-F238E27FC236}">
                <a16:creationId xmlns:a16="http://schemas.microsoft.com/office/drawing/2014/main" id="{BEFF88AF-36E2-E73B-A136-5362316CAA8D}"/>
              </a:ext>
            </a:extLst>
          </p:cNvPr>
          <p:cNvSpPr txBox="1"/>
          <p:nvPr/>
        </p:nvSpPr>
        <p:spPr>
          <a:xfrm>
            <a:off x="988604" y="5771574"/>
            <a:ext cx="1975029" cy="715089"/>
          </a:xfrm>
          <a:prstGeom prst="wedgeRoundRectCallout">
            <a:avLst>
              <a:gd name="adj1" fmla="val 59127"/>
              <a:gd name="adj2" fmla="val -15404"/>
              <a:gd name="adj3" fmla="val 16667"/>
            </a:avLst>
          </a:prstGeom>
          <a:solidFill>
            <a:schemeClr val="accent4"/>
          </a:solidFill>
          <a:ln>
            <a:solidFill>
              <a:schemeClr val="accent4">
                <a:lumMod val="10000"/>
              </a:schemeClr>
            </a:solidFill>
          </a:ln>
        </p:spPr>
        <p:txBody>
          <a:bodyPr wrap="square" rtlCol="0">
            <a:spAutoFit/>
          </a:bodyPr>
          <a:lstStyle/>
          <a:p>
            <a:pPr algn="ctr"/>
            <a:r>
              <a:rPr lang="en-US" b="1" dirty="0" err="1"/>
              <a:t>Bitval</a:t>
            </a:r>
            <a:r>
              <a:rPr lang="en-US" b="1" dirty="0"/>
              <a:t>: Value of the invariant bits</a:t>
            </a:r>
          </a:p>
        </p:txBody>
      </p:sp>
      <p:sp>
        <p:nvSpPr>
          <p:cNvPr id="23" name="TextBox 22">
            <a:extLst>
              <a:ext uri="{FF2B5EF4-FFF2-40B4-BE49-F238E27FC236}">
                <a16:creationId xmlns:a16="http://schemas.microsoft.com/office/drawing/2014/main" id="{564A73BE-9B55-D346-2D85-C62D34256E5D}"/>
              </a:ext>
            </a:extLst>
          </p:cNvPr>
          <p:cNvSpPr txBox="1"/>
          <p:nvPr/>
        </p:nvSpPr>
        <p:spPr>
          <a:xfrm>
            <a:off x="772996" y="4980560"/>
            <a:ext cx="2163752" cy="715089"/>
          </a:xfrm>
          <a:prstGeom prst="wedgeRoundRectCallout">
            <a:avLst>
              <a:gd name="adj1" fmla="val 58713"/>
              <a:gd name="adj2" fmla="val 18444"/>
              <a:gd name="adj3" fmla="val 16667"/>
            </a:avLst>
          </a:prstGeom>
          <a:solidFill>
            <a:schemeClr val="accent4"/>
          </a:solidFill>
          <a:ln>
            <a:solidFill>
              <a:schemeClr val="accent4">
                <a:lumMod val="10000"/>
              </a:schemeClr>
            </a:solidFill>
          </a:ln>
        </p:spPr>
        <p:txBody>
          <a:bodyPr wrap="square" rtlCol="0">
            <a:spAutoFit/>
          </a:bodyPr>
          <a:lstStyle/>
          <a:p>
            <a:pPr algn="ctr"/>
            <a:r>
              <a:rPr lang="en-US" b="1" dirty="0"/>
              <a:t>Mask: 1 if bit position is invariant</a:t>
            </a:r>
          </a:p>
        </p:txBody>
      </p:sp>
    </p:spTree>
    <p:extLst>
      <p:ext uri="{BB962C8B-B14F-4D97-AF65-F5344CB8AC3E}">
        <p14:creationId xmlns:p14="http://schemas.microsoft.com/office/powerpoint/2010/main" val="264079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23"/>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6" grpId="0"/>
      <p:bldP spid="17" grpId="0"/>
      <p:bldP spid="49" grpId="0"/>
      <p:bldP spid="9" grpId="0" animBg="1"/>
      <p:bldP spid="10" grpId="0"/>
      <p:bldP spid="22" grpId="0" animBg="1"/>
      <p:bldP spid="23" grpId="0" animBg="1"/>
      <p:bldP spid="23"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FD798-29DE-2735-AEC7-1F87D94090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29BD3C-0BB7-5BF8-6930-8CABB90050ED}"/>
              </a:ext>
            </a:extLst>
          </p:cNvPr>
          <p:cNvSpPr>
            <a:spLocks noGrp="1"/>
          </p:cNvSpPr>
          <p:nvPr>
            <p:ph type="title"/>
          </p:nvPr>
        </p:nvSpPr>
        <p:spPr/>
        <p:txBody>
          <a:bodyPr/>
          <a:lstStyle/>
          <a:p>
            <a:r>
              <a:rPr lang="en-US" dirty="0"/>
              <a:t>IBP: Compression</a:t>
            </a:r>
          </a:p>
        </p:txBody>
      </p:sp>
      <p:sp>
        <p:nvSpPr>
          <p:cNvPr id="4" name="Slide Number Placeholder 3">
            <a:extLst>
              <a:ext uri="{FF2B5EF4-FFF2-40B4-BE49-F238E27FC236}">
                <a16:creationId xmlns:a16="http://schemas.microsoft.com/office/drawing/2014/main" id="{3D84DA11-7D26-FB43-BF31-FAA9CE6128C4}"/>
              </a:ext>
            </a:extLst>
          </p:cNvPr>
          <p:cNvSpPr>
            <a:spLocks noGrp="1"/>
          </p:cNvSpPr>
          <p:nvPr>
            <p:ph type="sldNum" sz="quarter" idx="14"/>
          </p:nvPr>
        </p:nvSpPr>
        <p:spPr/>
        <p:txBody>
          <a:bodyPr/>
          <a:lstStyle/>
          <a:p>
            <a:fld id="{04AED599-1D0F-3E40-81CA-01C30F87847C}" type="slidenum">
              <a:rPr lang="en-US" smtClean="0"/>
              <a:pPr/>
              <a:t>67</a:t>
            </a:fld>
            <a:endParaRPr lang="en-US"/>
          </a:p>
        </p:txBody>
      </p:sp>
      <p:sp>
        <p:nvSpPr>
          <p:cNvPr id="6" name="TextBox 5">
            <a:extLst>
              <a:ext uri="{FF2B5EF4-FFF2-40B4-BE49-F238E27FC236}">
                <a16:creationId xmlns:a16="http://schemas.microsoft.com/office/drawing/2014/main" id="{6CFEA581-3F01-A254-2391-E31CF0689AC5}"/>
              </a:ext>
            </a:extLst>
          </p:cNvPr>
          <p:cNvSpPr txBox="1"/>
          <p:nvPr/>
        </p:nvSpPr>
        <p:spPr>
          <a:xfrm>
            <a:off x="4257081" y="2650480"/>
            <a:ext cx="995785" cy="2554545"/>
          </a:xfrm>
          <a:prstGeom prst="rect">
            <a:avLst/>
          </a:prstGeom>
          <a:noFill/>
        </p:spPr>
        <p:txBody>
          <a:bodyPr wrap="none" rtlCol="0">
            <a:spAutoFit/>
          </a:bodyPr>
          <a:lstStyle/>
          <a:p>
            <a:r>
              <a:rPr lang="en-US" sz="3200" b="1" dirty="0">
                <a:solidFill>
                  <a:srgbClr val="C00000"/>
                </a:solidFill>
              </a:rPr>
              <a:t>0 0 0</a:t>
            </a:r>
          </a:p>
          <a:p>
            <a:r>
              <a:rPr lang="en-US" sz="3200" b="1" dirty="0">
                <a:solidFill>
                  <a:srgbClr val="C00000"/>
                </a:solidFill>
              </a:rPr>
              <a:t>0 0 0</a:t>
            </a:r>
          </a:p>
          <a:p>
            <a:r>
              <a:rPr lang="en-US" sz="3200" b="1" dirty="0">
                <a:solidFill>
                  <a:srgbClr val="C00000"/>
                </a:solidFill>
              </a:rPr>
              <a:t>0 0 0</a:t>
            </a:r>
          </a:p>
          <a:p>
            <a:r>
              <a:rPr lang="en-US" sz="3200" b="1" dirty="0">
                <a:solidFill>
                  <a:srgbClr val="C00000"/>
                </a:solidFill>
              </a:rPr>
              <a:t>0 0 0</a:t>
            </a:r>
          </a:p>
          <a:p>
            <a:r>
              <a:rPr lang="en-US" sz="3200" b="1" dirty="0">
                <a:solidFill>
                  <a:srgbClr val="C00000"/>
                </a:solidFill>
              </a:rPr>
              <a:t>0 0 0</a:t>
            </a:r>
          </a:p>
        </p:txBody>
      </p:sp>
      <p:sp>
        <p:nvSpPr>
          <p:cNvPr id="7" name="TextBox 6">
            <a:extLst>
              <a:ext uri="{FF2B5EF4-FFF2-40B4-BE49-F238E27FC236}">
                <a16:creationId xmlns:a16="http://schemas.microsoft.com/office/drawing/2014/main" id="{29AAC1C0-34BD-3374-7DB7-37B69CB907C3}"/>
              </a:ext>
            </a:extLst>
          </p:cNvPr>
          <p:cNvSpPr txBox="1"/>
          <p:nvPr/>
        </p:nvSpPr>
        <p:spPr>
          <a:xfrm>
            <a:off x="5130946" y="2650480"/>
            <a:ext cx="2803973" cy="2554545"/>
          </a:xfrm>
          <a:prstGeom prst="rect">
            <a:avLst/>
          </a:prstGeom>
          <a:noFill/>
        </p:spPr>
        <p:txBody>
          <a:bodyPr wrap="none" rtlCol="0">
            <a:spAutoFit/>
          </a:bodyPr>
          <a:lstStyle/>
          <a:p>
            <a:r>
              <a:rPr lang="en-US" sz="3200" b="1" dirty="0"/>
              <a:t>1 </a:t>
            </a:r>
            <a:r>
              <a:rPr lang="en-US" sz="3200" b="1" dirty="0">
                <a:solidFill>
                  <a:srgbClr val="C00000"/>
                </a:solidFill>
              </a:rPr>
              <a:t>0</a:t>
            </a:r>
            <a:r>
              <a:rPr lang="en-US" sz="3200" b="1" dirty="0"/>
              <a:t> </a:t>
            </a:r>
            <a:r>
              <a:rPr lang="en-US" sz="3200" b="1" dirty="0">
                <a:solidFill>
                  <a:srgbClr val="C00000"/>
                </a:solidFill>
              </a:rPr>
              <a:t>0</a:t>
            </a:r>
            <a:r>
              <a:rPr lang="en-US" sz="3200" b="1" dirty="0"/>
              <a:t> </a:t>
            </a:r>
            <a:r>
              <a:rPr lang="en-US" sz="3200" b="1" dirty="0">
                <a:solidFill>
                  <a:srgbClr val="C00000"/>
                </a:solidFill>
              </a:rPr>
              <a:t>0</a:t>
            </a:r>
            <a:r>
              <a:rPr lang="en-US" sz="3200" b="1" dirty="0"/>
              <a:t> 0 1 </a:t>
            </a:r>
            <a:r>
              <a:rPr lang="en-US" sz="3200" b="1" dirty="0">
                <a:solidFill>
                  <a:srgbClr val="C00000"/>
                </a:solidFill>
              </a:rPr>
              <a:t>1</a:t>
            </a:r>
            <a:r>
              <a:rPr lang="en-US" sz="3200" b="1" dirty="0"/>
              <a:t> </a:t>
            </a:r>
            <a:r>
              <a:rPr lang="en-US" sz="3200" b="1" dirty="0">
                <a:solidFill>
                  <a:srgbClr val="C00000"/>
                </a:solidFill>
              </a:rPr>
              <a:t>0</a:t>
            </a:r>
            <a:r>
              <a:rPr lang="en-US" sz="3200" b="1" dirty="0"/>
              <a:t> 1</a:t>
            </a:r>
          </a:p>
          <a:p>
            <a:r>
              <a:rPr lang="en-US" sz="3200" b="1" dirty="0"/>
              <a:t>0 </a:t>
            </a:r>
            <a:r>
              <a:rPr lang="en-US" sz="3200" b="1" dirty="0">
                <a:solidFill>
                  <a:srgbClr val="C00000"/>
                </a:solidFill>
              </a:rPr>
              <a:t>0</a:t>
            </a:r>
            <a:r>
              <a:rPr lang="en-US" sz="3200" b="1" dirty="0"/>
              <a:t> </a:t>
            </a:r>
            <a:r>
              <a:rPr lang="en-US" sz="3200" b="1" dirty="0">
                <a:solidFill>
                  <a:srgbClr val="C00000"/>
                </a:solidFill>
              </a:rPr>
              <a:t>0</a:t>
            </a:r>
            <a:r>
              <a:rPr lang="en-US" sz="3200" b="1" dirty="0"/>
              <a:t> </a:t>
            </a:r>
            <a:r>
              <a:rPr lang="en-US" sz="3200" b="1" dirty="0">
                <a:solidFill>
                  <a:srgbClr val="C00000"/>
                </a:solidFill>
              </a:rPr>
              <a:t>0</a:t>
            </a:r>
            <a:r>
              <a:rPr lang="en-US" sz="3200" b="1" dirty="0"/>
              <a:t> 1 1 </a:t>
            </a:r>
            <a:r>
              <a:rPr lang="en-US" sz="3200" b="1" dirty="0">
                <a:solidFill>
                  <a:srgbClr val="C00000"/>
                </a:solidFill>
              </a:rPr>
              <a:t>1</a:t>
            </a:r>
            <a:r>
              <a:rPr lang="en-US" sz="3200" b="1" dirty="0"/>
              <a:t> </a:t>
            </a:r>
            <a:r>
              <a:rPr lang="en-US" sz="3200" b="1" dirty="0">
                <a:solidFill>
                  <a:srgbClr val="C00000"/>
                </a:solidFill>
              </a:rPr>
              <a:t>0</a:t>
            </a:r>
            <a:r>
              <a:rPr lang="en-US" sz="3200" b="1" dirty="0"/>
              <a:t> 0</a:t>
            </a:r>
          </a:p>
          <a:p>
            <a:r>
              <a:rPr lang="en-US" sz="3200" b="1" dirty="0"/>
              <a:t>0 </a:t>
            </a:r>
            <a:r>
              <a:rPr lang="en-US" sz="3200" b="1" dirty="0">
                <a:solidFill>
                  <a:srgbClr val="C00000"/>
                </a:solidFill>
              </a:rPr>
              <a:t>0</a:t>
            </a:r>
            <a:r>
              <a:rPr lang="en-US" sz="3200" b="1" dirty="0"/>
              <a:t> </a:t>
            </a:r>
            <a:r>
              <a:rPr lang="en-US" sz="3200" b="1" dirty="0">
                <a:solidFill>
                  <a:srgbClr val="C00000"/>
                </a:solidFill>
              </a:rPr>
              <a:t>0</a:t>
            </a:r>
            <a:r>
              <a:rPr lang="en-US" sz="3200" b="1" dirty="0"/>
              <a:t> 1 1 0 </a:t>
            </a:r>
            <a:r>
              <a:rPr lang="en-US" sz="3200" b="1" dirty="0">
                <a:solidFill>
                  <a:srgbClr val="C00000"/>
                </a:solidFill>
              </a:rPr>
              <a:t>1</a:t>
            </a:r>
            <a:r>
              <a:rPr lang="en-US" sz="3200" b="1" dirty="0"/>
              <a:t> </a:t>
            </a:r>
            <a:r>
              <a:rPr lang="en-US" sz="3200" b="1" dirty="0">
                <a:solidFill>
                  <a:srgbClr val="C00000"/>
                </a:solidFill>
              </a:rPr>
              <a:t>0</a:t>
            </a:r>
            <a:r>
              <a:rPr lang="en-US" sz="3200" b="1" dirty="0"/>
              <a:t> 0</a:t>
            </a:r>
          </a:p>
          <a:p>
            <a:r>
              <a:rPr lang="en-US" sz="3200" b="1" dirty="0"/>
              <a:t>1 1 </a:t>
            </a:r>
            <a:r>
              <a:rPr lang="en-US" sz="3200" b="1" dirty="0">
                <a:solidFill>
                  <a:srgbClr val="C00000"/>
                </a:solidFill>
              </a:rPr>
              <a:t>0</a:t>
            </a:r>
            <a:r>
              <a:rPr lang="en-US" sz="3200" b="1" dirty="0"/>
              <a:t> </a:t>
            </a:r>
            <a:r>
              <a:rPr lang="en-US" sz="3200" b="1" dirty="0">
                <a:solidFill>
                  <a:srgbClr val="C00000"/>
                </a:solidFill>
              </a:rPr>
              <a:t>0</a:t>
            </a:r>
            <a:r>
              <a:rPr lang="en-US" sz="3200" b="1" dirty="0"/>
              <a:t> 0 0 </a:t>
            </a:r>
            <a:r>
              <a:rPr lang="en-US" sz="3200" b="1" dirty="0">
                <a:solidFill>
                  <a:srgbClr val="C00000"/>
                </a:solidFill>
              </a:rPr>
              <a:t>1</a:t>
            </a:r>
            <a:r>
              <a:rPr lang="en-US" sz="3200" b="1" dirty="0"/>
              <a:t> </a:t>
            </a:r>
            <a:r>
              <a:rPr lang="en-US" sz="3200" b="1" dirty="0">
                <a:solidFill>
                  <a:srgbClr val="C00000"/>
                </a:solidFill>
              </a:rPr>
              <a:t>0</a:t>
            </a:r>
            <a:r>
              <a:rPr lang="en-US" sz="3200" b="1" dirty="0"/>
              <a:t> 1</a:t>
            </a:r>
          </a:p>
          <a:p>
            <a:r>
              <a:rPr lang="en-US" sz="3200" b="1" dirty="0"/>
              <a:t>0 </a:t>
            </a:r>
            <a:r>
              <a:rPr lang="en-US" sz="3200" b="1" dirty="0">
                <a:solidFill>
                  <a:srgbClr val="C00000"/>
                </a:solidFill>
              </a:rPr>
              <a:t>0</a:t>
            </a:r>
            <a:r>
              <a:rPr lang="en-US" sz="3200" b="1" dirty="0"/>
              <a:t> 1 </a:t>
            </a:r>
            <a:r>
              <a:rPr lang="en-US" sz="3200" b="1" dirty="0">
                <a:solidFill>
                  <a:srgbClr val="C00000"/>
                </a:solidFill>
              </a:rPr>
              <a:t>0</a:t>
            </a:r>
            <a:r>
              <a:rPr lang="en-US" sz="3200" b="1" dirty="0"/>
              <a:t> 0 1 </a:t>
            </a:r>
            <a:r>
              <a:rPr lang="en-US" sz="3200" b="1" dirty="0">
                <a:solidFill>
                  <a:srgbClr val="C00000"/>
                </a:solidFill>
              </a:rPr>
              <a:t>1</a:t>
            </a:r>
            <a:r>
              <a:rPr lang="en-US" sz="3200" b="1" dirty="0"/>
              <a:t> </a:t>
            </a:r>
            <a:r>
              <a:rPr lang="en-US" sz="3200" b="1" dirty="0">
                <a:solidFill>
                  <a:srgbClr val="C00000"/>
                </a:solidFill>
              </a:rPr>
              <a:t>0</a:t>
            </a:r>
            <a:r>
              <a:rPr lang="en-US" sz="3200" b="1" dirty="0"/>
              <a:t> 0</a:t>
            </a:r>
          </a:p>
        </p:txBody>
      </p:sp>
      <p:cxnSp>
        <p:nvCxnSpPr>
          <p:cNvPr id="22" name="Straight Connector 21">
            <a:extLst>
              <a:ext uri="{FF2B5EF4-FFF2-40B4-BE49-F238E27FC236}">
                <a16:creationId xmlns:a16="http://schemas.microsoft.com/office/drawing/2014/main" id="{4E3AA9B7-4ECA-87A8-0DDF-828901A7F833}"/>
              </a:ext>
            </a:extLst>
          </p:cNvPr>
          <p:cNvCxnSpPr>
            <a:cxnSpLocks/>
          </p:cNvCxnSpPr>
          <p:nvPr/>
        </p:nvCxnSpPr>
        <p:spPr>
          <a:xfrm>
            <a:off x="6079787" y="4710048"/>
            <a:ext cx="0" cy="1451412"/>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42BCECA0-357D-8231-E015-C73477142DF0}"/>
              </a:ext>
            </a:extLst>
          </p:cNvPr>
          <p:cNvSpPr txBox="1"/>
          <p:nvPr/>
        </p:nvSpPr>
        <p:spPr>
          <a:xfrm>
            <a:off x="8408538" y="4597059"/>
            <a:ext cx="694421" cy="584775"/>
          </a:xfrm>
          <a:prstGeom prst="rect">
            <a:avLst/>
          </a:prstGeom>
          <a:noFill/>
        </p:spPr>
        <p:txBody>
          <a:bodyPr wrap="none" rtlCol="0">
            <a:spAutoFit/>
          </a:bodyPr>
          <a:lstStyle/>
          <a:p>
            <a:r>
              <a:rPr lang="en-US" sz="3200" b="1" dirty="0">
                <a:solidFill>
                  <a:srgbClr val="00B0F0"/>
                </a:solidFill>
              </a:rPr>
              <a:t>1 0</a:t>
            </a:r>
          </a:p>
        </p:txBody>
      </p:sp>
      <p:sp>
        <p:nvSpPr>
          <p:cNvPr id="33" name="TextBox 32">
            <a:extLst>
              <a:ext uri="{FF2B5EF4-FFF2-40B4-BE49-F238E27FC236}">
                <a16:creationId xmlns:a16="http://schemas.microsoft.com/office/drawing/2014/main" id="{FB337C7C-79CF-80CC-2812-1BB0DD3D4858}"/>
              </a:ext>
            </a:extLst>
          </p:cNvPr>
          <p:cNvSpPr txBox="1"/>
          <p:nvPr/>
        </p:nvSpPr>
        <p:spPr>
          <a:xfrm>
            <a:off x="7858546" y="3871076"/>
            <a:ext cx="1817229" cy="830997"/>
          </a:xfrm>
          <a:prstGeom prst="rect">
            <a:avLst/>
          </a:prstGeom>
          <a:noFill/>
        </p:spPr>
        <p:txBody>
          <a:bodyPr wrap="none" rtlCol="0">
            <a:spAutoFit/>
          </a:bodyPr>
          <a:lstStyle/>
          <a:p>
            <a:pPr algn="ctr"/>
            <a:r>
              <a:rPr lang="en-US" sz="2400" b="1" dirty="0"/>
              <a:t>Participation</a:t>
            </a:r>
          </a:p>
          <a:p>
            <a:pPr algn="ctr"/>
            <a:r>
              <a:rPr lang="en-US" sz="2400" b="1" dirty="0"/>
              <a:t>bits</a:t>
            </a:r>
          </a:p>
        </p:txBody>
      </p:sp>
      <p:cxnSp>
        <p:nvCxnSpPr>
          <p:cNvPr id="52" name="Straight Connector 51">
            <a:extLst>
              <a:ext uri="{FF2B5EF4-FFF2-40B4-BE49-F238E27FC236}">
                <a16:creationId xmlns:a16="http://schemas.microsoft.com/office/drawing/2014/main" id="{B77FEC0A-91C5-E9B8-1E94-DAF721E6A800}"/>
              </a:ext>
            </a:extLst>
          </p:cNvPr>
          <p:cNvCxnSpPr>
            <a:cxnSpLocks/>
          </p:cNvCxnSpPr>
          <p:nvPr/>
        </p:nvCxnSpPr>
        <p:spPr>
          <a:xfrm>
            <a:off x="8748522" y="4670875"/>
            <a:ext cx="0" cy="391233"/>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56" name="Rounded Rectangle 55">
            <a:extLst>
              <a:ext uri="{FF2B5EF4-FFF2-40B4-BE49-F238E27FC236}">
                <a16:creationId xmlns:a16="http://schemas.microsoft.com/office/drawing/2014/main" id="{3640D560-352F-9D72-EB33-F06F0B2BA803}"/>
              </a:ext>
            </a:extLst>
          </p:cNvPr>
          <p:cNvSpPr/>
          <p:nvPr/>
        </p:nvSpPr>
        <p:spPr>
          <a:xfrm>
            <a:off x="3162337" y="5205949"/>
            <a:ext cx="4772577" cy="1031478"/>
          </a:xfrm>
          <a:prstGeom prst="roundRect">
            <a:avLst/>
          </a:prstGeom>
          <a:noFill/>
          <a:ln w="57150">
            <a:solidFill>
              <a:srgbClr val="0070C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6B6F3F27-5151-E8FD-BA6C-F8E6D88CF0AF}"/>
              </a:ext>
            </a:extLst>
          </p:cNvPr>
          <p:cNvSpPr txBox="1"/>
          <p:nvPr/>
        </p:nvSpPr>
        <p:spPr>
          <a:xfrm>
            <a:off x="3780166" y="6258960"/>
            <a:ext cx="3536918" cy="523220"/>
          </a:xfrm>
          <a:prstGeom prst="rect">
            <a:avLst/>
          </a:prstGeom>
          <a:noFill/>
        </p:spPr>
        <p:txBody>
          <a:bodyPr wrap="square" rtlCol="0">
            <a:spAutoFit/>
          </a:bodyPr>
          <a:lstStyle/>
          <a:p>
            <a:pPr algn="ctr"/>
            <a:r>
              <a:rPr lang="en-US" sz="2800" b="1" dirty="0"/>
              <a:t>IBP metadata (In GPU)</a:t>
            </a:r>
          </a:p>
        </p:txBody>
      </p:sp>
      <p:sp>
        <p:nvSpPr>
          <p:cNvPr id="8" name="TextBox 7">
            <a:extLst>
              <a:ext uri="{FF2B5EF4-FFF2-40B4-BE49-F238E27FC236}">
                <a16:creationId xmlns:a16="http://schemas.microsoft.com/office/drawing/2014/main" id="{682EDC31-B248-C0FB-4E1B-10A6A186B398}"/>
              </a:ext>
            </a:extLst>
          </p:cNvPr>
          <p:cNvSpPr txBox="1"/>
          <p:nvPr/>
        </p:nvSpPr>
        <p:spPr>
          <a:xfrm>
            <a:off x="4257081" y="4597058"/>
            <a:ext cx="3801041" cy="584775"/>
          </a:xfrm>
          <a:prstGeom prst="rect">
            <a:avLst/>
          </a:prstGeom>
          <a:noFill/>
        </p:spPr>
        <p:txBody>
          <a:bodyPr wrap="none" rtlCol="0">
            <a:spAutoFit/>
          </a:bodyPr>
          <a:lstStyle/>
          <a:p>
            <a:r>
              <a:rPr lang="en-US" sz="3200" b="1" dirty="0">
                <a:solidFill>
                  <a:srgbClr val="C00000"/>
                </a:solidFill>
              </a:rPr>
              <a:t>0 0 0</a:t>
            </a:r>
            <a:r>
              <a:rPr lang="en-US" sz="2400" b="1" dirty="0"/>
              <a:t> </a:t>
            </a:r>
            <a:r>
              <a:rPr lang="en-US" sz="3200" b="1" dirty="0"/>
              <a:t>0 </a:t>
            </a:r>
            <a:r>
              <a:rPr lang="en-US" sz="3200" b="1" dirty="0">
                <a:solidFill>
                  <a:srgbClr val="C00000"/>
                </a:solidFill>
              </a:rPr>
              <a:t>0</a:t>
            </a:r>
            <a:r>
              <a:rPr lang="en-US" sz="3200" b="1" dirty="0"/>
              <a:t> </a:t>
            </a:r>
            <a:r>
              <a:rPr lang="en-US" sz="3200" b="1" dirty="0">
                <a:solidFill>
                  <a:srgbClr val="C00000"/>
                </a:solidFill>
              </a:rPr>
              <a:t>0</a:t>
            </a:r>
            <a:r>
              <a:rPr lang="en-US" sz="3200" b="1" dirty="0"/>
              <a:t> 1 1 0 </a:t>
            </a:r>
            <a:r>
              <a:rPr lang="en-US" sz="3200" b="1" dirty="0">
                <a:solidFill>
                  <a:srgbClr val="C00000"/>
                </a:solidFill>
              </a:rPr>
              <a:t>1</a:t>
            </a:r>
            <a:r>
              <a:rPr lang="en-US" sz="3200" b="1" dirty="0"/>
              <a:t> </a:t>
            </a:r>
            <a:r>
              <a:rPr lang="en-US" sz="3200" b="1" dirty="0">
                <a:solidFill>
                  <a:srgbClr val="C00000"/>
                </a:solidFill>
              </a:rPr>
              <a:t>0</a:t>
            </a:r>
            <a:r>
              <a:rPr lang="en-US" sz="3200" b="1" dirty="0"/>
              <a:t> 0</a:t>
            </a:r>
          </a:p>
        </p:txBody>
      </p:sp>
      <p:grpSp>
        <p:nvGrpSpPr>
          <p:cNvPr id="9" name="Group 8">
            <a:extLst>
              <a:ext uri="{FF2B5EF4-FFF2-40B4-BE49-F238E27FC236}">
                <a16:creationId xmlns:a16="http://schemas.microsoft.com/office/drawing/2014/main" id="{6E73DE74-905D-BC35-B532-3EF92EE6C87A}"/>
              </a:ext>
            </a:extLst>
          </p:cNvPr>
          <p:cNvGrpSpPr/>
          <p:nvPr/>
        </p:nvGrpSpPr>
        <p:grpSpPr>
          <a:xfrm>
            <a:off x="5018982" y="1774713"/>
            <a:ext cx="2154037" cy="699778"/>
            <a:chOff x="4968508" y="1774713"/>
            <a:chExt cx="2154037" cy="699778"/>
          </a:xfrm>
        </p:grpSpPr>
        <p:sp>
          <p:nvSpPr>
            <p:cNvPr id="10" name="Rectangle 9">
              <a:extLst>
                <a:ext uri="{FF2B5EF4-FFF2-40B4-BE49-F238E27FC236}">
                  <a16:creationId xmlns:a16="http://schemas.microsoft.com/office/drawing/2014/main" id="{F1E372EB-7B05-14CD-DAF9-4E93EBCFD1DE}"/>
                </a:ext>
              </a:extLst>
            </p:cNvPr>
            <p:cNvSpPr/>
            <p:nvPr/>
          </p:nvSpPr>
          <p:spPr>
            <a:xfrm>
              <a:off x="4968508" y="2146492"/>
              <a:ext cx="239340" cy="25540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A98254-1948-E66A-CE7D-F72DAC6BE697}"/>
                </a:ext>
              </a:extLst>
            </p:cNvPr>
            <p:cNvSpPr/>
            <p:nvPr/>
          </p:nvSpPr>
          <p:spPr>
            <a:xfrm>
              <a:off x="4972985" y="1831678"/>
              <a:ext cx="239340" cy="255403"/>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7D72E8-0155-CFB2-2D21-00F512B4071F}"/>
                </a:ext>
              </a:extLst>
            </p:cNvPr>
            <p:cNvSpPr txBox="1"/>
            <p:nvPr/>
          </p:nvSpPr>
          <p:spPr>
            <a:xfrm>
              <a:off x="5257344" y="1774713"/>
              <a:ext cx="1406411" cy="369332"/>
            </a:xfrm>
            <a:prstGeom prst="rect">
              <a:avLst/>
            </a:prstGeom>
            <a:noFill/>
          </p:spPr>
          <p:txBody>
            <a:bodyPr wrap="none" rtlCol="0">
              <a:spAutoFit/>
            </a:bodyPr>
            <a:lstStyle/>
            <a:p>
              <a:r>
                <a:rPr lang="en-US" dirty="0"/>
                <a:t>Invariant bits</a:t>
              </a:r>
            </a:p>
          </p:txBody>
        </p:sp>
        <p:sp>
          <p:nvSpPr>
            <p:cNvPr id="14" name="TextBox 13">
              <a:extLst>
                <a:ext uri="{FF2B5EF4-FFF2-40B4-BE49-F238E27FC236}">
                  <a16:creationId xmlns:a16="http://schemas.microsoft.com/office/drawing/2014/main" id="{D42783E6-F072-220D-D442-884770DBD566}"/>
                </a:ext>
              </a:extLst>
            </p:cNvPr>
            <p:cNvSpPr txBox="1"/>
            <p:nvPr/>
          </p:nvSpPr>
          <p:spPr>
            <a:xfrm>
              <a:off x="5252866" y="2105159"/>
              <a:ext cx="1869679" cy="369332"/>
            </a:xfrm>
            <a:prstGeom prst="rect">
              <a:avLst/>
            </a:prstGeom>
            <a:noFill/>
          </p:spPr>
          <p:txBody>
            <a:bodyPr wrap="none" rtlCol="0">
              <a:spAutoFit/>
            </a:bodyPr>
            <a:lstStyle/>
            <a:p>
              <a:r>
                <a:rPr lang="en-US" dirty="0"/>
                <a:t>Non-invariant bits</a:t>
              </a:r>
            </a:p>
          </p:txBody>
        </p:sp>
      </p:grpSp>
      <p:sp>
        <p:nvSpPr>
          <p:cNvPr id="19" name="TextBox 18">
            <a:extLst>
              <a:ext uri="{FF2B5EF4-FFF2-40B4-BE49-F238E27FC236}">
                <a16:creationId xmlns:a16="http://schemas.microsoft.com/office/drawing/2014/main" id="{01FA4CAC-5290-08E5-4011-22CE62FC8B14}"/>
              </a:ext>
            </a:extLst>
          </p:cNvPr>
          <p:cNvSpPr txBox="1"/>
          <p:nvPr/>
        </p:nvSpPr>
        <p:spPr>
          <a:xfrm>
            <a:off x="4518420" y="3494562"/>
            <a:ext cx="2798664" cy="1021556"/>
          </a:xfrm>
          <a:prstGeom prst="wedgeRoundRectCallout">
            <a:avLst>
              <a:gd name="adj1" fmla="val 6228"/>
              <a:gd name="adj2" fmla="val 67002"/>
              <a:gd name="adj3" fmla="val 16667"/>
            </a:avLst>
          </a:prstGeom>
          <a:solidFill>
            <a:schemeClr val="accent4"/>
          </a:solidFill>
          <a:ln>
            <a:solidFill>
              <a:schemeClr val="accent4">
                <a:lumMod val="10000"/>
              </a:schemeClr>
            </a:solidFill>
          </a:ln>
        </p:spPr>
        <p:txBody>
          <a:bodyPr wrap="square" rtlCol="0">
            <a:spAutoFit/>
          </a:bodyPr>
          <a:lstStyle/>
          <a:p>
            <a:pPr algn="ctr"/>
            <a:r>
              <a:rPr lang="en-US" dirty="0">
                <a:latin typeface="Aptos" panose="02110004020202020204"/>
              </a:rPr>
              <a:t>Break tensor into </a:t>
            </a:r>
            <a:r>
              <a:rPr lang="en-US" b="1" dirty="0">
                <a:latin typeface="Aptos" panose="02110004020202020204"/>
              </a:rPr>
              <a:t>chunks</a:t>
            </a:r>
            <a:r>
              <a:rPr lang="en-US" dirty="0">
                <a:latin typeface="Aptos" panose="02110004020202020204"/>
              </a:rPr>
              <a:t> for </a:t>
            </a:r>
            <a:r>
              <a:rPr lang="en-US" b="1" dirty="0">
                <a:latin typeface="Aptos" panose="02110004020202020204"/>
              </a:rPr>
              <a:t>parallelism</a:t>
            </a:r>
            <a:r>
              <a:rPr lang="en-US" dirty="0">
                <a:latin typeface="Aptos" panose="02110004020202020204"/>
              </a:rPr>
              <a:t> and </a:t>
            </a:r>
            <a:r>
              <a:rPr lang="en-US" b="1" dirty="0">
                <a:latin typeface="Aptos" panose="02110004020202020204"/>
              </a:rPr>
              <a:t>compressibility</a:t>
            </a:r>
            <a:endParaRPr lang="en-US" b="1" dirty="0"/>
          </a:p>
        </p:txBody>
      </p:sp>
      <p:sp>
        <p:nvSpPr>
          <p:cNvPr id="25" name="TextBox 24">
            <a:extLst>
              <a:ext uri="{FF2B5EF4-FFF2-40B4-BE49-F238E27FC236}">
                <a16:creationId xmlns:a16="http://schemas.microsoft.com/office/drawing/2014/main" id="{0889763E-D590-8AE0-9309-02430B272DBA}"/>
              </a:ext>
            </a:extLst>
          </p:cNvPr>
          <p:cNvSpPr txBox="1"/>
          <p:nvPr/>
        </p:nvSpPr>
        <p:spPr>
          <a:xfrm>
            <a:off x="8276443" y="5497411"/>
            <a:ext cx="2798664" cy="715089"/>
          </a:xfrm>
          <a:prstGeom prst="wedgeRoundRectCallout">
            <a:avLst>
              <a:gd name="adj1" fmla="val -32927"/>
              <a:gd name="adj2" fmla="val -101464"/>
              <a:gd name="adj3" fmla="val 16667"/>
            </a:avLst>
          </a:prstGeom>
          <a:solidFill>
            <a:schemeClr val="accent4"/>
          </a:solidFill>
          <a:ln>
            <a:solidFill>
              <a:schemeClr val="accent4">
                <a:lumMod val="10000"/>
              </a:schemeClr>
            </a:solidFill>
          </a:ln>
        </p:spPr>
        <p:txBody>
          <a:bodyPr wrap="square" rtlCol="0">
            <a:spAutoFit/>
          </a:bodyPr>
          <a:lstStyle/>
          <a:p>
            <a:pPr algn="ctr"/>
            <a:r>
              <a:rPr lang="en-US" dirty="0">
                <a:latin typeface="Aptos" panose="02110004020202020204"/>
              </a:rPr>
              <a:t>Participation bit = 1 if chunk matches </a:t>
            </a:r>
            <a:r>
              <a:rPr lang="en-US" dirty="0" err="1">
                <a:latin typeface="Aptos" panose="02110004020202020204"/>
              </a:rPr>
              <a:t>Bitval</a:t>
            </a:r>
            <a:endParaRPr lang="en-US" b="1" dirty="0"/>
          </a:p>
        </p:txBody>
      </p:sp>
      <p:sp>
        <p:nvSpPr>
          <p:cNvPr id="13" name="TextBox 12">
            <a:extLst>
              <a:ext uri="{FF2B5EF4-FFF2-40B4-BE49-F238E27FC236}">
                <a16:creationId xmlns:a16="http://schemas.microsoft.com/office/drawing/2014/main" id="{02C177CB-80CE-2A6F-32D3-829240A9CBB2}"/>
              </a:ext>
            </a:extLst>
          </p:cNvPr>
          <p:cNvSpPr txBox="1"/>
          <p:nvPr/>
        </p:nvSpPr>
        <p:spPr>
          <a:xfrm>
            <a:off x="3166049" y="5212314"/>
            <a:ext cx="1106393" cy="584775"/>
          </a:xfrm>
          <a:prstGeom prst="rect">
            <a:avLst/>
          </a:prstGeom>
          <a:noFill/>
        </p:spPr>
        <p:txBody>
          <a:bodyPr wrap="none" rtlCol="0">
            <a:spAutoFit/>
          </a:bodyPr>
          <a:lstStyle/>
          <a:p>
            <a:r>
              <a:rPr lang="en-US" sz="3200" b="1" dirty="0"/>
              <a:t>Mask</a:t>
            </a:r>
          </a:p>
        </p:txBody>
      </p:sp>
      <p:sp>
        <p:nvSpPr>
          <p:cNvPr id="15" name="TextBox 14">
            <a:extLst>
              <a:ext uri="{FF2B5EF4-FFF2-40B4-BE49-F238E27FC236}">
                <a16:creationId xmlns:a16="http://schemas.microsoft.com/office/drawing/2014/main" id="{02AB90AA-59F8-2B23-EE8D-EFC5CDEF0518}"/>
              </a:ext>
            </a:extLst>
          </p:cNvPr>
          <p:cNvSpPr txBox="1"/>
          <p:nvPr/>
        </p:nvSpPr>
        <p:spPr>
          <a:xfrm>
            <a:off x="3163898" y="5695649"/>
            <a:ext cx="1150058" cy="584775"/>
          </a:xfrm>
          <a:prstGeom prst="rect">
            <a:avLst/>
          </a:prstGeom>
          <a:noFill/>
        </p:spPr>
        <p:txBody>
          <a:bodyPr wrap="none" rtlCol="0">
            <a:spAutoFit/>
          </a:bodyPr>
          <a:lstStyle/>
          <a:p>
            <a:r>
              <a:rPr lang="en-US" sz="3200" b="1" dirty="0" err="1"/>
              <a:t>Bitval</a:t>
            </a:r>
            <a:endParaRPr lang="en-US" sz="3200" b="1" dirty="0"/>
          </a:p>
        </p:txBody>
      </p:sp>
      <p:sp>
        <p:nvSpPr>
          <p:cNvPr id="18" name="TextBox 17">
            <a:extLst>
              <a:ext uri="{FF2B5EF4-FFF2-40B4-BE49-F238E27FC236}">
                <a16:creationId xmlns:a16="http://schemas.microsoft.com/office/drawing/2014/main" id="{3D756056-D999-32B3-E633-DD4269188599}"/>
              </a:ext>
            </a:extLst>
          </p:cNvPr>
          <p:cNvSpPr txBox="1"/>
          <p:nvPr/>
        </p:nvSpPr>
        <p:spPr>
          <a:xfrm>
            <a:off x="4257081" y="5695650"/>
            <a:ext cx="3695242" cy="584775"/>
          </a:xfrm>
          <a:prstGeom prst="rect">
            <a:avLst/>
          </a:prstGeom>
          <a:noFill/>
        </p:spPr>
        <p:txBody>
          <a:bodyPr wrap="none" rtlCol="0">
            <a:spAutoFit/>
          </a:bodyPr>
          <a:lstStyle/>
          <a:p>
            <a:r>
              <a:rPr lang="en-US" sz="3200" b="1" dirty="0">
                <a:solidFill>
                  <a:srgbClr val="C00000"/>
                </a:solidFill>
              </a:rPr>
              <a:t>0 0 0 </a:t>
            </a:r>
            <a:r>
              <a:rPr lang="en-US" sz="3200" b="1" dirty="0"/>
              <a:t>*</a:t>
            </a:r>
            <a:r>
              <a:rPr lang="en-US" sz="3200" b="1" dirty="0">
                <a:solidFill>
                  <a:srgbClr val="C00000"/>
                </a:solidFill>
              </a:rPr>
              <a:t> 0 0 0 </a:t>
            </a:r>
            <a:r>
              <a:rPr lang="en-US" sz="3200" b="1" dirty="0"/>
              <a:t>* *</a:t>
            </a:r>
            <a:r>
              <a:rPr lang="en-US" sz="3200" b="1" dirty="0">
                <a:solidFill>
                  <a:srgbClr val="C00000"/>
                </a:solidFill>
              </a:rPr>
              <a:t> 1 0 </a:t>
            </a:r>
            <a:r>
              <a:rPr lang="en-US" sz="3200" b="1" dirty="0"/>
              <a:t>*</a:t>
            </a:r>
          </a:p>
        </p:txBody>
      </p:sp>
      <p:sp>
        <p:nvSpPr>
          <p:cNvPr id="20" name="TextBox 19">
            <a:extLst>
              <a:ext uri="{FF2B5EF4-FFF2-40B4-BE49-F238E27FC236}">
                <a16:creationId xmlns:a16="http://schemas.microsoft.com/office/drawing/2014/main" id="{6637B172-646C-0C92-2465-E87536E98724}"/>
              </a:ext>
            </a:extLst>
          </p:cNvPr>
          <p:cNvSpPr txBox="1"/>
          <p:nvPr/>
        </p:nvSpPr>
        <p:spPr>
          <a:xfrm>
            <a:off x="4257081" y="5222834"/>
            <a:ext cx="3708066" cy="584775"/>
          </a:xfrm>
          <a:prstGeom prst="rect">
            <a:avLst/>
          </a:prstGeom>
          <a:noFill/>
        </p:spPr>
        <p:txBody>
          <a:bodyPr wrap="none" rtlCol="0">
            <a:spAutoFit/>
          </a:bodyPr>
          <a:lstStyle/>
          <a:p>
            <a:r>
              <a:rPr lang="en-US" sz="3200" b="1" dirty="0">
                <a:solidFill>
                  <a:srgbClr val="C00000"/>
                </a:solidFill>
              </a:rPr>
              <a:t>1 1 1 </a:t>
            </a:r>
            <a:r>
              <a:rPr lang="en-US" sz="3200" b="1" dirty="0"/>
              <a:t>0 </a:t>
            </a:r>
            <a:r>
              <a:rPr lang="en-US" sz="3200" b="1" dirty="0">
                <a:solidFill>
                  <a:srgbClr val="C00000"/>
                </a:solidFill>
              </a:rPr>
              <a:t>1 1 1 </a:t>
            </a:r>
            <a:r>
              <a:rPr lang="en-US" sz="3200" b="1" dirty="0"/>
              <a:t>0 0 </a:t>
            </a:r>
            <a:r>
              <a:rPr lang="en-US" sz="3200" b="1" dirty="0">
                <a:solidFill>
                  <a:srgbClr val="C00000"/>
                </a:solidFill>
              </a:rPr>
              <a:t>1 1</a:t>
            </a:r>
            <a:r>
              <a:rPr lang="en-US" sz="3200" b="1" dirty="0"/>
              <a:t> 0</a:t>
            </a:r>
          </a:p>
        </p:txBody>
      </p:sp>
    </p:spTree>
    <p:extLst>
      <p:ext uri="{BB962C8B-B14F-4D97-AF65-F5344CB8AC3E}">
        <p14:creationId xmlns:p14="http://schemas.microsoft.com/office/powerpoint/2010/main" val="76311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22" presetClass="entr" presetSubtype="1"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up)">
                                      <p:cBhvr>
                                        <p:cTn id="34" dur="500"/>
                                        <p:tgtEl>
                                          <p:spTgt spid="52"/>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9" grpId="0"/>
      <p:bldP spid="33" grpId="0"/>
      <p:bldP spid="8" grpId="0"/>
      <p:bldP spid="19" grpId="0" animBg="1"/>
      <p:bldP spid="19" grpId="1" animBg="1"/>
      <p:bldP spid="2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6A377-15F3-2546-3E14-6765728CE1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A0D447-A63D-6921-5A7E-9EFF4D097231}"/>
              </a:ext>
            </a:extLst>
          </p:cNvPr>
          <p:cNvSpPr>
            <a:spLocks noGrp="1"/>
          </p:cNvSpPr>
          <p:nvPr>
            <p:ph type="title"/>
          </p:nvPr>
        </p:nvSpPr>
        <p:spPr/>
        <p:txBody>
          <a:bodyPr/>
          <a:lstStyle/>
          <a:p>
            <a:r>
              <a:rPr lang="en-US" dirty="0"/>
              <a:t>IBP: Compression</a:t>
            </a:r>
          </a:p>
        </p:txBody>
      </p:sp>
      <p:sp>
        <p:nvSpPr>
          <p:cNvPr id="4" name="Slide Number Placeholder 3">
            <a:extLst>
              <a:ext uri="{FF2B5EF4-FFF2-40B4-BE49-F238E27FC236}">
                <a16:creationId xmlns:a16="http://schemas.microsoft.com/office/drawing/2014/main" id="{3AE005DE-EFFB-EE34-0AF0-63A39B6F407C}"/>
              </a:ext>
            </a:extLst>
          </p:cNvPr>
          <p:cNvSpPr>
            <a:spLocks noGrp="1"/>
          </p:cNvSpPr>
          <p:nvPr>
            <p:ph type="sldNum" sz="quarter" idx="14"/>
          </p:nvPr>
        </p:nvSpPr>
        <p:spPr/>
        <p:txBody>
          <a:bodyPr/>
          <a:lstStyle/>
          <a:p>
            <a:fld id="{04AED599-1D0F-3E40-81CA-01C30F87847C}" type="slidenum">
              <a:rPr lang="en-US" smtClean="0"/>
              <a:pPr/>
              <a:t>68</a:t>
            </a:fld>
            <a:endParaRPr lang="en-US"/>
          </a:p>
        </p:txBody>
      </p:sp>
      <p:cxnSp>
        <p:nvCxnSpPr>
          <p:cNvPr id="18" name="Straight Arrow Connector 17">
            <a:extLst>
              <a:ext uri="{FF2B5EF4-FFF2-40B4-BE49-F238E27FC236}">
                <a16:creationId xmlns:a16="http://schemas.microsoft.com/office/drawing/2014/main" id="{929941EC-DB70-CE4D-98D5-F6558AEDA343}"/>
              </a:ext>
            </a:extLst>
          </p:cNvPr>
          <p:cNvCxnSpPr>
            <a:cxnSpLocks/>
          </p:cNvCxnSpPr>
          <p:nvPr/>
        </p:nvCxnSpPr>
        <p:spPr>
          <a:xfrm>
            <a:off x="4415302" y="4706975"/>
            <a:ext cx="336577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313DD95-6469-D112-C83F-2C9290D014A6}"/>
              </a:ext>
            </a:extLst>
          </p:cNvPr>
          <p:cNvCxnSpPr>
            <a:cxnSpLocks/>
          </p:cNvCxnSpPr>
          <p:nvPr/>
        </p:nvCxnSpPr>
        <p:spPr>
          <a:xfrm>
            <a:off x="6079787" y="4710048"/>
            <a:ext cx="0" cy="1451412"/>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5EF4C03E-2B42-15E1-BCE6-E970AE02A39C}"/>
              </a:ext>
            </a:extLst>
          </p:cNvPr>
          <p:cNvSpPr txBox="1"/>
          <p:nvPr/>
        </p:nvSpPr>
        <p:spPr>
          <a:xfrm>
            <a:off x="8408538" y="4597059"/>
            <a:ext cx="694421" cy="584775"/>
          </a:xfrm>
          <a:prstGeom prst="rect">
            <a:avLst/>
          </a:prstGeom>
          <a:noFill/>
        </p:spPr>
        <p:txBody>
          <a:bodyPr wrap="none" rtlCol="0">
            <a:spAutoFit/>
          </a:bodyPr>
          <a:lstStyle/>
          <a:p>
            <a:r>
              <a:rPr lang="en-US" sz="3200" b="1" dirty="0">
                <a:solidFill>
                  <a:srgbClr val="00B0F0"/>
                </a:solidFill>
              </a:rPr>
              <a:t>1 0</a:t>
            </a:r>
          </a:p>
        </p:txBody>
      </p:sp>
      <p:cxnSp>
        <p:nvCxnSpPr>
          <p:cNvPr id="39" name="Straight Connector 38">
            <a:extLst>
              <a:ext uri="{FF2B5EF4-FFF2-40B4-BE49-F238E27FC236}">
                <a16:creationId xmlns:a16="http://schemas.microsoft.com/office/drawing/2014/main" id="{06CE5575-06B4-CB04-ACB1-74482BF01132}"/>
              </a:ext>
            </a:extLst>
          </p:cNvPr>
          <p:cNvCxnSpPr>
            <a:cxnSpLocks/>
          </p:cNvCxnSpPr>
          <p:nvPr/>
        </p:nvCxnSpPr>
        <p:spPr>
          <a:xfrm>
            <a:off x="9363962" y="4706975"/>
            <a:ext cx="0" cy="394540"/>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56" name="Rounded Rectangle 55">
            <a:extLst>
              <a:ext uri="{FF2B5EF4-FFF2-40B4-BE49-F238E27FC236}">
                <a16:creationId xmlns:a16="http://schemas.microsoft.com/office/drawing/2014/main" id="{3F052AB9-17A2-2B41-7AAE-8E3BAA58904F}"/>
              </a:ext>
            </a:extLst>
          </p:cNvPr>
          <p:cNvSpPr/>
          <p:nvPr/>
        </p:nvSpPr>
        <p:spPr>
          <a:xfrm>
            <a:off x="3162337" y="5205949"/>
            <a:ext cx="4772577" cy="1031478"/>
          </a:xfrm>
          <a:prstGeom prst="roundRect">
            <a:avLst/>
          </a:prstGeom>
          <a:noFill/>
          <a:ln w="57150">
            <a:solidFill>
              <a:srgbClr val="0070C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CACAA17-5D9E-A363-2F7B-901E0925C72D}"/>
              </a:ext>
            </a:extLst>
          </p:cNvPr>
          <p:cNvSpPr txBox="1"/>
          <p:nvPr/>
        </p:nvSpPr>
        <p:spPr>
          <a:xfrm>
            <a:off x="3780166" y="6258960"/>
            <a:ext cx="3536918" cy="523220"/>
          </a:xfrm>
          <a:prstGeom prst="rect">
            <a:avLst/>
          </a:prstGeom>
          <a:noFill/>
        </p:spPr>
        <p:txBody>
          <a:bodyPr wrap="square" rtlCol="0">
            <a:spAutoFit/>
          </a:bodyPr>
          <a:lstStyle/>
          <a:p>
            <a:pPr algn="ctr"/>
            <a:r>
              <a:rPr lang="en-US" sz="2800" b="1" dirty="0"/>
              <a:t>IBP metadata (In GPU)</a:t>
            </a:r>
          </a:p>
        </p:txBody>
      </p:sp>
      <p:sp>
        <p:nvSpPr>
          <p:cNvPr id="8" name="TextBox 7">
            <a:extLst>
              <a:ext uri="{FF2B5EF4-FFF2-40B4-BE49-F238E27FC236}">
                <a16:creationId xmlns:a16="http://schemas.microsoft.com/office/drawing/2014/main" id="{E0B3698C-1A98-AB15-B286-78ACE189F0F2}"/>
              </a:ext>
            </a:extLst>
          </p:cNvPr>
          <p:cNvSpPr txBox="1"/>
          <p:nvPr/>
        </p:nvSpPr>
        <p:spPr>
          <a:xfrm>
            <a:off x="4257081" y="4600771"/>
            <a:ext cx="3801041" cy="584775"/>
          </a:xfrm>
          <a:prstGeom prst="rect">
            <a:avLst/>
          </a:prstGeom>
          <a:noFill/>
        </p:spPr>
        <p:txBody>
          <a:bodyPr wrap="none" rtlCol="0">
            <a:spAutoFit/>
          </a:bodyPr>
          <a:lstStyle/>
          <a:p>
            <a:r>
              <a:rPr lang="en-US" sz="3200" b="1" dirty="0">
                <a:solidFill>
                  <a:srgbClr val="C00000"/>
                </a:solidFill>
              </a:rPr>
              <a:t>0 0 0</a:t>
            </a:r>
            <a:r>
              <a:rPr lang="en-US" sz="2400" b="1" dirty="0"/>
              <a:t> </a:t>
            </a:r>
            <a:r>
              <a:rPr lang="en-US" sz="3200" b="1" dirty="0"/>
              <a:t>0 </a:t>
            </a:r>
            <a:r>
              <a:rPr lang="en-US" sz="3200" b="1" dirty="0">
                <a:solidFill>
                  <a:srgbClr val="C00000"/>
                </a:solidFill>
              </a:rPr>
              <a:t>0</a:t>
            </a:r>
            <a:r>
              <a:rPr lang="en-US" sz="3200" b="1" dirty="0"/>
              <a:t> </a:t>
            </a:r>
            <a:r>
              <a:rPr lang="en-US" sz="3200" b="1" dirty="0">
                <a:solidFill>
                  <a:srgbClr val="C00000"/>
                </a:solidFill>
              </a:rPr>
              <a:t>0</a:t>
            </a:r>
            <a:r>
              <a:rPr lang="en-US" sz="3200" b="1" dirty="0"/>
              <a:t> 1 1 0 </a:t>
            </a:r>
            <a:r>
              <a:rPr lang="en-US" sz="3200" b="1" dirty="0">
                <a:solidFill>
                  <a:srgbClr val="C00000"/>
                </a:solidFill>
              </a:rPr>
              <a:t>1</a:t>
            </a:r>
            <a:r>
              <a:rPr lang="en-US" sz="3200" b="1" dirty="0"/>
              <a:t> </a:t>
            </a:r>
            <a:r>
              <a:rPr lang="en-US" sz="3200" b="1" dirty="0">
                <a:solidFill>
                  <a:srgbClr val="C00000"/>
                </a:solidFill>
              </a:rPr>
              <a:t>0</a:t>
            </a:r>
            <a:r>
              <a:rPr lang="en-US" sz="3200" b="1" dirty="0"/>
              <a:t> 0</a:t>
            </a:r>
          </a:p>
        </p:txBody>
      </p:sp>
      <p:sp>
        <p:nvSpPr>
          <p:cNvPr id="13" name="Rounded Rectangle 12">
            <a:extLst>
              <a:ext uri="{FF2B5EF4-FFF2-40B4-BE49-F238E27FC236}">
                <a16:creationId xmlns:a16="http://schemas.microsoft.com/office/drawing/2014/main" id="{3419CD82-26A1-D92A-6228-06120758914F}"/>
              </a:ext>
            </a:extLst>
          </p:cNvPr>
          <p:cNvSpPr/>
          <p:nvPr/>
        </p:nvSpPr>
        <p:spPr>
          <a:xfrm>
            <a:off x="8328846" y="4665689"/>
            <a:ext cx="2873967" cy="529722"/>
          </a:xfrm>
          <a:prstGeom prst="roundRect">
            <a:avLst/>
          </a:prstGeom>
          <a:noFill/>
          <a:ln w="57150">
            <a:solidFill>
              <a:srgbClr val="0070C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03F8AFC-6305-37F0-E8BB-6C0E736DFFCC}"/>
              </a:ext>
            </a:extLst>
          </p:cNvPr>
          <p:cNvSpPr txBox="1"/>
          <p:nvPr/>
        </p:nvSpPr>
        <p:spPr>
          <a:xfrm>
            <a:off x="8211145" y="3677267"/>
            <a:ext cx="3109367" cy="954107"/>
          </a:xfrm>
          <a:prstGeom prst="rect">
            <a:avLst/>
          </a:prstGeom>
          <a:noFill/>
        </p:spPr>
        <p:txBody>
          <a:bodyPr wrap="square" rtlCol="0">
            <a:spAutoFit/>
          </a:bodyPr>
          <a:lstStyle/>
          <a:p>
            <a:pPr algn="ctr"/>
            <a:r>
              <a:rPr lang="en-US" sz="2800" b="1" dirty="0"/>
              <a:t>Compressed data (In CPU)</a:t>
            </a:r>
          </a:p>
        </p:txBody>
      </p:sp>
      <p:grpSp>
        <p:nvGrpSpPr>
          <p:cNvPr id="9" name="Group 8">
            <a:extLst>
              <a:ext uri="{FF2B5EF4-FFF2-40B4-BE49-F238E27FC236}">
                <a16:creationId xmlns:a16="http://schemas.microsoft.com/office/drawing/2014/main" id="{8DDC85CB-BBCE-4EF2-2B1F-E37A477B59AE}"/>
              </a:ext>
            </a:extLst>
          </p:cNvPr>
          <p:cNvGrpSpPr/>
          <p:nvPr/>
        </p:nvGrpSpPr>
        <p:grpSpPr>
          <a:xfrm>
            <a:off x="5018982" y="1774713"/>
            <a:ext cx="2154037" cy="699778"/>
            <a:chOff x="4968508" y="1774713"/>
            <a:chExt cx="2154037" cy="699778"/>
          </a:xfrm>
        </p:grpSpPr>
        <p:sp>
          <p:nvSpPr>
            <p:cNvPr id="10" name="Rectangle 9">
              <a:extLst>
                <a:ext uri="{FF2B5EF4-FFF2-40B4-BE49-F238E27FC236}">
                  <a16:creationId xmlns:a16="http://schemas.microsoft.com/office/drawing/2014/main" id="{E8D3C9B9-23B0-4C42-BB72-17415A5C8AE6}"/>
                </a:ext>
              </a:extLst>
            </p:cNvPr>
            <p:cNvSpPr/>
            <p:nvPr/>
          </p:nvSpPr>
          <p:spPr>
            <a:xfrm>
              <a:off x="4968508" y="2146492"/>
              <a:ext cx="239340" cy="25540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427742-E2CA-CF25-225D-9F9BCA895E0C}"/>
                </a:ext>
              </a:extLst>
            </p:cNvPr>
            <p:cNvSpPr/>
            <p:nvPr/>
          </p:nvSpPr>
          <p:spPr>
            <a:xfrm>
              <a:off x="4972985" y="1831678"/>
              <a:ext cx="239340" cy="255403"/>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323645A-54F4-C330-D338-55123DD1627D}"/>
                </a:ext>
              </a:extLst>
            </p:cNvPr>
            <p:cNvSpPr txBox="1"/>
            <p:nvPr/>
          </p:nvSpPr>
          <p:spPr>
            <a:xfrm>
              <a:off x="5257344" y="1774713"/>
              <a:ext cx="1406411" cy="369332"/>
            </a:xfrm>
            <a:prstGeom prst="rect">
              <a:avLst/>
            </a:prstGeom>
            <a:noFill/>
          </p:spPr>
          <p:txBody>
            <a:bodyPr wrap="none" rtlCol="0">
              <a:spAutoFit/>
            </a:bodyPr>
            <a:lstStyle/>
            <a:p>
              <a:r>
                <a:rPr lang="en-US" dirty="0"/>
                <a:t>Invariant bits</a:t>
              </a:r>
            </a:p>
          </p:txBody>
        </p:sp>
        <p:sp>
          <p:nvSpPr>
            <p:cNvPr id="14" name="TextBox 13">
              <a:extLst>
                <a:ext uri="{FF2B5EF4-FFF2-40B4-BE49-F238E27FC236}">
                  <a16:creationId xmlns:a16="http://schemas.microsoft.com/office/drawing/2014/main" id="{98495692-EAD0-7702-1431-5C40D679033D}"/>
                </a:ext>
              </a:extLst>
            </p:cNvPr>
            <p:cNvSpPr txBox="1"/>
            <p:nvPr/>
          </p:nvSpPr>
          <p:spPr>
            <a:xfrm>
              <a:off x="5252866" y="2105159"/>
              <a:ext cx="1869679" cy="369332"/>
            </a:xfrm>
            <a:prstGeom prst="rect">
              <a:avLst/>
            </a:prstGeom>
            <a:noFill/>
          </p:spPr>
          <p:txBody>
            <a:bodyPr wrap="none" rtlCol="0">
              <a:spAutoFit/>
            </a:bodyPr>
            <a:lstStyle/>
            <a:p>
              <a:r>
                <a:rPr lang="en-US" dirty="0"/>
                <a:t>Non-invariant bits</a:t>
              </a:r>
            </a:p>
          </p:txBody>
        </p:sp>
      </p:grpSp>
      <p:sp>
        <p:nvSpPr>
          <p:cNvPr id="21" name="TextBox 20">
            <a:extLst>
              <a:ext uri="{FF2B5EF4-FFF2-40B4-BE49-F238E27FC236}">
                <a16:creationId xmlns:a16="http://schemas.microsoft.com/office/drawing/2014/main" id="{445269C3-F8A3-6722-3227-B5DD82027E62}"/>
              </a:ext>
            </a:extLst>
          </p:cNvPr>
          <p:cNvSpPr txBox="1"/>
          <p:nvPr/>
        </p:nvSpPr>
        <p:spPr>
          <a:xfrm>
            <a:off x="5138547" y="4606548"/>
            <a:ext cx="393056" cy="584775"/>
          </a:xfrm>
          <a:prstGeom prst="rect">
            <a:avLst/>
          </a:prstGeom>
          <a:noFill/>
        </p:spPr>
        <p:txBody>
          <a:bodyPr wrap="none" rtlCol="0">
            <a:spAutoFit/>
          </a:bodyPr>
          <a:lstStyle/>
          <a:p>
            <a:r>
              <a:rPr lang="en-US" sz="3200" b="1" dirty="0"/>
              <a:t>0</a:t>
            </a:r>
          </a:p>
        </p:txBody>
      </p:sp>
      <p:sp>
        <p:nvSpPr>
          <p:cNvPr id="23" name="TextBox 22">
            <a:extLst>
              <a:ext uri="{FF2B5EF4-FFF2-40B4-BE49-F238E27FC236}">
                <a16:creationId xmlns:a16="http://schemas.microsoft.com/office/drawing/2014/main" id="{767BA8B3-E9BC-AC68-9597-E213E8CA8E39}"/>
              </a:ext>
            </a:extLst>
          </p:cNvPr>
          <p:cNvSpPr txBox="1"/>
          <p:nvPr/>
        </p:nvSpPr>
        <p:spPr>
          <a:xfrm>
            <a:off x="6034216" y="4600709"/>
            <a:ext cx="1899879" cy="584775"/>
          </a:xfrm>
          <a:prstGeom prst="rect">
            <a:avLst/>
          </a:prstGeom>
          <a:noFill/>
        </p:spPr>
        <p:txBody>
          <a:bodyPr wrap="none" rtlCol="0">
            <a:spAutoFit/>
          </a:bodyPr>
          <a:lstStyle/>
          <a:p>
            <a:r>
              <a:rPr lang="en-US" sz="3200" b="1" dirty="0"/>
              <a:t>1 1 0 1 0 0</a:t>
            </a:r>
          </a:p>
        </p:txBody>
      </p:sp>
      <p:sp>
        <p:nvSpPr>
          <p:cNvPr id="24" name="TextBox 23">
            <a:extLst>
              <a:ext uri="{FF2B5EF4-FFF2-40B4-BE49-F238E27FC236}">
                <a16:creationId xmlns:a16="http://schemas.microsoft.com/office/drawing/2014/main" id="{695A07DD-2A75-478E-6318-008D20D8406F}"/>
              </a:ext>
            </a:extLst>
          </p:cNvPr>
          <p:cNvSpPr txBox="1"/>
          <p:nvPr/>
        </p:nvSpPr>
        <p:spPr>
          <a:xfrm>
            <a:off x="5529076" y="3786186"/>
            <a:ext cx="2798664" cy="715089"/>
          </a:xfrm>
          <a:prstGeom prst="wedgeRoundRectCallout">
            <a:avLst>
              <a:gd name="adj1" fmla="val 54154"/>
              <a:gd name="adj2" fmla="val 88653"/>
              <a:gd name="adj3" fmla="val 16667"/>
            </a:avLst>
          </a:prstGeom>
          <a:solidFill>
            <a:schemeClr val="accent4"/>
          </a:solidFill>
          <a:ln>
            <a:solidFill>
              <a:schemeClr val="accent4">
                <a:lumMod val="10000"/>
              </a:schemeClr>
            </a:solidFill>
          </a:ln>
        </p:spPr>
        <p:txBody>
          <a:bodyPr wrap="square" rtlCol="0">
            <a:spAutoFit/>
          </a:bodyPr>
          <a:lstStyle/>
          <a:p>
            <a:pPr algn="ctr"/>
            <a:r>
              <a:rPr lang="en-US" dirty="0">
                <a:latin typeface="Aptos" panose="02110004020202020204"/>
              </a:rPr>
              <a:t>Participation bit = 1, copy non-invariant bits</a:t>
            </a:r>
            <a:endParaRPr lang="en-US" b="1" dirty="0"/>
          </a:p>
        </p:txBody>
      </p:sp>
      <p:sp>
        <p:nvSpPr>
          <p:cNvPr id="26" name="TextBox 25">
            <a:extLst>
              <a:ext uri="{FF2B5EF4-FFF2-40B4-BE49-F238E27FC236}">
                <a16:creationId xmlns:a16="http://schemas.microsoft.com/office/drawing/2014/main" id="{59685EC9-E2D1-633F-D164-BE649F775CD9}"/>
              </a:ext>
            </a:extLst>
          </p:cNvPr>
          <p:cNvSpPr txBox="1"/>
          <p:nvPr/>
        </p:nvSpPr>
        <p:spPr>
          <a:xfrm>
            <a:off x="8276443" y="5503941"/>
            <a:ext cx="2798664" cy="715089"/>
          </a:xfrm>
          <a:prstGeom prst="wedgeRoundRectCallout">
            <a:avLst>
              <a:gd name="adj1" fmla="val -26758"/>
              <a:gd name="adj2" fmla="val -110406"/>
              <a:gd name="adj3" fmla="val 16667"/>
            </a:avLst>
          </a:prstGeom>
          <a:solidFill>
            <a:schemeClr val="accent4"/>
          </a:solidFill>
          <a:ln>
            <a:solidFill>
              <a:schemeClr val="accent4">
                <a:lumMod val="10000"/>
              </a:schemeClr>
            </a:solidFill>
          </a:ln>
        </p:spPr>
        <p:txBody>
          <a:bodyPr wrap="square" rtlCol="0">
            <a:spAutoFit/>
          </a:bodyPr>
          <a:lstStyle/>
          <a:p>
            <a:pPr algn="ctr"/>
            <a:r>
              <a:rPr lang="en-US" dirty="0">
                <a:latin typeface="Aptos" panose="02110004020202020204"/>
              </a:rPr>
              <a:t>Participation bit = 0, copy entire chunk</a:t>
            </a:r>
            <a:endParaRPr lang="en-US" b="1" dirty="0"/>
          </a:p>
        </p:txBody>
      </p:sp>
      <p:sp>
        <p:nvSpPr>
          <p:cNvPr id="6" name="TextBox 5">
            <a:extLst>
              <a:ext uri="{FF2B5EF4-FFF2-40B4-BE49-F238E27FC236}">
                <a16:creationId xmlns:a16="http://schemas.microsoft.com/office/drawing/2014/main" id="{C5D5F8D8-9921-4EBD-C09E-D61935F3E8AE}"/>
              </a:ext>
            </a:extLst>
          </p:cNvPr>
          <p:cNvSpPr txBox="1"/>
          <p:nvPr/>
        </p:nvSpPr>
        <p:spPr>
          <a:xfrm>
            <a:off x="3166049" y="5212314"/>
            <a:ext cx="1106393" cy="584775"/>
          </a:xfrm>
          <a:prstGeom prst="rect">
            <a:avLst/>
          </a:prstGeom>
          <a:noFill/>
        </p:spPr>
        <p:txBody>
          <a:bodyPr wrap="none" rtlCol="0">
            <a:spAutoFit/>
          </a:bodyPr>
          <a:lstStyle/>
          <a:p>
            <a:r>
              <a:rPr lang="en-US" sz="3200" b="1" dirty="0"/>
              <a:t>Mask</a:t>
            </a:r>
          </a:p>
        </p:txBody>
      </p:sp>
      <p:sp>
        <p:nvSpPr>
          <p:cNvPr id="7" name="TextBox 6">
            <a:extLst>
              <a:ext uri="{FF2B5EF4-FFF2-40B4-BE49-F238E27FC236}">
                <a16:creationId xmlns:a16="http://schemas.microsoft.com/office/drawing/2014/main" id="{E44600A1-AB96-C21E-9F53-0F3F5C079077}"/>
              </a:ext>
            </a:extLst>
          </p:cNvPr>
          <p:cNvSpPr txBox="1"/>
          <p:nvPr/>
        </p:nvSpPr>
        <p:spPr>
          <a:xfrm>
            <a:off x="3163898" y="5695649"/>
            <a:ext cx="1150058" cy="584775"/>
          </a:xfrm>
          <a:prstGeom prst="rect">
            <a:avLst/>
          </a:prstGeom>
          <a:noFill/>
        </p:spPr>
        <p:txBody>
          <a:bodyPr wrap="none" rtlCol="0">
            <a:spAutoFit/>
          </a:bodyPr>
          <a:lstStyle/>
          <a:p>
            <a:r>
              <a:rPr lang="en-US" sz="3200" b="1" dirty="0" err="1"/>
              <a:t>Bitval</a:t>
            </a:r>
            <a:endParaRPr lang="en-US" sz="3200" b="1" dirty="0"/>
          </a:p>
        </p:txBody>
      </p:sp>
      <p:sp>
        <p:nvSpPr>
          <p:cNvPr id="19" name="TextBox 18">
            <a:extLst>
              <a:ext uri="{FF2B5EF4-FFF2-40B4-BE49-F238E27FC236}">
                <a16:creationId xmlns:a16="http://schemas.microsoft.com/office/drawing/2014/main" id="{FBDFEA24-D625-2543-0284-3DC06EC06847}"/>
              </a:ext>
            </a:extLst>
          </p:cNvPr>
          <p:cNvSpPr txBox="1"/>
          <p:nvPr/>
        </p:nvSpPr>
        <p:spPr>
          <a:xfrm>
            <a:off x="4257081" y="5695650"/>
            <a:ext cx="3695242" cy="584775"/>
          </a:xfrm>
          <a:prstGeom prst="rect">
            <a:avLst/>
          </a:prstGeom>
          <a:noFill/>
        </p:spPr>
        <p:txBody>
          <a:bodyPr wrap="none" rtlCol="0">
            <a:spAutoFit/>
          </a:bodyPr>
          <a:lstStyle/>
          <a:p>
            <a:r>
              <a:rPr lang="en-US" sz="3200" b="1" dirty="0">
                <a:solidFill>
                  <a:srgbClr val="C00000"/>
                </a:solidFill>
              </a:rPr>
              <a:t>0 0 0 </a:t>
            </a:r>
            <a:r>
              <a:rPr lang="en-US" sz="3200" b="1" dirty="0"/>
              <a:t>*</a:t>
            </a:r>
            <a:r>
              <a:rPr lang="en-US" sz="3200" b="1" dirty="0">
                <a:solidFill>
                  <a:srgbClr val="C00000"/>
                </a:solidFill>
              </a:rPr>
              <a:t> 0 0 0 </a:t>
            </a:r>
            <a:r>
              <a:rPr lang="en-US" sz="3200" b="1" dirty="0"/>
              <a:t>* *</a:t>
            </a:r>
            <a:r>
              <a:rPr lang="en-US" sz="3200" b="1" dirty="0">
                <a:solidFill>
                  <a:srgbClr val="C00000"/>
                </a:solidFill>
              </a:rPr>
              <a:t> 1 0 </a:t>
            </a:r>
            <a:r>
              <a:rPr lang="en-US" sz="3200" b="1" dirty="0"/>
              <a:t>*</a:t>
            </a:r>
          </a:p>
        </p:txBody>
      </p:sp>
      <p:sp>
        <p:nvSpPr>
          <p:cNvPr id="20" name="TextBox 19">
            <a:extLst>
              <a:ext uri="{FF2B5EF4-FFF2-40B4-BE49-F238E27FC236}">
                <a16:creationId xmlns:a16="http://schemas.microsoft.com/office/drawing/2014/main" id="{EB30F9FC-ED4D-392B-FC13-8393C029DC52}"/>
              </a:ext>
            </a:extLst>
          </p:cNvPr>
          <p:cNvSpPr txBox="1"/>
          <p:nvPr/>
        </p:nvSpPr>
        <p:spPr>
          <a:xfrm>
            <a:off x="4257081" y="5222834"/>
            <a:ext cx="3708066" cy="584775"/>
          </a:xfrm>
          <a:prstGeom prst="rect">
            <a:avLst/>
          </a:prstGeom>
          <a:noFill/>
        </p:spPr>
        <p:txBody>
          <a:bodyPr wrap="none" rtlCol="0">
            <a:spAutoFit/>
          </a:bodyPr>
          <a:lstStyle/>
          <a:p>
            <a:r>
              <a:rPr lang="en-US" sz="3200" b="1" dirty="0">
                <a:solidFill>
                  <a:srgbClr val="C00000"/>
                </a:solidFill>
              </a:rPr>
              <a:t>1 1 1 </a:t>
            </a:r>
            <a:r>
              <a:rPr lang="en-US" sz="3200" b="1" dirty="0"/>
              <a:t>0 </a:t>
            </a:r>
            <a:r>
              <a:rPr lang="en-US" sz="3200" b="1" dirty="0">
                <a:solidFill>
                  <a:srgbClr val="C00000"/>
                </a:solidFill>
              </a:rPr>
              <a:t>1 1 1 </a:t>
            </a:r>
            <a:r>
              <a:rPr lang="en-US" sz="3200" b="1" dirty="0"/>
              <a:t>0 0 </a:t>
            </a:r>
            <a:r>
              <a:rPr lang="en-US" sz="3200" b="1" dirty="0">
                <a:solidFill>
                  <a:srgbClr val="C00000"/>
                </a:solidFill>
              </a:rPr>
              <a:t>1 1</a:t>
            </a:r>
            <a:r>
              <a:rPr lang="en-US" sz="3200" b="1" dirty="0"/>
              <a:t> 0</a:t>
            </a:r>
          </a:p>
        </p:txBody>
      </p:sp>
    </p:spTree>
    <p:extLst>
      <p:ext uri="{BB962C8B-B14F-4D97-AF65-F5344CB8AC3E}">
        <p14:creationId xmlns:p14="http://schemas.microsoft.com/office/powerpoint/2010/main" val="117388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par>
                          <p:cTn id="15" fill="hold">
                            <p:stCondLst>
                              <p:cond delay="0"/>
                            </p:stCondLst>
                            <p:childTnLst>
                              <p:par>
                                <p:cTn id="16" presetID="42" presetClass="path" presetSubtype="0" accel="50000" decel="50000" fill="hold" grpId="1" nodeType="afterEffect">
                                  <p:stCondLst>
                                    <p:cond delay="0"/>
                                  </p:stCondLst>
                                  <p:childTnLst>
                                    <p:animMotion origin="layout" path="M 5.55112E-17 -1.85185E-6 L 0.32031 -1.85185E-6 " pathEditMode="relative" rAng="0" ptsTypes="AA">
                                      <p:cBhvr>
                                        <p:cTn id="17" dur="2000" fill="hold"/>
                                        <p:tgtEl>
                                          <p:spTgt spid="21"/>
                                        </p:tgtEl>
                                        <p:attrNameLst>
                                          <p:attrName>ppt_x</p:attrName>
                                          <p:attrName>ppt_y</p:attrName>
                                        </p:attrNameLst>
                                      </p:cBhvr>
                                      <p:rCtr x="16016" y="0"/>
                                    </p:animMotion>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p:stCondLst>
                              <p:cond delay="0"/>
                            </p:stCondLst>
                            <p:childTnLst>
                              <p:par>
                                <p:cTn id="33" presetID="0" presetClass="path" presetSubtype="0" accel="50000" decel="50000" fill="hold" grpId="1" nodeType="afterEffect">
                                  <p:stCondLst>
                                    <p:cond delay="0"/>
                                  </p:stCondLst>
                                  <p:childTnLst>
                                    <p:animMotion origin="layout" path="M 3.54167E-6 4.07407E-6 L 0.26797 4.07407E-6 " pathEditMode="relative" rAng="0" ptsTypes="AA">
                                      <p:cBhvr>
                                        <p:cTn id="34" dur="2000" fill="hold"/>
                                        <p:tgtEl>
                                          <p:spTgt spid="23"/>
                                        </p:tgtEl>
                                        <p:attrNameLst>
                                          <p:attrName>ppt_x</p:attrName>
                                          <p:attrName>ppt_y</p:attrName>
                                        </p:attrNameLst>
                                      </p:cBhvr>
                                      <p:rCtr x="13398" y="0"/>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 presetClass="exit" presetSubtype="0" fill="hold" grpId="1" nodeType="withEffect">
                                  <p:stCondLst>
                                    <p:cond delay="0"/>
                                  </p:stCondLst>
                                  <p:childTnLst>
                                    <p:set>
                                      <p:cBhvr>
                                        <p:cTn id="41" dur="1" fill="hold">
                                          <p:stCondLst>
                                            <p:cond delay="0"/>
                                          </p:stCondLst>
                                        </p:cTn>
                                        <p:tgtEl>
                                          <p:spTgt spid="26"/>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21" grpId="0"/>
      <p:bldP spid="21" grpId="1"/>
      <p:bldP spid="23" grpId="0"/>
      <p:bldP spid="23" grpId="1"/>
      <p:bldP spid="24" grpId="0" animBg="1"/>
      <p:bldP spid="24" grpId="1" animBg="1"/>
      <p:bldP spid="26" grpId="0" animBg="1"/>
      <p:bldP spid="26"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96D93-3C3E-3934-D59B-45094B8E8D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E46A06-393F-E285-1FA3-27884AA73F71}"/>
              </a:ext>
            </a:extLst>
          </p:cNvPr>
          <p:cNvSpPr>
            <a:spLocks noGrp="1"/>
          </p:cNvSpPr>
          <p:nvPr>
            <p:ph type="title"/>
          </p:nvPr>
        </p:nvSpPr>
        <p:spPr/>
        <p:txBody>
          <a:bodyPr/>
          <a:lstStyle/>
          <a:p>
            <a:r>
              <a:rPr lang="en-US" dirty="0"/>
              <a:t>IBP: Tensors after compression</a:t>
            </a:r>
          </a:p>
        </p:txBody>
      </p:sp>
      <p:sp>
        <p:nvSpPr>
          <p:cNvPr id="4" name="Slide Number Placeholder 3">
            <a:extLst>
              <a:ext uri="{FF2B5EF4-FFF2-40B4-BE49-F238E27FC236}">
                <a16:creationId xmlns:a16="http://schemas.microsoft.com/office/drawing/2014/main" id="{ED245C22-472F-F610-3C47-A06CACDC155E}"/>
              </a:ext>
            </a:extLst>
          </p:cNvPr>
          <p:cNvSpPr>
            <a:spLocks noGrp="1"/>
          </p:cNvSpPr>
          <p:nvPr>
            <p:ph type="sldNum" sz="quarter" idx="14"/>
          </p:nvPr>
        </p:nvSpPr>
        <p:spPr/>
        <p:txBody>
          <a:bodyPr/>
          <a:lstStyle/>
          <a:p>
            <a:fld id="{04AED599-1D0F-3E40-81CA-01C30F87847C}" type="slidenum">
              <a:rPr lang="en-US" smtClean="0"/>
              <a:pPr/>
              <a:t>69</a:t>
            </a:fld>
            <a:endParaRPr lang="en-US"/>
          </a:p>
        </p:txBody>
      </p:sp>
      <p:sp>
        <p:nvSpPr>
          <p:cNvPr id="6" name="TextBox 5">
            <a:extLst>
              <a:ext uri="{FF2B5EF4-FFF2-40B4-BE49-F238E27FC236}">
                <a16:creationId xmlns:a16="http://schemas.microsoft.com/office/drawing/2014/main" id="{3FC54453-1901-86E3-5187-B748937D320A}"/>
              </a:ext>
            </a:extLst>
          </p:cNvPr>
          <p:cNvSpPr txBox="1"/>
          <p:nvPr/>
        </p:nvSpPr>
        <p:spPr>
          <a:xfrm>
            <a:off x="4257081" y="2650480"/>
            <a:ext cx="995785" cy="2554545"/>
          </a:xfrm>
          <a:prstGeom prst="rect">
            <a:avLst/>
          </a:prstGeom>
          <a:noFill/>
        </p:spPr>
        <p:txBody>
          <a:bodyPr wrap="none" rtlCol="0">
            <a:spAutoFit/>
          </a:bodyPr>
          <a:lstStyle/>
          <a:p>
            <a:r>
              <a:rPr lang="en-US" sz="3200" b="1" dirty="0">
                <a:solidFill>
                  <a:srgbClr val="C00000"/>
                </a:solidFill>
              </a:rPr>
              <a:t>0 0 0</a:t>
            </a:r>
          </a:p>
          <a:p>
            <a:r>
              <a:rPr lang="en-US" sz="3200" b="1" dirty="0">
                <a:solidFill>
                  <a:srgbClr val="C00000"/>
                </a:solidFill>
              </a:rPr>
              <a:t>0 0 0</a:t>
            </a:r>
          </a:p>
          <a:p>
            <a:r>
              <a:rPr lang="en-US" sz="3200" b="1" dirty="0">
                <a:solidFill>
                  <a:srgbClr val="C00000"/>
                </a:solidFill>
              </a:rPr>
              <a:t>0 0 0</a:t>
            </a:r>
          </a:p>
          <a:p>
            <a:r>
              <a:rPr lang="en-US" sz="3200" b="1" dirty="0">
                <a:solidFill>
                  <a:srgbClr val="C00000"/>
                </a:solidFill>
              </a:rPr>
              <a:t>0 0 0</a:t>
            </a:r>
          </a:p>
          <a:p>
            <a:r>
              <a:rPr lang="en-US" sz="3200" b="1" dirty="0">
                <a:solidFill>
                  <a:srgbClr val="C00000"/>
                </a:solidFill>
              </a:rPr>
              <a:t>0 0 0</a:t>
            </a:r>
          </a:p>
        </p:txBody>
      </p:sp>
      <p:sp>
        <p:nvSpPr>
          <p:cNvPr id="7" name="TextBox 6">
            <a:extLst>
              <a:ext uri="{FF2B5EF4-FFF2-40B4-BE49-F238E27FC236}">
                <a16:creationId xmlns:a16="http://schemas.microsoft.com/office/drawing/2014/main" id="{60970D1C-0DAD-5AFA-B00B-A88799F4B9A5}"/>
              </a:ext>
            </a:extLst>
          </p:cNvPr>
          <p:cNvSpPr txBox="1"/>
          <p:nvPr/>
        </p:nvSpPr>
        <p:spPr>
          <a:xfrm>
            <a:off x="5130946" y="2650480"/>
            <a:ext cx="2803973" cy="2554545"/>
          </a:xfrm>
          <a:prstGeom prst="rect">
            <a:avLst/>
          </a:prstGeom>
          <a:noFill/>
        </p:spPr>
        <p:txBody>
          <a:bodyPr wrap="none" rtlCol="0">
            <a:spAutoFit/>
          </a:bodyPr>
          <a:lstStyle/>
          <a:p>
            <a:r>
              <a:rPr lang="en-US" sz="3200" b="1" dirty="0"/>
              <a:t>1 </a:t>
            </a:r>
            <a:r>
              <a:rPr lang="en-US" sz="3200" b="1" dirty="0">
                <a:solidFill>
                  <a:srgbClr val="C00000"/>
                </a:solidFill>
              </a:rPr>
              <a:t>0</a:t>
            </a:r>
            <a:r>
              <a:rPr lang="en-US" sz="3200" b="1" dirty="0"/>
              <a:t> </a:t>
            </a:r>
            <a:r>
              <a:rPr lang="en-US" sz="3200" b="1" dirty="0">
                <a:solidFill>
                  <a:srgbClr val="C00000"/>
                </a:solidFill>
              </a:rPr>
              <a:t>0</a:t>
            </a:r>
            <a:r>
              <a:rPr lang="en-US" sz="3200" b="1" dirty="0"/>
              <a:t> </a:t>
            </a:r>
            <a:r>
              <a:rPr lang="en-US" sz="3200" b="1" dirty="0">
                <a:solidFill>
                  <a:srgbClr val="C00000"/>
                </a:solidFill>
              </a:rPr>
              <a:t>0</a:t>
            </a:r>
            <a:r>
              <a:rPr lang="en-US" sz="3200" b="1" dirty="0"/>
              <a:t> 0 1 </a:t>
            </a:r>
            <a:r>
              <a:rPr lang="en-US" sz="3200" b="1" dirty="0">
                <a:solidFill>
                  <a:srgbClr val="C00000"/>
                </a:solidFill>
              </a:rPr>
              <a:t>1</a:t>
            </a:r>
            <a:r>
              <a:rPr lang="en-US" sz="3200" b="1" dirty="0"/>
              <a:t> </a:t>
            </a:r>
            <a:r>
              <a:rPr lang="en-US" sz="3200" b="1" dirty="0">
                <a:solidFill>
                  <a:srgbClr val="C00000"/>
                </a:solidFill>
              </a:rPr>
              <a:t>0</a:t>
            </a:r>
            <a:r>
              <a:rPr lang="en-US" sz="3200" b="1" dirty="0"/>
              <a:t> 1</a:t>
            </a:r>
          </a:p>
          <a:p>
            <a:r>
              <a:rPr lang="en-US" sz="3200" b="1" dirty="0"/>
              <a:t>0 </a:t>
            </a:r>
            <a:r>
              <a:rPr lang="en-US" sz="3200" b="1" dirty="0">
                <a:solidFill>
                  <a:srgbClr val="C00000"/>
                </a:solidFill>
              </a:rPr>
              <a:t>0</a:t>
            </a:r>
            <a:r>
              <a:rPr lang="en-US" sz="3200" b="1" dirty="0"/>
              <a:t> </a:t>
            </a:r>
            <a:r>
              <a:rPr lang="en-US" sz="3200" b="1" dirty="0">
                <a:solidFill>
                  <a:srgbClr val="C00000"/>
                </a:solidFill>
              </a:rPr>
              <a:t>0</a:t>
            </a:r>
            <a:r>
              <a:rPr lang="en-US" sz="3200" b="1" dirty="0"/>
              <a:t> </a:t>
            </a:r>
            <a:r>
              <a:rPr lang="en-US" sz="3200" b="1" dirty="0">
                <a:solidFill>
                  <a:srgbClr val="C00000"/>
                </a:solidFill>
              </a:rPr>
              <a:t>0</a:t>
            </a:r>
            <a:r>
              <a:rPr lang="en-US" sz="3200" b="1" dirty="0"/>
              <a:t> 1 1 </a:t>
            </a:r>
            <a:r>
              <a:rPr lang="en-US" sz="3200" b="1" dirty="0">
                <a:solidFill>
                  <a:srgbClr val="C00000"/>
                </a:solidFill>
              </a:rPr>
              <a:t>1</a:t>
            </a:r>
            <a:r>
              <a:rPr lang="en-US" sz="3200" b="1" dirty="0"/>
              <a:t> </a:t>
            </a:r>
            <a:r>
              <a:rPr lang="en-US" sz="3200" b="1" dirty="0">
                <a:solidFill>
                  <a:srgbClr val="C00000"/>
                </a:solidFill>
              </a:rPr>
              <a:t>0</a:t>
            </a:r>
            <a:r>
              <a:rPr lang="en-US" sz="3200" b="1" dirty="0"/>
              <a:t> 0</a:t>
            </a:r>
          </a:p>
          <a:p>
            <a:r>
              <a:rPr lang="en-US" sz="3200" b="1" dirty="0"/>
              <a:t>0 </a:t>
            </a:r>
            <a:r>
              <a:rPr lang="en-US" sz="3200" b="1" dirty="0">
                <a:solidFill>
                  <a:srgbClr val="C00000"/>
                </a:solidFill>
              </a:rPr>
              <a:t>0</a:t>
            </a:r>
            <a:r>
              <a:rPr lang="en-US" sz="3200" b="1" dirty="0"/>
              <a:t> </a:t>
            </a:r>
            <a:r>
              <a:rPr lang="en-US" sz="3200" b="1" dirty="0">
                <a:solidFill>
                  <a:srgbClr val="C00000"/>
                </a:solidFill>
              </a:rPr>
              <a:t>0</a:t>
            </a:r>
            <a:r>
              <a:rPr lang="en-US" sz="3200" b="1" dirty="0"/>
              <a:t> 1 1 0 </a:t>
            </a:r>
            <a:r>
              <a:rPr lang="en-US" sz="3200" b="1" dirty="0">
                <a:solidFill>
                  <a:srgbClr val="C00000"/>
                </a:solidFill>
              </a:rPr>
              <a:t>1</a:t>
            </a:r>
            <a:r>
              <a:rPr lang="en-US" sz="3200" b="1" dirty="0"/>
              <a:t> </a:t>
            </a:r>
            <a:r>
              <a:rPr lang="en-US" sz="3200" b="1" dirty="0">
                <a:solidFill>
                  <a:srgbClr val="C00000"/>
                </a:solidFill>
              </a:rPr>
              <a:t>0</a:t>
            </a:r>
            <a:r>
              <a:rPr lang="en-US" sz="3200" b="1" dirty="0"/>
              <a:t> 0</a:t>
            </a:r>
          </a:p>
          <a:p>
            <a:r>
              <a:rPr lang="en-US" sz="3200" b="1" dirty="0"/>
              <a:t>1 1 </a:t>
            </a:r>
            <a:r>
              <a:rPr lang="en-US" sz="3200" b="1" dirty="0">
                <a:solidFill>
                  <a:srgbClr val="C00000"/>
                </a:solidFill>
              </a:rPr>
              <a:t>0</a:t>
            </a:r>
            <a:r>
              <a:rPr lang="en-US" sz="3200" b="1" dirty="0"/>
              <a:t> </a:t>
            </a:r>
            <a:r>
              <a:rPr lang="en-US" sz="3200" b="1" dirty="0">
                <a:solidFill>
                  <a:srgbClr val="C00000"/>
                </a:solidFill>
              </a:rPr>
              <a:t>0</a:t>
            </a:r>
            <a:r>
              <a:rPr lang="en-US" sz="3200" b="1" dirty="0"/>
              <a:t> 0 0 </a:t>
            </a:r>
            <a:r>
              <a:rPr lang="en-US" sz="3200" b="1" dirty="0">
                <a:solidFill>
                  <a:srgbClr val="C00000"/>
                </a:solidFill>
              </a:rPr>
              <a:t>1</a:t>
            </a:r>
            <a:r>
              <a:rPr lang="en-US" sz="3200" b="1" dirty="0"/>
              <a:t> </a:t>
            </a:r>
            <a:r>
              <a:rPr lang="en-US" sz="3200" b="1" dirty="0">
                <a:solidFill>
                  <a:srgbClr val="C00000"/>
                </a:solidFill>
              </a:rPr>
              <a:t>0</a:t>
            </a:r>
            <a:r>
              <a:rPr lang="en-US" sz="3200" b="1" dirty="0"/>
              <a:t> 1</a:t>
            </a:r>
          </a:p>
          <a:p>
            <a:r>
              <a:rPr lang="en-US" sz="3200" b="1" dirty="0"/>
              <a:t>0 </a:t>
            </a:r>
            <a:r>
              <a:rPr lang="en-US" sz="3200" b="1" dirty="0">
                <a:solidFill>
                  <a:srgbClr val="C00000"/>
                </a:solidFill>
              </a:rPr>
              <a:t>0</a:t>
            </a:r>
            <a:r>
              <a:rPr lang="en-US" sz="3200" b="1" dirty="0"/>
              <a:t> 1 </a:t>
            </a:r>
            <a:r>
              <a:rPr lang="en-US" sz="3200" b="1" dirty="0">
                <a:solidFill>
                  <a:srgbClr val="C00000"/>
                </a:solidFill>
              </a:rPr>
              <a:t>0</a:t>
            </a:r>
            <a:r>
              <a:rPr lang="en-US" sz="3200" b="1" dirty="0"/>
              <a:t> 0 1 </a:t>
            </a:r>
            <a:r>
              <a:rPr lang="en-US" sz="3200" b="1" dirty="0">
                <a:solidFill>
                  <a:srgbClr val="C00000"/>
                </a:solidFill>
              </a:rPr>
              <a:t>1</a:t>
            </a:r>
            <a:r>
              <a:rPr lang="en-US" sz="3200" b="1" dirty="0"/>
              <a:t> </a:t>
            </a:r>
            <a:r>
              <a:rPr lang="en-US" sz="3200" b="1" dirty="0">
                <a:solidFill>
                  <a:srgbClr val="C00000"/>
                </a:solidFill>
              </a:rPr>
              <a:t>0</a:t>
            </a:r>
            <a:r>
              <a:rPr lang="en-US" sz="3200" b="1" dirty="0"/>
              <a:t> 0</a:t>
            </a:r>
          </a:p>
        </p:txBody>
      </p:sp>
      <p:cxnSp>
        <p:nvCxnSpPr>
          <p:cNvPr id="22" name="Straight Connector 21">
            <a:extLst>
              <a:ext uri="{FF2B5EF4-FFF2-40B4-BE49-F238E27FC236}">
                <a16:creationId xmlns:a16="http://schemas.microsoft.com/office/drawing/2014/main" id="{90FA2A42-C104-F8A9-472F-59408578E060}"/>
              </a:ext>
            </a:extLst>
          </p:cNvPr>
          <p:cNvCxnSpPr>
            <a:cxnSpLocks/>
          </p:cNvCxnSpPr>
          <p:nvPr/>
        </p:nvCxnSpPr>
        <p:spPr>
          <a:xfrm>
            <a:off x="6066972" y="2805533"/>
            <a:ext cx="29028" cy="3340230"/>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3B649AD4-EAD9-98C5-D97C-E22651F9A0A9}"/>
              </a:ext>
            </a:extLst>
          </p:cNvPr>
          <p:cNvSpPr txBox="1"/>
          <p:nvPr/>
        </p:nvSpPr>
        <p:spPr>
          <a:xfrm>
            <a:off x="8277914" y="2647945"/>
            <a:ext cx="694421" cy="2554545"/>
          </a:xfrm>
          <a:prstGeom prst="rect">
            <a:avLst/>
          </a:prstGeom>
          <a:noFill/>
        </p:spPr>
        <p:txBody>
          <a:bodyPr wrap="none" rtlCol="0">
            <a:spAutoFit/>
          </a:bodyPr>
          <a:lstStyle/>
          <a:p>
            <a:r>
              <a:rPr lang="en-US" sz="3200" b="1" dirty="0">
                <a:solidFill>
                  <a:srgbClr val="00B0F0"/>
                </a:solidFill>
              </a:rPr>
              <a:t>1 1</a:t>
            </a:r>
          </a:p>
          <a:p>
            <a:r>
              <a:rPr lang="en-US" sz="3200" b="1" dirty="0">
                <a:solidFill>
                  <a:srgbClr val="00B0F0"/>
                </a:solidFill>
              </a:rPr>
              <a:t>1 1</a:t>
            </a:r>
          </a:p>
          <a:p>
            <a:r>
              <a:rPr lang="en-US" sz="3200" b="1" dirty="0">
                <a:solidFill>
                  <a:srgbClr val="00B0F0"/>
                </a:solidFill>
              </a:rPr>
              <a:t>1 0</a:t>
            </a:r>
          </a:p>
          <a:p>
            <a:r>
              <a:rPr lang="en-US" sz="3200" b="1" dirty="0">
                <a:solidFill>
                  <a:srgbClr val="00B0F0"/>
                </a:solidFill>
              </a:rPr>
              <a:t>0 1</a:t>
            </a:r>
          </a:p>
          <a:p>
            <a:r>
              <a:rPr lang="en-US" sz="3200" b="1" dirty="0">
                <a:solidFill>
                  <a:srgbClr val="00B0F0"/>
                </a:solidFill>
              </a:rPr>
              <a:t>0 1</a:t>
            </a:r>
          </a:p>
        </p:txBody>
      </p:sp>
      <p:sp>
        <p:nvSpPr>
          <p:cNvPr id="35" name="TextBox 34">
            <a:extLst>
              <a:ext uri="{FF2B5EF4-FFF2-40B4-BE49-F238E27FC236}">
                <a16:creationId xmlns:a16="http://schemas.microsoft.com/office/drawing/2014/main" id="{87D78052-527C-6E30-B300-73F4691AAF29}"/>
              </a:ext>
            </a:extLst>
          </p:cNvPr>
          <p:cNvSpPr txBox="1"/>
          <p:nvPr/>
        </p:nvSpPr>
        <p:spPr>
          <a:xfrm>
            <a:off x="8870945" y="2647945"/>
            <a:ext cx="2803973" cy="2062103"/>
          </a:xfrm>
          <a:prstGeom prst="rect">
            <a:avLst/>
          </a:prstGeom>
          <a:noFill/>
        </p:spPr>
        <p:txBody>
          <a:bodyPr wrap="none" rtlCol="0">
            <a:spAutoFit/>
          </a:bodyPr>
          <a:lstStyle/>
          <a:p>
            <a:r>
              <a:rPr lang="en-US" sz="3200" b="1" dirty="0"/>
              <a:t>1 0 1 1</a:t>
            </a:r>
          </a:p>
          <a:p>
            <a:r>
              <a:rPr lang="en-US" sz="3200" b="1" dirty="0"/>
              <a:t>0 1 1 0</a:t>
            </a:r>
          </a:p>
          <a:p>
            <a:r>
              <a:rPr lang="en-US" sz="3200" b="1" dirty="0"/>
              <a:t>0 1 1 0 1 0 0</a:t>
            </a:r>
          </a:p>
          <a:p>
            <a:r>
              <a:rPr lang="en-US" sz="3200" b="1" dirty="0"/>
              <a:t>0 0 0 1 1 0 0 0 1</a:t>
            </a:r>
          </a:p>
        </p:txBody>
      </p:sp>
      <p:sp>
        <p:nvSpPr>
          <p:cNvPr id="38" name="TextBox 37">
            <a:extLst>
              <a:ext uri="{FF2B5EF4-FFF2-40B4-BE49-F238E27FC236}">
                <a16:creationId xmlns:a16="http://schemas.microsoft.com/office/drawing/2014/main" id="{FF85674C-A111-72C6-EB36-C42FDB056FC7}"/>
              </a:ext>
            </a:extLst>
          </p:cNvPr>
          <p:cNvSpPr txBox="1"/>
          <p:nvPr/>
        </p:nvSpPr>
        <p:spPr>
          <a:xfrm>
            <a:off x="8880643" y="4585573"/>
            <a:ext cx="2896947" cy="584775"/>
          </a:xfrm>
          <a:prstGeom prst="rect">
            <a:avLst/>
          </a:prstGeom>
          <a:noFill/>
        </p:spPr>
        <p:txBody>
          <a:bodyPr wrap="none" rtlCol="0">
            <a:spAutoFit/>
          </a:bodyPr>
          <a:lstStyle/>
          <a:p>
            <a:r>
              <a:rPr lang="en-US" sz="3200" b="1" dirty="0"/>
              <a:t>0 0 0 0 0 1 0 1 0</a:t>
            </a:r>
          </a:p>
        </p:txBody>
      </p:sp>
      <p:cxnSp>
        <p:nvCxnSpPr>
          <p:cNvPr id="39" name="Straight Connector 38">
            <a:extLst>
              <a:ext uri="{FF2B5EF4-FFF2-40B4-BE49-F238E27FC236}">
                <a16:creationId xmlns:a16="http://schemas.microsoft.com/office/drawing/2014/main" id="{F9373978-A571-51C1-EC4C-C06F062EAC46}"/>
              </a:ext>
            </a:extLst>
          </p:cNvPr>
          <p:cNvCxnSpPr>
            <a:cxnSpLocks/>
          </p:cNvCxnSpPr>
          <p:nvPr/>
        </p:nvCxnSpPr>
        <p:spPr>
          <a:xfrm>
            <a:off x="9204310" y="2778966"/>
            <a:ext cx="0" cy="1330579"/>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29A95DD-54FF-ADD8-6BDE-1DE1D072C0D2}"/>
              </a:ext>
            </a:extLst>
          </p:cNvPr>
          <p:cNvCxnSpPr>
            <a:cxnSpLocks/>
          </p:cNvCxnSpPr>
          <p:nvPr/>
        </p:nvCxnSpPr>
        <p:spPr>
          <a:xfrm>
            <a:off x="10691524" y="4183117"/>
            <a:ext cx="0" cy="430717"/>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47" name="Rounded Rectangle 46">
            <a:extLst>
              <a:ext uri="{FF2B5EF4-FFF2-40B4-BE49-F238E27FC236}">
                <a16:creationId xmlns:a16="http://schemas.microsoft.com/office/drawing/2014/main" id="{43E1C714-5EBB-A2A6-C0DD-20B2CBADB8D8}"/>
              </a:ext>
            </a:extLst>
          </p:cNvPr>
          <p:cNvSpPr/>
          <p:nvPr/>
        </p:nvSpPr>
        <p:spPr>
          <a:xfrm>
            <a:off x="8328846" y="2650481"/>
            <a:ext cx="3657134" cy="2544930"/>
          </a:xfrm>
          <a:prstGeom prst="roundRect">
            <a:avLst/>
          </a:prstGeom>
          <a:noFill/>
          <a:ln w="57150">
            <a:solidFill>
              <a:srgbClr val="0070C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5A25C318-638B-54DA-9203-6683AFC74DCB}"/>
              </a:ext>
            </a:extLst>
          </p:cNvPr>
          <p:cNvSpPr txBox="1"/>
          <p:nvPr/>
        </p:nvSpPr>
        <p:spPr>
          <a:xfrm>
            <a:off x="8577263" y="1658517"/>
            <a:ext cx="3109367" cy="954107"/>
          </a:xfrm>
          <a:prstGeom prst="rect">
            <a:avLst/>
          </a:prstGeom>
          <a:noFill/>
        </p:spPr>
        <p:txBody>
          <a:bodyPr wrap="square" rtlCol="0">
            <a:spAutoFit/>
          </a:bodyPr>
          <a:lstStyle/>
          <a:p>
            <a:pPr algn="ctr"/>
            <a:r>
              <a:rPr lang="en-US" sz="2800" b="1" dirty="0"/>
              <a:t>Compressed data (In CPU)</a:t>
            </a:r>
          </a:p>
        </p:txBody>
      </p:sp>
      <p:sp>
        <p:nvSpPr>
          <p:cNvPr id="49" name="TextBox 48">
            <a:extLst>
              <a:ext uri="{FF2B5EF4-FFF2-40B4-BE49-F238E27FC236}">
                <a16:creationId xmlns:a16="http://schemas.microsoft.com/office/drawing/2014/main" id="{D28A9531-F8BF-DCF6-92AB-B5A4FB0CEBCA}"/>
              </a:ext>
            </a:extLst>
          </p:cNvPr>
          <p:cNvSpPr txBox="1"/>
          <p:nvPr/>
        </p:nvSpPr>
        <p:spPr>
          <a:xfrm>
            <a:off x="2269211" y="3167390"/>
            <a:ext cx="1359668" cy="954107"/>
          </a:xfrm>
          <a:prstGeom prst="rect">
            <a:avLst/>
          </a:prstGeom>
          <a:noFill/>
        </p:spPr>
        <p:txBody>
          <a:bodyPr wrap="none" rtlCol="0">
            <a:spAutoFit/>
          </a:bodyPr>
          <a:lstStyle/>
          <a:p>
            <a:pPr algn="ctr"/>
            <a:r>
              <a:rPr lang="en-US" sz="2800" b="1" dirty="0"/>
              <a:t>Original</a:t>
            </a:r>
          </a:p>
          <a:p>
            <a:pPr algn="ctr"/>
            <a:r>
              <a:rPr lang="en-US" sz="2800" b="1" dirty="0"/>
              <a:t>tensors</a:t>
            </a:r>
          </a:p>
        </p:txBody>
      </p:sp>
      <p:cxnSp>
        <p:nvCxnSpPr>
          <p:cNvPr id="50" name="Straight Arrow Connector 49">
            <a:extLst>
              <a:ext uri="{FF2B5EF4-FFF2-40B4-BE49-F238E27FC236}">
                <a16:creationId xmlns:a16="http://schemas.microsoft.com/office/drawing/2014/main" id="{25B1C1EC-6351-044B-C6B5-93780BC5DB17}"/>
              </a:ext>
            </a:extLst>
          </p:cNvPr>
          <p:cNvCxnSpPr>
            <a:cxnSpLocks/>
            <a:stCxn id="49" idx="3"/>
          </p:cNvCxnSpPr>
          <p:nvPr/>
        </p:nvCxnSpPr>
        <p:spPr>
          <a:xfrm flipV="1">
            <a:off x="3628879" y="2955235"/>
            <a:ext cx="628202" cy="6892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A7E8F5B5-81E3-166B-202A-A9A284B84BD2}"/>
              </a:ext>
            </a:extLst>
          </p:cNvPr>
          <p:cNvCxnSpPr>
            <a:cxnSpLocks/>
            <a:stCxn id="49" idx="3"/>
          </p:cNvCxnSpPr>
          <p:nvPr/>
        </p:nvCxnSpPr>
        <p:spPr>
          <a:xfrm flipV="1">
            <a:off x="3628879" y="3429000"/>
            <a:ext cx="628202" cy="2154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3847123-371D-FCB6-A717-E8412ED5276B}"/>
              </a:ext>
            </a:extLst>
          </p:cNvPr>
          <p:cNvCxnSpPr>
            <a:cxnSpLocks/>
          </p:cNvCxnSpPr>
          <p:nvPr/>
        </p:nvCxnSpPr>
        <p:spPr>
          <a:xfrm>
            <a:off x="8617898" y="2721761"/>
            <a:ext cx="0" cy="1888875"/>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56" name="Rounded Rectangle 55">
            <a:extLst>
              <a:ext uri="{FF2B5EF4-FFF2-40B4-BE49-F238E27FC236}">
                <a16:creationId xmlns:a16="http://schemas.microsoft.com/office/drawing/2014/main" id="{696A960B-B155-AB1B-84B0-76CD8FF31E71}"/>
              </a:ext>
            </a:extLst>
          </p:cNvPr>
          <p:cNvSpPr/>
          <p:nvPr/>
        </p:nvSpPr>
        <p:spPr>
          <a:xfrm>
            <a:off x="3162337" y="5205949"/>
            <a:ext cx="4772577" cy="1031478"/>
          </a:xfrm>
          <a:prstGeom prst="roundRect">
            <a:avLst/>
          </a:prstGeom>
          <a:noFill/>
          <a:ln w="57150">
            <a:solidFill>
              <a:srgbClr val="0070C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928EC0CA-107B-DA11-542C-711356084D8F}"/>
              </a:ext>
            </a:extLst>
          </p:cNvPr>
          <p:cNvSpPr txBox="1"/>
          <p:nvPr/>
        </p:nvSpPr>
        <p:spPr>
          <a:xfrm>
            <a:off x="3531745" y="6245427"/>
            <a:ext cx="4033760" cy="523220"/>
          </a:xfrm>
          <a:prstGeom prst="rect">
            <a:avLst/>
          </a:prstGeom>
          <a:noFill/>
        </p:spPr>
        <p:txBody>
          <a:bodyPr wrap="square" rtlCol="0">
            <a:spAutoFit/>
          </a:bodyPr>
          <a:lstStyle/>
          <a:p>
            <a:pPr algn="ctr"/>
            <a:r>
              <a:rPr lang="en-US" sz="2800" b="1" dirty="0"/>
              <a:t>IBP metadata (In GPU)</a:t>
            </a:r>
          </a:p>
        </p:txBody>
      </p:sp>
      <p:grpSp>
        <p:nvGrpSpPr>
          <p:cNvPr id="8" name="Group 7">
            <a:extLst>
              <a:ext uri="{FF2B5EF4-FFF2-40B4-BE49-F238E27FC236}">
                <a16:creationId xmlns:a16="http://schemas.microsoft.com/office/drawing/2014/main" id="{67686757-A11F-7CEE-B704-55DED92113CF}"/>
              </a:ext>
            </a:extLst>
          </p:cNvPr>
          <p:cNvGrpSpPr/>
          <p:nvPr/>
        </p:nvGrpSpPr>
        <p:grpSpPr>
          <a:xfrm>
            <a:off x="5018982" y="1774713"/>
            <a:ext cx="2154037" cy="699778"/>
            <a:chOff x="4968508" y="1774713"/>
            <a:chExt cx="2154037" cy="699778"/>
          </a:xfrm>
        </p:grpSpPr>
        <p:sp>
          <p:nvSpPr>
            <p:cNvPr id="9" name="Rectangle 8">
              <a:extLst>
                <a:ext uri="{FF2B5EF4-FFF2-40B4-BE49-F238E27FC236}">
                  <a16:creationId xmlns:a16="http://schemas.microsoft.com/office/drawing/2014/main" id="{33DDB8C4-D0EA-9B89-47A5-48F1A3462DD6}"/>
                </a:ext>
              </a:extLst>
            </p:cNvPr>
            <p:cNvSpPr/>
            <p:nvPr/>
          </p:nvSpPr>
          <p:spPr>
            <a:xfrm>
              <a:off x="4968508" y="2146492"/>
              <a:ext cx="239340" cy="25540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41A573-5D50-7510-42EE-88EFFC7A7C74}"/>
                </a:ext>
              </a:extLst>
            </p:cNvPr>
            <p:cNvSpPr/>
            <p:nvPr/>
          </p:nvSpPr>
          <p:spPr>
            <a:xfrm>
              <a:off x="4972985" y="1831678"/>
              <a:ext cx="239340" cy="255403"/>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E9D0891-971E-833D-695E-8882E37B39DB}"/>
                </a:ext>
              </a:extLst>
            </p:cNvPr>
            <p:cNvSpPr txBox="1"/>
            <p:nvPr/>
          </p:nvSpPr>
          <p:spPr>
            <a:xfrm>
              <a:off x="5257344" y="1774713"/>
              <a:ext cx="1406411" cy="369332"/>
            </a:xfrm>
            <a:prstGeom prst="rect">
              <a:avLst/>
            </a:prstGeom>
            <a:noFill/>
          </p:spPr>
          <p:txBody>
            <a:bodyPr wrap="none" rtlCol="0">
              <a:spAutoFit/>
            </a:bodyPr>
            <a:lstStyle/>
            <a:p>
              <a:r>
                <a:rPr lang="en-US" dirty="0"/>
                <a:t>Invariant bits</a:t>
              </a:r>
            </a:p>
          </p:txBody>
        </p:sp>
        <p:sp>
          <p:nvSpPr>
            <p:cNvPr id="12" name="TextBox 11">
              <a:extLst>
                <a:ext uri="{FF2B5EF4-FFF2-40B4-BE49-F238E27FC236}">
                  <a16:creationId xmlns:a16="http://schemas.microsoft.com/office/drawing/2014/main" id="{C72DA1C5-12A8-EC5B-1266-BCB120654BF4}"/>
                </a:ext>
              </a:extLst>
            </p:cNvPr>
            <p:cNvSpPr txBox="1"/>
            <p:nvPr/>
          </p:nvSpPr>
          <p:spPr>
            <a:xfrm>
              <a:off x="5252866" y="2105159"/>
              <a:ext cx="1869679" cy="369332"/>
            </a:xfrm>
            <a:prstGeom prst="rect">
              <a:avLst/>
            </a:prstGeom>
            <a:noFill/>
          </p:spPr>
          <p:txBody>
            <a:bodyPr wrap="none" rtlCol="0">
              <a:spAutoFit/>
            </a:bodyPr>
            <a:lstStyle/>
            <a:p>
              <a:r>
                <a:rPr lang="en-US" dirty="0"/>
                <a:t>Non-invariant bits</a:t>
              </a:r>
            </a:p>
          </p:txBody>
        </p:sp>
      </p:grpSp>
      <p:cxnSp>
        <p:nvCxnSpPr>
          <p:cNvPr id="15" name="Straight Connector 14">
            <a:extLst>
              <a:ext uri="{FF2B5EF4-FFF2-40B4-BE49-F238E27FC236}">
                <a16:creationId xmlns:a16="http://schemas.microsoft.com/office/drawing/2014/main" id="{AA409A2E-48AD-46CA-DB86-D76A951AF9F5}"/>
              </a:ext>
            </a:extLst>
          </p:cNvPr>
          <p:cNvCxnSpPr>
            <a:cxnSpLocks/>
          </p:cNvCxnSpPr>
          <p:nvPr/>
        </p:nvCxnSpPr>
        <p:spPr>
          <a:xfrm>
            <a:off x="10691524" y="4710048"/>
            <a:ext cx="0" cy="430717"/>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2807657-9EAF-F690-316B-C27D0DE86B3C}"/>
              </a:ext>
            </a:extLst>
          </p:cNvPr>
          <p:cNvSpPr txBox="1"/>
          <p:nvPr/>
        </p:nvSpPr>
        <p:spPr>
          <a:xfrm>
            <a:off x="3166049" y="5212314"/>
            <a:ext cx="1106393" cy="584775"/>
          </a:xfrm>
          <a:prstGeom prst="rect">
            <a:avLst/>
          </a:prstGeom>
          <a:noFill/>
        </p:spPr>
        <p:txBody>
          <a:bodyPr wrap="none" rtlCol="0">
            <a:spAutoFit/>
          </a:bodyPr>
          <a:lstStyle/>
          <a:p>
            <a:r>
              <a:rPr lang="en-US" sz="3200" b="1" dirty="0"/>
              <a:t>Mask</a:t>
            </a:r>
          </a:p>
        </p:txBody>
      </p:sp>
      <p:sp>
        <p:nvSpPr>
          <p:cNvPr id="14" name="TextBox 13">
            <a:extLst>
              <a:ext uri="{FF2B5EF4-FFF2-40B4-BE49-F238E27FC236}">
                <a16:creationId xmlns:a16="http://schemas.microsoft.com/office/drawing/2014/main" id="{C08CB69F-89A4-526C-7D44-2C47906031E6}"/>
              </a:ext>
            </a:extLst>
          </p:cNvPr>
          <p:cNvSpPr txBox="1"/>
          <p:nvPr/>
        </p:nvSpPr>
        <p:spPr>
          <a:xfrm>
            <a:off x="3163898" y="5695649"/>
            <a:ext cx="1150058" cy="584775"/>
          </a:xfrm>
          <a:prstGeom prst="rect">
            <a:avLst/>
          </a:prstGeom>
          <a:noFill/>
        </p:spPr>
        <p:txBody>
          <a:bodyPr wrap="none" rtlCol="0">
            <a:spAutoFit/>
          </a:bodyPr>
          <a:lstStyle/>
          <a:p>
            <a:r>
              <a:rPr lang="en-US" sz="3200" b="1" dirty="0" err="1"/>
              <a:t>Bitval</a:t>
            </a:r>
            <a:endParaRPr lang="en-US" sz="3200" b="1" dirty="0"/>
          </a:p>
        </p:txBody>
      </p:sp>
      <p:sp>
        <p:nvSpPr>
          <p:cNvPr id="18" name="TextBox 17">
            <a:extLst>
              <a:ext uri="{FF2B5EF4-FFF2-40B4-BE49-F238E27FC236}">
                <a16:creationId xmlns:a16="http://schemas.microsoft.com/office/drawing/2014/main" id="{2CCC8D4A-5091-589F-3676-1A99E7649B5D}"/>
              </a:ext>
            </a:extLst>
          </p:cNvPr>
          <p:cNvSpPr txBox="1"/>
          <p:nvPr/>
        </p:nvSpPr>
        <p:spPr>
          <a:xfrm>
            <a:off x="4257081" y="5695650"/>
            <a:ext cx="3695242" cy="584775"/>
          </a:xfrm>
          <a:prstGeom prst="rect">
            <a:avLst/>
          </a:prstGeom>
          <a:noFill/>
        </p:spPr>
        <p:txBody>
          <a:bodyPr wrap="none" rtlCol="0">
            <a:spAutoFit/>
          </a:bodyPr>
          <a:lstStyle/>
          <a:p>
            <a:r>
              <a:rPr lang="en-US" sz="3200" b="1" dirty="0">
                <a:solidFill>
                  <a:srgbClr val="C00000"/>
                </a:solidFill>
              </a:rPr>
              <a:t>0 0 0 </a:t>
            </a:r>
            <a:r>
              <a:rPr lang="en-US" sz="3200" b="1" dirty="0"/>
              <a:t>*</a:t>
            </a:r>
            <a:r>
              <a:rPr lang="en-US" sz="3200" b="1" dirty="0">
                <a:solidFill>
                  <a:srgbClr val="C00000"/>
                </a:solidFill>
              </a:rPr>
              <a:t> 0 0 0 </a:t>
            </a:r>
            <a:r>
              <a:rPr lang="en-US" sz="3200" b="1" dirty="0"/>
              <a:t>* *</a:t>
            </a:r>
            <a:r>
              <a:rPr lang="en-US" sz="3200" b="1" dirty="0">
                <a:solidFill>
                  <a:srgbClr val="C00000"/>
                </a:solidFill>
              </a:rPr>
              <a:t> 1 0 </a:t>
            </a:r>
            <a:r>
              <a:rPr lang="en-US" sz="3200" b="1" dirty="0"/>
              <a:t>*</a:t>
            </a:r>
          </a:p>
        </p:txBody>
      </p:sp>
      <p:sp>
        <p:nvSpPr>
          <p:cNvPr id="19" name="TextBox 18">
            <a:extLst>
              <a:ext uri="{FF2B5EF4-FFF2-40B4-BE49-F238E27FC236}">
                <a16:creationId xmlns:a16="http://schemas.microsoft.com/office/drawing/2014/main" id="{771535E0-474B-FAD6-5B27-FFAD6DE7DECD}"/>
              </a:ext>
            </a:extLst>
          </p:cNvPr>
          <p:cNvSpPr txBox="1"/>
          <p:nvPr/>
        </p:nvSpPr>
        <p:spPr>
          <a:xfrm>
            <a:off x="4257081" y="5222834"/>
            <a:ext cx="3708066" cy="584775"/>
          </a:xfrm>
          <a:prstGeom prst="rect">
            <a:avLst/>
          </a:prstGeom>
          <a:noFill/>
        </p:spPr>
        <p:txBody>
          <a:bodyPr wrap="none" rtlCol="0">
            <a:spAutoFit/>
          </a:bodyPr>
          <a:lstStyle/>
          <a:p>
            <a:r>
              <a:rPr lang="en-US" sz="3200" b="1" dirty="0">
                <a:solidFill>
                  <a:srgbClr val="C00000"/>
                </a:solidFill>
              </a:rPr>
              <a:t>1 1 1 </a:t>
            </a:r>
            <a:r>
              <a:rPr lang="en-US" sz="3200" b="1" dirty="0"/>
              <a:t>0 </a:t>
            </a:r>
            <a:r>
              <a:rPr lang="en-US" sz="3200" b="1" dirty="0">
                <a:solidFill>
                  <a:srgbClr val="C00000"/>
                </a:solidFill>
              </a:rPr>
              <a:t>1 1 1 </a:t>
            </a:r>
            <a:r>
              <a:rPr lang="en-US" sz="3200" b="1" dirty="0"/>
              <a:t>0 0 </a:t>
            </a:r>
            <a:r>
              <a:rPr lang="en-US" sz="3200" b="1" dirty="0">
                <a:solidFill>
                  <a:srgbClr val="C00000"/>
                </a:solidFill>
              </a:rPr>
              <a:t>1 1</a:t>
            </a:r>
            <a:r>
              <a:rPr lang="en-US" sz="3200" b="1" dirty="0"/>
              <a:t> 0</a:t>
            </a:r>
          </a:p>
        </p:txBody>
      </p:sp>
    </p:spTree>
    <p:extLst>
      <p:ext uri="{BB962C8B-B14F-4D97-AF65-F5344CB8AC3E}">
        <p14:creationId xmlns:p14="http://schemas.microsoft.com/office/powerpoint/2010/main" val="45423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9" grpId="0"/>
      <p:bldP spid="35" grpId="0"/>
      <p:bldP spid="38"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28D72-5305-72B1-02C1-C546D2412D87}"/>
            </a:ext>
          </a:extLst>
        </p:cNvPr>
        <p:cNvGrpSpPr/>
        <p:nvPr/>
      </p:nvGrpSpPr>
      <p:grpSpPr>
        <a:xfrm>
          <a:off x="0" y="0"/>
          <a:ext cx="0" cy="0"/>
          <a:chOff x="0" y="0"/>
          <a:chExt cx="0" cy="0"/>
        </a:xfrm>
      </p:grpSpPr>
      <p:grpSp>
        <p:nvGrpSpPr>
          <p:cNvPr id="52" name="Group 51">
            <a:extLst>
              <a:ext uri="{FF2B5EF4-FFF2-40B4-BE49-F238E27FC236}">
                <a16:creationId xmlns:a16="http://schemas.microsoft.com/office/drawing/2014/main" id="{C4F4A5BB-FA9E-E8B9-0CEB-51DD3CC6F3E0}"/>
              </a:ext>
            </a:extLst>
          </p:cNvPr>
          <p:cNvGrpSpPr/>
          <p:nvPr/>
        </p:nvGrpSpPr>
        <p:grpSpPr>
          <a:xfrm>
            <a:off x="1280639" y="2708073"/>
            <a:ext cx="1131189" cy="369332"/>
            <a:chOff x="9365361" y="4772047"/>
            <a:chExt cx="1131189" cy="369332"/>
          </a:xfrm>
        </p:grpSpPr>
        <p:sp>
          <p:nvSpPr>
            <p:cNvPr id="55" name="TextBox 54">
              <a:extLst>
                <a:ext uri="{FF2B5EF4-FFF2-40B4-BE49-F238E27FC236}">
                  <a16:creationId xmlns:a16="http://schemas.microsoft.com/office/drawing/2014/main" id="{8B0B3D86-9A8A-C662-5B19-3C8A2E8F8DDC}"/>
                </a:ext>
              </a:extLst>
            </p:cNvPr>
            <p:cNvSpPr txBox="1"/>
            <p:nvPr/>
          </p:nvSpPr>
          <p:spPr>
            <a:xfrm>
              <a:off x="9408029" y="4772047"/>
              <a:ext cx="1045852" cy="369332"/>
            </a:xfrm>
            <a:prstGeom prst="rect">
              <a:avLst/>
            </a:prstGeom>
            <a:noFill/>
          </p:spPr>
          <p:txBody>
            <a:bodyPr wrap="square" rtlCol="0">
              <a:spAutoFit/>
            </a:bodyPr>
            <a:lstStyle/>
            <a:p>
              <a:pPr algn="ctr"/>
              <a:r>
                <a:rPr lang="en-US" b="1" dirty="0"/>
                <a:t>Network</a:t>
              </a:r>
            </a:p>
          </p:txBody>
        </p:sp>
        <p:cxnSp>
          <p:nvCxnSpPr>
            <p:cNvPr id="53" name="Straight Connector 52">
              <a:extLst>
                <a:ext uri="{FF2B5EF4-FFF2-40B4-BE49-F238E27FC236}">
                  <a16:creationId xmlns:a16="http://schemas.microsoft.com/office/drawing/2014/main" id="{18F10741-98A1-DEFF-3DFF-FDC94DF1DF0E}"/>
                </a:ext>
              </a:extLst>
            </p:cNvPr>
            <p:cNvCxnSpPr>
              <a:cxnSpLocks/>
            </p:cNvCxnSpPr>
            <p:nvPr/>
          </p:nvCxnSpPr>
          <p:spPr>
            <a:xfrm>
              <a:off x="9365361" y="4794531"/>
              <a:ext cx="1131189"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752B22A9-0DC7-60A3-1A2D-083D6B3C298A}"/>
                </a:ext>
              </a:extLst>
            </p:cNvPr>
            <p:cNvCxnSpPr>
              <a:cxnSpLocks/>
            </p:cNvCxnSpPr>
            <p:nvPr/>
          </p:nvCxnSpPr>
          <p:spPr>
            <a:xfrm>
              <a:off x="9365361" y="5118894"/>
              <a:ext cx="1131189"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C4EAC9E5-76F7-7C53-471F-F2B979BFDFEF}"/>
              </a:ext>
            </a:extLst>
          </p:cNvPr>
          <p:cNvGrpSpPr/>
          <p:nvPr/>
        </p:nvGrpSpPr>
        <p:grpSpPr>
          <a:xfrm>
            <a:off x="9768189" y="2795816"/>
            <a:ext cx="1131189" cy="369332"/>
            <a:chOff x="9365361" y="4772047"/>
            <a:chExt cx="1131189" cy="369332"/>
          </a:xfrm>
        </p:grpSpPr>
        <p:cxnSp>
          <p:nvCxnSpPr>
            <p:cNvPr id="41" name="Straight Connector 40">
              <a:extLst>
                <a:ext uri="{FF2B5EF4-FFF2-40B4-BE49-F238E27FC236}">
                  <a16:creationId xmlns:a16="http://schemas.microsoft.com/office/drawing/2014/main" id="{E934F01C-3E9C-A1AD-52D3-1C17EED28BCF}"/>
                </a:ext>
              </a:extLst>
            </p:cNvPr>
            <p:cNvCxnSpPr>
              <a:cxnSpLocks/>
            </p:cNvCxnSpPr>
            <p:nvPr/>
          </p:nvCxnSpPr>
          <p:spPr>
            <a:xfrm>
              <a:off x="9365361" y="4794531"/>
              <a:ext cx="1131189"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8DFAFE8-6508-FC3C-A3A4-FCB2D790A532}"/>
                </a:ext>
              </a:extLst>
            </p:cNvPr>
            <p:cNvCxnSpPr>
              <a:cxnSpLocks/>
            </p:cNvCxnSpPr>
            <p:nvPr/>
          </p:nvCxnSpPr>
          <p:spPr>
            <a:xfrm>
              <a:off x="9365361" y="5118894"/>
              <a:ext cx="113118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77CD5FFE-4F7B-ADE4-36C9-05474261346C}"/>
                </a:ext>
              </a:extLst>
            </p:cNvPr>
            <p:cNvSpPr txBox="1"/>
            <p:nvPr/>
          </p:nvSpPr>
          <p:spPr>
            <a:xfrm>
              <a:off x="9408029" y="4772047"/>
              <a:ext cx="1045852" cy="369332"/>
            </a:xfrm>
            <a:prstGeom prst="rect">
              <a:avLst/>
            </a:prstGeom>
            <a:noFill/>
          </p:spPr>
          <p:txBody>
            <a:bodyPr wrap="square" rtlCol="0">
              <a:spAutoFit/>
            </a:bodyPr>
            <a:lstStyle/>
            <a:p>
              <a:pPr algn="ctr"/>
              <a:r>
                <a:rPr lang="en-US" b="1" dirty="0" err="1"/>
                <a:t>NVLink</a:t>
              </a:r>
              <a:endParaRPr lang="en-US" b="1" dirty="0"/>
            </a:p>
          </p:txBody>
        </p:sp>
      </p:grpSp>
      <p:sp>
        <p:nvSpPr>
          <p:cNvPr id="4" name="Title 3">
            <a:extLst>
              <a:ext uri="{FF2B5EF4-FFF2-40B4-BE49-F238E27FC236}">
                <a16:creationId xmlns:a16="http://schemas.microsoft.com/office/drawing/2014/main" id="{A8FC7FA1-B281-6406-E1CF-1FD539ADA935}"/>
              </a:ext>
            </a:extLst>
          </p:cNvPr>
          <p:cNvSpPr>
            <a:spLocks noGrp="1"/>
          </p:cNvSpPr>
          <p:nvPr>
            <p:ph type="title"/>
          </p:nvPr>
        </p:nvSpPr>
        <p:spPr/>
        <p:txBody>
          <a:bodyPr/>
          <a:lstStyle/>
          <a:p>
            <a:r>
              <a:rPr lang="en-US" dirty="0"/>
              <a:t>Bottlenecks exist at all levels</a:t>
            </a:r>
          </a:p>
        </p:txBody>
      </p:sp>
      <p:sp>
        <p:nvSpPr>
          <p:cNvPr id="5" name="Slide Number Placeholder 4">
            <a:extLst>
              <a:ext uri="{FF2B5EF4-FFF2-40B4-BE49-F238E27FC236}">
                <a16:creationId xmlns:a16="http://schemas.microsoft.com/office/drawing/2014/main" id="{38C32A23-3C8C-37F7-0038-4FB76A774402}"/>
              </a:ext>
            </a:extLst>
          </p:cNvPr>
          <p:cNvSpPr>
            <a:spLocks noGrp="1"/>
          </p:cNvSpPr>
          <p:nvPr>
            <p:ph type="sldNum" sz="quarter" idx="14"/>
          </p:nvPr>
        </p:nvSpPr>
        <p:spPr/>
        <p:txBody>
          <a:bodyPr/>
          <a:lstStyle/>
          <a:p>
            <a:fld id="{04AED599-1D0F-3E40-81CA-01C30F87847C}" type="slidenum">
              <a:rPr lang="en-US" smtClean="0"/>
              <a:t>7</a:t>
            </a:fld>
            <a:endParaRPr lang="en-US" dirty="0"/>
          </a:p>
        </p:txBody>
      </p:sp>
      <p:grpSp>
        <p:nvGrpSpPr>
          <p:cNvPr id="39" name="Group 38">
            <a:extLst>
              <a:ext uri="{FF2B5EF4-FFF2-40B4-BE49-F238E27FC236}">
                <a16:creationId xmlns:a16="http://schemas.microsoft.com/office/drawing/2014/main" id="{790BDEA3-A1E3-BAC8-5A28-52A4BD7474EE}"/>
              </a:ext>
            </a:extLst>
          </p:cNvPr>
          <p:cNvGrpSpPr/>
          <p:nvPr/>
        </p:nvGrpSpPr>
        <p:grpSpPr>
          <a:xfrm>
            <a:off x="2292184" y="2317965"/>
            <a:ext cx="7607633" cy="2802242"/>
            <a:chOff x="1918179" y="2317965"/>
            <a:chExt cx="7607633" cy="2802242"/>
          </a:xfrm>
        </p:grpSpPr>
        <p:sp>
          <p:nvSpPr>
            <p:cNvPr id="7" name="Rectangle: Rounded Corners 7">
              <a:extLst>
                <a:ext uri="{FF2B5EF4-FFF2-40B4-BE49-F238E27FC236}">
                  <a16:creationId xmlns:a16="http://schemas.microsoft.com/office/drawing/2014/main" id="{BBDA08D3-E3CE-5797-4588-F5834E895697}"/>
                </a:ext>
              </a:extLst>
            </p:cNvPr>
            <p:cNvSpPr/>
            <p:nvPr/>
          </p:nvSpPr>
          <p:spPr>
            <a:xfrm>
              <a:off x="6501679" y="2317965"/>
              <a:ext cx="3024133" cy="1325035"/>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GPU</a:t>
              </a:r>
            </a:p>
          </p:txBody>
        </p:sp>
        <p:sp>
          <p:nvSpPr>
            <p:cNvPr id="8" name="Rectangle 7">
              <a:extLst>
                <a:ext uri="{FF2B5EF4-FFF2-40B4-BE49-F238E27FC236}">
                  <a16:creationId xmlns:a16="http://schemas.microsoft.com/office/drawing/2014/main" id="{7ED4983F-6948-1D55-F714-46B1F80C9611}"/>
                </a:ext>
              </a:extLst>
            </p:cNvPr>
            <p:cNvSpPr/>
            <p:nvPr/>
          </p:nvSpPr>
          <p:spPr>
            <a:xfrm>
              <a:off x="6982954" y="3898754"/>
              <a:ext cx="2057400" cy="755065"/>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sp>
          <p:nvSpPr>
            <p:cNvPr id="10" name="Rectangle: Rounded Corners 7">
              <a:extLst>
                <a:ext uri="{FF2B5EF4-FFF2-40B4-BE49-F238E27FC236}">
                  <a16:creationId xmlns:a16="http://schemas.microsoft.com/office/drawing/2014/main" id="{5259E49A-C415-0DC6-5852-1358084FE38F}"/>
                </a:ext>
              </a:extLst>
            </p:cNvPr>
            <p:cNvSpPr/>
            <p:nvPr/>
          </p:nvSpPr>
          <p:spPr>
            <a:xfrm>
              <a:off x="1918179" y="2317967"/>
              <a:ext cx="3024133" cy="1325034"/>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CPU</a:t>
              </a:r>
            </a:p>
          </p:txBody>
        </p:sp>
        <p:sp>
          <p:nvSpPr>
            <p:cNvPr id="11" name="Rectangle 10">
              <a:extLst>
                <a:ext uri="{FF2B5EF4-FFF2-40B4-BE49-F238E27FC236}">
                  <a16:creationId xmlns:a16="http://schemas.microsoft.com/office/drawing/2014/main" id="{0DFF5614-BAAB-D2E7-3EDC-D428943D7D01}"/>
                </a:ext>
              </a:extLst>
            </p:cNvPr>
            <p:cNvSpPr/>
            <p:nvPr/>
          </p:nvSpPr>
          <p:spPr>
            <a:xfrm>
              <a:off x="2117303" y="3898754"/>
              <a:ext cx="2625883" cy="1221453"/>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cxnSp>
          <p:nvCxnSpPr>
            <p:cNvPr id="12" name="Straight Connector 11">
              <a:extLst>
                <a:ext uri="{FF2B5EF4-FFF2-40B4-BE49-F238E27FC236}">
                  <a16:creationId xmlns:a16="http://schemas.microsoft.com/office/drawing/2014/main" id="{8ECA49BE-5D1C-D760-65F4-462C88F0B82C}"/>
                </a:ext>
              </a:extLst>
            </p:cNvPr>
            <p:cNvCxnSpPr>
              <a:cxnSpLocks/>
            </p:cNvCxnSpPr>
            <p:nvPr/>
          </p:nvCxnSpPr>
          <p:spPr>
            <a:xfrm>
              <a:off x="4743186" y="4140105"/>
              <a:ext cx="223976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4C765AF-D5CC-0BC5-1F2A-4D07D7602DAF}"/>
                </a:ext>
              </a:extLst>
            </p:cNvPr>
            <p:cNvCxnSpPr>
              <a:cxnSpLocks/>
            </p:cNvCxnSpPr>
            <p:nvPr/>
          </p:nvCxnSpPr>
          <p:spPr>
            <a:xfrm>
              <a:off x="4743186" y="4466167"/>
              <a:ext cx="223219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C07571B-B222-4D84-8D44-4BA5384A58AB}"/>
                </a:ext>
              </a:extLst>
            </p:cNvPr>
            <p:cNvSpPr txBox="1"/>
            <p:nvPr/>
          </p:nvSpPr>
          <p:spPr>
            <a:xfrm>
              <a:off x="5556157" y="4126579"/>
              <a:ext cx="606256" cy="369332"/>
            </a:xfrm>
            <a:prstGeom prst="rect">
              <a:avLst/>
            </a:prstGeom>
            <a:noFill/>
          </p:spPr>
          <p:txBody>
            <a:bodyPr wrap="square" rtlCol="0">
              <a:spAutoFit/>
            </a:bodyPr>
            <a:lstStyle/>
            <a:p>
              <a:pPr algn="ctr"/>
              <a:r>
                <a:rPr lang="en-US" b="1" dirty="0"/>
                <a:t>PCIe</a:t>
              </a:r>
            </a:p>
          </p:txBody>
        </p:sp>
        <p:cxnSp>
          <p:nvCxnSpPr>
            <p:cNvPr id="19" name="Straight Connector 18">
              <a:extLst>
                <a:ext uri="{FF2B5EF4-FFF2-40B4-BE49-F238E27FC236}">
                  <a16:creationId xmlns:a16="http://schemas.microsoft.com/office/drawing/2014/main" id="{2D2FA144-F947-0833-9D49-FAE6BE95BDA6}"/>
                </a:ext>
              </a:extLst>
            </p:cNvPr>
            <p:cNvCxnSpPr/>
            <p:nvPr/>
          </p:nvCxnSpPr>
          <p:spPr>
            <a:xfrm>
              <a:off x="2550267"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EE95796-5DCD-EC34-AB8A-E108978519FC}"/>
                </a:ext>
              </a:extLst>
            </p:cNvPr>
            <p:cNvCxnSpPr/>
            <p:nvPr/>
          </p:nvCxnSpPr>
          <p:spPr>
            <a:xfrm>
              <a:off x="3425745"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CCEFF81-63FC-6F38-9B5F-F85085EA2D08}"/>
                </a:ext>
              </a:extLst>
            </p:cNvPr>
            <p:cNvCxnSpPr/>
            <p:nvPr/>
          </p:nvCxnSpPr>
          <p:spPr>
            <a:xfrm>
              <a:off x="4301222"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BA5B2EA-42D0-100A-B5E4-432950F05EB5}"/>
                </a:ext>
              </a:extLst>
            </p:cNvPr>
            <p:cNvCxnSpPr/>
            <p:nvPr/>
          </p:nvCxnSpPr>
          <p:spPr>
            <a:xfrm>
              <a:off x="7143210"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4701C68-2507-0160-4644-F4817AF959F8}"/>
                </a:ext>
              </a:extLst>
            </p:cNvPr>
            <p:cNvCxnSpPr/>
            <p:nvPr/>
          </p:nvCxnSpPr>
          <p:spPr>
            <a:xfrm>
              <a:off x="8018688"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804C5DF-AB52-DABE-127E-90789EFC6402}"/>
                </a:ext>
              </a:extLst>
            </p:cNvPr>
            <p:cNvCxnSpPr/>
            <p:nvPr/>
          </p:nvCxnSpPr>
          <p:spPr>
            <a:xfrm>
              <a:off x="8894165"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1C143EA-C1B6-D05D-FE06-6F28B4AEBAC1}"/>
                </a:ext>
              </a:extLst>
            </p:cNvPr>
            <p:cNvCxnSpPr/>
            <p:nvPr/>
          </p:nvCxnSpPr>
          <p:spPr>
            <a:xfrm>
              <a:off x="7584794"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09F629E-3970-9298-4BD9-66E3AB8CAE77}"/>
                </a:ext>
              </a:extLst>
            </p:cNvPr>
            <p:cNvCxnSpPr/>
            <p:nvPr/>
          </p:nvCxnSpPr>
          <p:spPr>
            <a:xfrm>
              <a:off x="8450092"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6" name="Cloud 35">
            <a:extLst>
              <a:ext uri="{FF2B5EF4-FFF2-40B4-BE49-F238E27FC236}">
                <a16:creationId xmlns:a16="http://schemas.microsoft.com/office/drawing/2014/main" id="{AD4F6B0E-DAEF-822C-17F0-358CED22DCBB}"/>
              </a:ext>
            </a:extLst>
          </p:cNvPr>
          <p:cNvSpPr/>
          <p:nvPr/>
        </p:nvSpPr>
        <p:spPr>
          <a:xfrm>
            <a:off x="-9545" y="2351832"/>
            <a:ext cx="1421812" cy="1257300"/>
          </a:xfrm>
          <a:prstGeom prst="cloud">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4">
                    <a:lumMod val="10000"/>
                  </a:schemeClr>
                </a:solidFill>
              </a:rPr>
              <a:t>Remote Nodes</a:t>
            </a:r>
          </a:p>
        </p:txBody>
      </p:sp>
      <p:sp>
        <p:nvSpPr>
          <p:cNvPr id="38" name="Cloud 37">
            <a:extLst>
              <a:ext uri="{FF2B5EF4-FFF2-40B4-BE49-F238E27FC236}">
                <a16:creationId xmlns:a16="http://schemas.microsoft.com/office/drawing/2014/main" id="{65729251-A994-49C9-C2F8-39DF6B8E115F}"/>
              </a:ext>
            </a:extLst>
          </p:cNvPr>
          <p:cNvSpPr/>
          <p:nvPr/>
        </p:nvSpPr>
        <p:spPr>
          <a:xfrm>
            <a:off x="10767750" y="2351832"/>
            <a:ext cx="1424250" cy="1257300"/>
          </a:xfrm>
          <a:prstGeom prst="cloud">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4">
                    <a:lumMod val="10000"/>
                  </a:schemeClr>
                </a:solidFill>
              </a:rPr>
              <a:t>Other GPUs</a:t>
            </a:r>
          </a:p>
        </p:txBody>
      </p:sp>
      <p:sp>
        <p:nvSpPr>
          <p:cNvPr id="56" name="Rectangle 55">
            <a:extLst>
              <a:ext uri="{FF2B5EF4-FFF2-40B4-BE49-F238E27FC236}">
                <a16:creationId xmlns:a16="http://schemas.microsoft.com/office/drawing/2014/main" id="{0007D504-CEE7-F441-1A43-23BC20BD45F4}"/>
              </a:ext>
            </a:extLst>
          </p:cNvPr>
          <p:cNvSpPr/>
          <p:nvPr/>
        </p:nvSpPr>
        <p:spPr>
          <a:xfrm>
            <a:off x="1870829" y="5510096"/>
            <a:ext cx="3848736" cy="1028815"/>
          </a:xfrm>
          <a:prstGeom prst="rect">
            <a:avLst/>
          </a:prstGeom>
          <a:solidFill>
            <a:schemeClr val="accent1">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accent4">
                    <a:lumMod val="10000"/>
                  </a:schemeClr>
                </a:solidFill>
              </a:rPr>
              <a:t>Disk</a:t>
            </a:r>
          </a:p>
        </p:txBody>
      </p:sp>
      <p:cxnSp>
        <p:nvCxnSpPr>
          <p:cNvPr id="57" name="Straight Connector 56">
            <a:extLst>
              <a:ext uri="{FF2B5EF4-FFF2-40B4-BE49-F238E27FC236}">
                <a16:creationId xmlns:a16="http://schemas.microsoft.com/office/drawing/2014/main" id="{36D3ABF7-B3BB-A388-A8F3-D522C7277293}"/>
              </a:ext>
            </a:extLst>
          </p:cNvPr>
          <p:cNvCxnSpPr>
            <a:cxnSpLocks/>
          </p:cNvCxnSpPr>
          <p:nvPr/>
        </p:nvCxnSpPr>
        <p:spPr>
          <a:xfrm>
            <a:off x="3795197" y="5120207"/>
            <a:ext cx="0" cy="38988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3D676978-BAE4-DCD5-2A0F-95AB374208F0}"/>
              </a:ext>
            </a:extLst>
          </p:cNvPr>
          <p:cNvSpPr txBox="1"/>
          <p:nvPr/>
        </p:nvSpPr>
        <p:spPr>
          <a:xfrm>
            <a:off x="7917608" y="5510096"/>
            <a:ext cx="2701124" cy="584775"/>
          </a:xfrm>
          <a:prstGeom prst="rect">
            <a:avLst/>
          </a:prstGeom>
          <a:noFill/>
        </p:spPr>
        <p:txBody>
          <a:bodyPr wrap="none" rtlCol="0">
            <a:spAutoFit/>
          </a:bodyPr>
          <a:lstStyle/>
          <a:p>
            <a:r>
              <a:rPr lang="en-US" sz="3200" b="1" dirty="0">
                <a:solidFill>
                  <a:srgbClr val="C00000"/>
                </a:solidFill>
              </a:rPr>
              <a:t>BOTTLENECKS!</a:t>
            </a:r>
          </a:p>
        </p:txBody>
      </p:sp>
      <p:sp>
        <p:nvSpPr>
          <p:cNvPr id="2" name="Explosion 1 1">
            <a:extLst>
              <a:ext uri="{FF2B5EF4-FFF2-40B4-BE49-F238E27FC236}">
                <a16:creationId xmlns:a16="http://schemas.microsoft.com/office/drawing/2014/main" id="{41C17EE7-BC5F-8053-F622-10D64522DB33}"/>
              </a:ext>
            </a:extLst>
          </p:cNvPr>
          <p:cNvSpPr/>
          <p:nvPr/>
        </p:nvSpPr>
        <p:spPr>
          <a:xfrm>
            <a:off x="7275953" y="5030635"/>
            <a:ext cx="3945422" cy="1543695"/>
          </a:xfrm>
          <a:prstGeom prst="irregularSeal1">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Explosion 1 2">
            <a:extLst>
              <a:ext uri="{FF2B5EF4-FFF2-40B4-BE49-F238E27FC236}">
                <a16:creationId xmlns:a16="http://schemas.microsoft.com/office/drawing/2014/main" id="{C8485FB7-CDDF-D102-F2F0-B31438F6A5E0}"/>
              </a:ext>
            </a:extLst>
          </p:cNvPr>
          <p:cNvSpPr/>
          <p:nvPr/>
        </p:nvSpPr>
        <p:spPr>
          <a:xfrm>
            <a:off x="2478651" y="3310407"/>
            <a:ext cx="2717512" cy="872384"/>
          </a:xfrm>
          <a:prstGeom prst="irregularSeal1">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Explosion 1 5">
            <a:extLst>
              <a:ext uri="{FF2B5EF4-FFF2-40B4-BE49-F238E27FC236}">
                <a16:creationId xmlns:a16="http://schemas.microsoft.com/office/drawing/2014/main" id="{CCDE3DD0-00DD-286D-081D-EC90C7CA5998}"/>
              </a:ext>
            </a:extLst>
          </p:cNvPr>
          <p:cNvSpPr/>
          <p:nvPr/>
        </p:nvSpPr>
        <p:spPr>
          <a:xfrm>
            <a:off x="7050677" y="3334685"/>
            <a:ext cx="2717512" cy="872384"/>
          </a:xfrm>
          <a:prstGeom prst="irregularSeal1">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Explosion 1 8">
            <a:extLst>
              <a:ext uri="{FF2B5EF4-FFF2-40B4-BE49-F238E27FC236}">
                <a16:creationId xmlns:a16="http://schemas.microsoft.com/office/drawing/2014/main" id="{160A8CA6-EAA7-0775-B92A-A75C30DEF95A}"/>
              </a:ext>
            </a:extLst>
          </p:cNvPr>
          <p:cNvSpPr/>
          <p:nvPr/>
        </p:nvSpPr>
        <p:spPr>
          <a:xfrm>
            <a:off x="3118681" y="4878959"/>
            <a:ext cx="1353031" cy="872384"/>
          </a:xfrm>
          <a:prstGeom prst="irregularSeal1">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Explosion 1 14">
            <a:extLst>
              <a:ext uri="{FF2B5EF4-FFF2-40B4-BE49-F238E27FC236}">
                <a16:creationId xmlns:a16="http://schemas.microsoft.com/office/drawing/2014/main" id="{5DC2E269-BA95-7A2D-9275-91A42017DC29}"/>
              </a:ext>
            </a:extLst>
          </p:cNvPr>
          <p:cNvSpPr/>
          <p:nvPr/>
        </p:nvSpPr>
        <p:spPr>
          <a:xfrm>
            <a:off x="1194313" y="2476359"/>
            <a:ext cx="1353031" cy="872384"/>
          </a:xfrm>
          <a:prstGeom prst="irregularSeal1">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Explosion 1 15">
            <a:extLst>
              <a:ext uri="{FF2B5EF4-FFF2-40B4-BE49-F238E27FC236}">
                <a16:creationId xmlns:a16="http://schemas.microsoft.com/office/drawing/2014/main" id="{9498C7AD-63B6-B235-9AEC-5F05BECA391F}"/>
              </a:ext>
            </a:extLst>
          </p:cNvPr>
          <p:cNvSpPr/>
          <p:nvPr/>
        </p:nvSpPr>
        <p:spPr>
          <a:xfrm>
            <a:off x="9713349" y="2547890"/>
            <a:ext cx="1353031" cy="872384"/>
          </a:xfrm>
          <a:prstGeom prst="irregularSeal1">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Explosion 1 16">
            <a:extLst>
              <a:ext uri="{FF2B5EF4-FFF2-40B4-BE49-F238E27FC236}">
                <a16:creationId xmlns:a16="http://schemas.microsoft.com/office/drawing/2014/main" id="{043F87F9-64C5-B2EF-1F92-A4F861D1ED44}"/>
              </a:ext>
            </a:extLst>
          </p:cNvPr>
          <p:cNvSpPr/>
          <p:nvPr/>
        </p:nvSpPr>
        <p:spPr>
          <a:xfrm>
            <a:off x="4816802" y="3858757"/>
            <a:ext cx="2933400" cy="872384"/>
          </a:xfrm>
          <a:prstGeom prst="irregularSeal1">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33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 grpId="0" animBg="1"/>
      <p:bldP spid="3" grpId="0" animBg="1"/>
      <p:bldP spid="6" grpId="0" animBg="1"/>
      <p:bldP spid="9" grpId="0" animBg="1"/>
      <p:bldP spid="15" grpId="0" animBg="1"/>
      <p:bldP spid="16" grpId="0" animBg="1"/>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E30A80-F76A-AAB9-104D-F0E43C9E4DF2}"/>
              </a:ext>
            </a:extLst>
          </p:cNvPr>
          <p:cNvSpPr>
            <a:spLocks noGrp="1"/>
          </p:cNvSpPr>
          <p:nvPr>
            <p:ph type="body" sz="quarter" idx="11"/>
          </p:nvPr>
        </p:nvSpPr>
        <p:spPr>
          <a:xfrm>
            <a:off x="631258" y="1851732"/>
            <a:ext cx="10929485" cy="4279245"/>
          </a:xfrm>
        </p:spPr>
        <p:txBody>
          <a:bodyPr/>
          <a:lstStyle/>
          <a:p>
            <a:r>
              <a:rPr lang="en-US" dirty="0"/>
              <a:t>How well does IBP alleviate the GPU memory bottleneck over SOTA?</a:t>
            </a:r>
          </a:p>
          <a:p>
            <a:r>
              <a:rPr lang="en-US" dirty="0"/>
              <a:t>What performance does IBP provide to ML frameworks?</a:t>
            </a:r>
          </a:p>
          <a:p>
            <a:pPr lvl="1"/>
            <a:r>
              <a:rPr lang="en-US" b="0" dirty="0"/>
              <a:t>This talk: GNNs, LLMs</a:t>
            </a:r>
          </a:p>
          <a:p>
            <a:pPr lvl="1"/>
            <a:r>
              <a:rPr lang="en-US" b="0" dirty="0"/>
              <a:t>In paper: DLRMs (180% faster lookups), more LLMs</a:t>
            </a:r>
          </a:p>
          <a:p>
            <a:r>
              <a:rPr lang="en-US" dirty="0">
                <a:solidFill>
                  <a:schemeClr val="tx2">
                    <a:lumMod val="40000"/>
                    <a:lumOff val="60000"/>
                  </a:schemeClr>
                </a:solidFill>
              </a:rPr>
              <a:t>Can IBP be applied to streaming workloads?</a:t>
            </a:r>
          </a:p>
          <a:p>
            <a:r>
              <a:rPr lang="en-US" dirty="0">
                <a:solidFill>
                  <a:schemeClr val="tx2">
                    <a:lumMod val="40000"/>
                    <a:lumOff val="60000"/>
                  </a:schemeClr>
                </a:solidFill>
              </a:rPr>
              <a:t>What parameters impact IBP’s performance?</a:t>
            </a:r>
          </a:p>
        </p:txBody>
      </p:sp>
      <p:sp>
        <p:nvSpPr>
          <p:cNvPr id="3" name="Title 2">
            <a:extLst>
              <a:ext uri="{FF2B5EF4-FFF2-40B4-BE49-F238E27FC236}">
                <a16:creationId xmlns:a16="http://schemas.microsoft.com/office/drawing/2014/main" id="{5A494252-1CAA-0FBF-85F5-8A4C6C95B6A9}"/>
              </a:ext>
            </a:extLst>
          </p:cNvPr>
          <p:cNvSpPr>
            <a:spLocks noGrp="1"/>
          </p:cNvSpPr>
          <p:nvPr>
            <p:ph type="title"/>
          </p:nvPr>
        </p:nvSpPr>
        <p:spPr/>
        <p:txBody>
          <a:bodyPr/>
          <a:lstStyle/>
          <a:p>
            <a:r>
              <a:rPr lang="en-US" dirty="0"/>
              <a:t>Evaluation questions</a:t>
            </a:r>
          </a:p>
        </p:txBody>
      </p:sp>
      <p:sp>
        <p:nvSpPr>
          <p:cNvPr id="4" name="Slide Number Placeholder 3">
            <a:extLst>
              <a:ext uri="{FF2B5EF4-FFF2-40B4-BE49-F238E27FC236}">
                <a16:creationId xmlns:a16="http://schemas.microsoft.com/office/drawing/2014/main" id="{7D91F369-AF0B-F5DA-F3B1-3BB14D38AA2C}"/>
              </a:ext>
            </a:extLst>
          </p:cNvPr>
          <p:cNvSpPr>
            <a:spLocks noGrp="1"/>
          </p:cNvSpPr>
          <p:nvPr>
            <p:ph type="sldNum" sz="quarter" idx="13"/>
          </p:nvPr>
        </p:nvSpPr>
        <p:spPr/>
        <p:txBody>
          <a:bodyPr/>
          <a:lstStyle/>
          <a:p>
            <a:fld id="{04AED599-1D0F-3E40-81CA-01C30F87847C}" type="slidenum">
              <a:rPr lang="en-US" smtClean="0"/>
              <a:pPr/>
              <a:t>70</a:t>
            </a:fld>
            <a:endParaRPr lang="en-US" dirty="0"/>
          </a:p>
        </p:txBody>
      </p:sp>
    </p:spTree>
    <p:extLst>
      <p:ext uri="{BB962C8B-B14F-4D97-AF65-F5344CB8AC3E}">
        <p14:creationId xmlns:p14="http://schemas.microsoft.com/office/powerpoint/2010/main" val="32457649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914C0-9D8D-7E16-91D7-6DF0CDA64A1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3E71680-6C0F-2B26-A962-4D97330FDDD2}"/>
              </a:ext>
            </a:extLst>
          </p:cNvPr>
          <p:cNvSpPr>
            <a:spLocks noGrp="1"/>
          </p:cNvSpPr>
          <p:nvPr>
            <p:ph type="body" sz="quarter" idx="11"/>
          </p:nvPr>
        </p:nvSpPr>
        <p:spPr/>
        <p:txBody>
          <a:bodyPr/>
          <a:lstStyle/>
          <a:p>
            <a:pPr marL="0" indent="0">
              <a:lnSpc>
                <a:spcPct val="100000"/>
              </a:lnSpc>
              <a:spcAft>
                <a:spcPts val="0"/>
              </a:spcAft>
              <a:buNone/>
            </a:pPr>
            <a:r>
              <a:rPr lang="en-US" sz="2000" dirty="0"/>
              <a:t>Hardware</a:t>
            </a:r>
            <a:r>
              <a:rPr lang="en-US" sz="2000" b="0" dirty="0"/>
              <a:t>:</a:t>
            </a:r>
          </a:p>
          <a:p>
            <a:pPr>
              <a:lnSpc>
                <a:spcPct val="100000"/>
              </a:lnSpc>
              <a:spcAft>
                <a:spcPts val="0"/>
              </a:spcAft>
            </a:pPr>
            <a:r>
              <a:rPr lang="en-US" sz="2000" b="0" dirty="0"/>
              <a:t>GPU: A100 (80 GB)</a:t>
            </a:r>
          </a:p>
          <a:p>
            <a:pPr>
              <a:lnSpc>
                <a:spcPct val="100000"/>
              </a:lnSpc>
              <a:spcAft>
                <a:spcPts val="0"/>
              </a:spcAft>
            </a:pPr>
            <a:r>
              <a:rPr lang="en-US" sz="2000" b="0" dirty="0"/>
              <a:t>CPU memory: 300GB</a:t>
            </a:r>
          </a:p>
          <a:p>
            <a:pPr>
              <a:lnSpc>
                <a:spcPct val="100000"/>
              </a:lnSpc>
              <a:spcAft>
                <a:spcPts val="0"/>
              </a:spcAft>
            </a:pPr>
            <a:r>
              <a:rPr lang="en-US" sz="2000" b="0" dirty="0"/>
              <a:t>CPU-GPU interconnect: 16-lane PCIe Gen4</a:t>
            </a:r>
          </a:p>
          <a:p>
            <a:pPr marL="0" indent="0">
              <a:lnSpc>
                <a:spcPct val="100000"/>
              </a:lnSpc>
              <a:spcAft>
                <a:spcPts val="0"/>
              </a:spcAft>
              <a:buNone/>
            </a:pPr>
            <a:endParaRPr lang="en-US" sz="2000" dirty="0"/>
          </a:p>
          <a:p>
            <a:pPr marL="0" indent="0">
              <a:lnSpc>
                <a:spcPct val="100000"/>
              </a:lnSpc>
              <a:spcAft>
                <a:spcPts val="0"/>
              </a:spcAft>
              <a:buNone/>
            </a:pPr>
            <a:r>
              <a:rPr lang="en-US" sz="2000" dirty="0"/>
              <a:t>Frameworks</a:t>
            </a:r>
            <a:r>
              <a:rPr lang="en-US" sz="2000" b="0" dirty="0"/>
              <a:t>:</a:t>
            </a:r>
          </a:p>
          <a:p>
            <a:pPr>
              <a:lnSpc>
                <a:spcPct val="100000"/>
              </a:lnSpc>
              <a:spcAft>
                <a:spcPts val="0"/>
              </a:spcAft>
            </a:pPr>
            <a:r>
              <a:rPr lang="en-US" sz="2000" b="0" dirty="0">
                <a:solidFill>
                  <a:schemeClr val="tx2">
                    <a:lumMod val="40000"/>
                    <a:lumOff val="60000"/>
                  </a:schemeClr>
                </a:solidFill>
              </a:rPr>
              <a:t>Deep Graph Library (DGL)</a:t>
            </a:r>
          </a:p>
          <a:p>
            <a:pPr>
              <a:lnSpc>
                <a:spcPct val="100000"/>
              </a:lnSpc>
              <a:spcAft>
                <a:spcPts val="0"/>
              </a:spcAft>
            </a:pPr>
            <a:r>
              <a:rPr lang="en-US" sz="2000" b="0" dirty="0"/>
              <a:t>Legion [ATC 2023]</a:t>
            </a:r>
          </a:p>
          <a:p>
            <a:pPr>
              <a:lnSpc>
                <a:spcPct val="100000"/>
              </a:lnSpc>
              <a:spcAft>
                <a:spcPts val="0"/>
              </a:spcAft>
            </a:pPr>
            <a:r>
              <a:rPr lang="en-US" sz="2000" b="0" dirty="0" err="1">
                <a:solidFill>
                  <a:schemeClr val="accent1">
                    <a:lumMod val="40000"/>
                    <a:lumOff val="60000"/>
                  </a:schemeClr>
                </a:solidFill>
              </a:rPr>
              <a:t>Colossol</a:t>
            </a:r>
            <a:r>
              <a:rPr lang="en-US" sz="2000" b="0" dirty="0">
                <a:solidFill>
                  <a:schemeClr val="accent1">
                    <a:lumMod val="40000"/>
                    <a:lumOff val="60000"/>
                  </a:schemeClr>
                </a:solidFill>
              </a:rPr>
              <a:t>-AI </a:t>
            </a:r>
            <a:r>
              <a:rPr lang="en-US" sz="2000" b="0" dirty="0" err="1">
                <a:solidFill>
                  <a:schemeClr val="accent1">
                    <a:lumMod val="40000"/>
                    <a:lumOff val="60000"/>
                  </a:schemeClr>
                </a:solidFill>
              </a:rPr>
              <a:t>CachedEmbeddingBag</a:t>
            </a:r>
            <a:endParaRPr lang="en-US" sz="2000" b="0" dirty="0">
              <a:solidFill>
                <a:schemeClr val="accent1">
                  <a:lumMod val="40000"/>
                  <a:lumOff val="60000"/>
                </a:schemeClr>
              </a:solidFill>
            </a:endParaRPr>
          </a:p>
          <a:p>
            <a:pPr>
              <a:lnSpc>
                <a:spcPct val="100000"/>
              </a:lnSpc>
              <a:spcAft>
                <a:spcPts val="0"/>
              </a:spcAft>
            </a:pPr>
            <a:r>
              <a:rPr lang="en-US" sz="2000" b="0" dirty="0" err="1">
                <a:solidFill>
                  <a:schemeClr val="tx1"/>
                </a:solidFill>
              </a:rPr>
              <a:t>FlexGen</a:t>
            </a:r>
            <a:r>
              <a:rPr lang="en-US" sz="2000" b="0" dirty="0">
                <a:solidFill>
                  <a:schemeClr val="tx1"/>
                </a:solidFill>
              </a:rPr>
              <a:t> [ICML 2023]</a:t>
            </a:r>
          </a:p>
          <a:p>
            <a:pPr>
              <a:lnSpc>
                <a:spcPct val="100000"/>
              </a:lnSpc>
              <a:spcAft>
                <a:spcPts val="0"/>
              </a:spcAft>
            </a:pPr>
            <a:r>
              <a:rPr lang="en-US" sz="2000" b="0" dirty="0" err="1">
                <a:solidFill>
                  <a:schemeClr val="accent1">
                    <a:lumMod val="40000"/>
                    <a:lumOff val="60000"/>
                  </a:schemeClr>
                </a:solidFill>
              </a:rPr>
              <a:t>InfiniGen</a:t>
            </a:r>
            <a:r>
              <a:rPr lang="en-US" sz="2000" b="0" dirty="0">
                <a:solidFill>
                  <a:schemeClr val="accent1">
                    <a:lumMod val="40000"/>
                    <a:lumOff val="60000"/>
                  </a:schemeClr>
                </a:solidFill>
              </a:rPr>
              <a:t> [SOSP 2024]</a:t>
            </a:r>
          </a:p>
        </p:txBody>
      </p:sp>
      <p:sp>
        <p:nvSpPr>
          <p:cNvPr id="3" name="Title 2">
            <a:extLst>
              <a:ext uri="{FF2B5EF4-FFF2-40B4-BE49-F238E27FC236}">
                <a16:creationId xmlns:a16="http://schemas.microsoft.com/office/drawing/2014/main" id="{AFE0371B-FFAC-2F0F-89D5-514326123193}"/>
              </a:ext>
            </a:extLst>
          </p:cNvPr>
          <p:cNvSpPr>
            <a:spLocks noGrp="1"/>
          </p:cNvSpPr>
          <p:nvPr>
            <p:ph type="title"/>
          </p:nvPr>
        </p:nvSpPr>
        <p:spPr/>
        <p:txBody>
          <a:bodyPr/>
          <a:lstStyle/>
          <a:p>
            <a:r>
              <a:rPr lang="en-US" dirty="0"/>
              <a:t>Setup</a:t>
            </a:r>
          </a:p>
        </p:txBody>
      </p:sp>
      <p:sp>
        <p:nvSpPr>
          <p:cNvPr id="4" name="Slide Number Placeholder 3">
            <a:extLst>
              <a:ext uri="{FF2B5EF4-FFF2-40B4-BE49-F238E27FC236}">
                <a16:creationId xmlns:a16="http://schemas.microsoft.com/office/drawing/2014/main" id="{A353CE8F-E5B0-549F-40C3-D6E507E1E65F}"/>
              </a:ext>
            </a:extLst>
          </p:cNvPr>
          <p:cNvSpPr>
            <a:spLocks noGrp="1"/>
          </p:cNvSpPr>
          <p:nvPr>
            <p:ph type="sldNum" sz="quarter" idx="13"/>
          </p:nvPr>
        </p:nvSpPr>
        <p:spPr/>
        <p:txBody>
          <a:bodyPr/>
          <a:lstStyle/>
          <a:p>
            <a:fld id="{04AED599-1D0F-3E40-81CA-01C30F87847C}" type="slidenum">
              <a:rPr lang="en-US" smtClean="0"/>
              <a:pPr/>
              <a:t>71</a:t>
            </a:fld>
            <a:endParaRPr lang="en-US"/>
          </a:p>
        </p:txBody>
      </p:sp>
      <p:sp>
        <p:nvSpPr>
          <p:cNvPr id="5" name="Right Brace 4">
            <a:extLst>
              <a:ext uri="{FF2B5EF4-FFF2-40B4-BE49-F238E27FC236}">
                <a16:creationId xmlns:a16="http://schemas.microsoft.com/office/drawing/2014/main" id="{4D78E9F9-7179-95A5-A927-E275A063D5A4}"/>
              </a:ext>
            </a:extLst>
          </p:cNvPr>
          <p:cNvSpPr/>
          <p:nvPr/>
        </p:nvSpPr>
        <p:spPr>
          <a:xfrm>
            <a:off x="5281024" y="4158343"/>
            <a:ext cx="161833" cy="66765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7E2C39D7-8C7F-E4AB-60F9-500D300309C8}"/>
              </a:ext>
            </a:extLst>
          </p:cNvPr>
          <p:cNvSpPr txBox="1"/>
          <p:nvPr/>
        </p:nvSpPr>
        <p:spPr>
          <a:xfrm>
            <a:off x="5542165" y="4307505"/>
            <a:ext cx="1537152" cy="400110"/>
          </a:xfrm>
          <a:prstGeom prst="rect">
            <a:avLst/>
          </a:prstGeom>
          <a:noFill/>
        </p:spPr>
        <p:txBody>
          <a:bodyPr wrap="none" rtlCol="0">
            <a:spAutoFit/>
          </a:bodyPr>
          <a:lstStyle/>
          <a:p>
            <a:r>
              <a:rPr lang="en-US" sz="2000" dirty="0"/>
              <a:t>GNN training</a:t>
            </a:r>
          </a:p>
        </p:txBody>
      </p:sp>
      <p:sp>
        <p:nvSpPr>
          <p:cNvPr id="7" name="Right Brace 6">
            <a:extLst>
              <a:ext uri="{FF2B5EF4-FFF2-40B4-BE49-F238E27FC236}">
                <a16:creationId xmlns:a16="http://schemas.microsoft.com/office/drawing/2014/main" id="{043BD7D1-AD0F-76B9-B504-A5217691F68D}"/>
              </a:ext>
            </a:extLst>
          </p:cNvPr>
          <p:cNvSpPr/>
          <p:nvPr/>
        </p:nvSpPr>
        <p:spPr>
          <a:xfrm>
            <a:off x="5281023" y="4861882"/>
            <a:ext cx="161833" cy="276176"/>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FE4F835E-B45A-C075-92E2-919E3B04AB54}"/>
              </a:ext>
            </a:extLst>
          </p:cNvPr>
          <p:cNvSpPr txBox="1"/>
          <p:nvPr/>
        </p:nvSpPr>
        <p:spPr>
          <a:xfrm>
            <a:off x="5542165" y="4764260"/>
            <a:ext cx="1845313" cy="400110"/>
          </a:xfrm>
          <a:prstGeom prst="rect">
            <a:avLst/>
          </a:prstGeom>
          <a:noFill/>
        </p:spPr>
        <p:txBody>
          <a:bodyPr wrap="none" rtlCol="0">
            <a:spAutoFit/>
          </a:bodyPr>
          <a:lstStyle/>
          <a:p>
            <a:r>
              <a:rPr lang="en-US" sz="2000" dirty="0"/>
              <a:t>DLRM inference</a:t>
            </a:r>
          </a:p>
        </p:txBody>
      </p:sp>
      <p:sp>
        <p:nvSpPr>
          <p:cNvPr id="9" name="TextBox 8">
            <a:extLst>
              <a:ext uri="{FF2B5EF4-FFF2-40B4-BE49-F238E27FC236}">
                <a16:creationId xmlns:a16="http://schemas.microsoft.com/office/drawing/2014/main" id="{5F8C61FB-6169-ECE1-95B9-DF715A72B1A3}"/>
              </a:ext>
            </a:extLst>
          </p:cNvPr>
          <p:cNvSpPr txBox="1"/>
          <p:nvPr/>
        </p:nvSpPr>
        <p:spPr>
          <a:xfrm>
            <a:off x="5542165" y="5297715"/>
            <a:ext cx="1656159" cy="400110"/>
          </a:xfrm>
          <a:prstGeom prst="rect">
            <a:avLst/>
          </a:prstGeom>
          <a:noFill/>
        </p:spPr>
        <p:txBody>
          <a:bodyPr wrap="none" rtlCol="0">
            <a:spAutoFit/>
          </a:bodyPr>
          <a:lstStyle/>
          <a:p>
            <a:r>
              <a:rPr lang="en-US" sz="2000" dirty="0"/>
              <a:t>LLM inference</a:t>
            </a:r>
          </a:p>
        </p:txBody>
      </p:sp>
      <p:sp>
        <p:nvSpPr>
          <p:cNvPr id="10" name="Right Brace 9">
            <a:extLst>
              <a:ext uri="{FF2B5EF4-FFF2-40B4-BE49-F238E27FC236}">
                <a16:creationId xmlns:a16="http://schemas.microsoft.com/office/drawing/2014/main" id="{5EA048A2-077B-E07E-E451-764BC75CE003}"/>
              </a:ext>
            </a:extLst>
          </p:cNvPr>
          <p:cNvSpPr/>
          <p:nvPr/>
        </p:nvSpPr>
        <p:spPr>
          <a:xfrm>
            <a:off x="5287191" y="5163942"/>
            <a:ext cx="161833" cy="66765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484683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39C47-0428-4DC9-DF6A-C9061DE41E8F}"/>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02F8ADA1-6157-24EB-C0CB-BC530CA7F7D8}"/>
              </a:ext>
            </a:extLst>
          </p:cNvPr>
          <p:cNvSpPr>
            <a:spLocks noGrp="1"/>
          </p:cNvSpPr>
          <p:nvPr>
            <p:ph type="body" sz="quarter" idx="12"/>
          </p:nvPr>
        </p:nvSpPr>
        <p:spPr/>
        <p:txBody>
          <a:bodyPr/>
          <a:lstStyle/>
          <a:p>
            <a:r>
              <a:rPr lang="en-US" dirty="0"/>
              <a:t>Average training speedup for Legion + IBP across 10 epochs using </a:t>
            </a:r>
            <a:r>
              <a:rPr lang="en-US" dirty="0" err="1"/>
              <a:t>GraphSage</a:t>
            </a:r>
            <a:r>
              <a:rPr lang="en-US" dirty="0"/>
              <a:t> model</a:t>
            </a:r>
          </a:p>
          <a:p>
            <a:endParaRPr lang="en-US" dirty="0"/>
          </a:p>
        </p:txBody>
      </p:sp>
      <p:sp>
        <p:nvSpPr>
          <p:cNvPr id="3" name="Title 2">
            <a:extLst>
              <a:ext uri="{FF2B5EF4-FFF2-40B4-BE49-F238E27FC236}">
                <a16:creationId xmlns:a16="http://schemas.microsoft.com/office/drawing/2014/main" id="{F2F334E2-CA52-79C4-8A93-3972938B6DAA}"/>
              </a:ext>
            </a:extLst>
          </p:cNvPr>
          <p:cNvSpPr>
            <a:spLocks noGrp="1"/>
          </p:cNvSpPr>
          <p:nvPr>
            <p:ph type="title"/>
          </p:nvPr>
        </p:nvSpPr>
        <p:spPr>
          <a:xfrm>
            <a:off x="597232" y="194697"/>
            <a:ext cx="10929479" cy="1325033"/>
          </a:xfrm>
        </p:spPr>
        <p:txBody>
          <a:bodyPr/>
          <a:lstStyle/>
          <a:p>
            <a:r>
              <a:rPr lang="en-US" dirty="0"/>
              <a:t>74% faster Legion GNN training with IBP</a:t>
            </a:r>
          </a:p>
        </p:txBody>
      </p:sp>
      <p:sp>
        <p:nvSpPr>
          <p:cNvPr id="4" name="Slide Number Placeholder 3">
            <a:extLst>
              <a:ext uri="{FF2B5EF4-FFF2-40B4-BE49-F238E27FC236}">
                <a16:creationId xmlns:a16="http://schemas.microsoft.com/office/drawing/2014/main" id="{F04C97A8-14AC-03D6-DFD7-51B3D6536177}"/>
              </a:ext>
            </a:extLst>
          </p:cNvPr>
          <p:cNvSpPr>
            <a:spLocks noGrp="1"/>
          </p:cNvSpPr>
          <p:nvPr>
            <p:ph type="sldNum" sz="quarter" idx="14"/>
          </p:nvPr>
        </p:nvSpPr>
        <p:spPr>
          <a:xfrm>
            <a:off x="593273" y="6356349"/>
            <a:ext cx="2743200" cy="365125"/>
          </a:xfrm>
        </p:spPr>
        <p:txBody>
          <a:bodyPr/>
          <a:lstStyle/>
          <a:p>
            <a:fld id="{04AED599-1D0F-3E40-81CA-01C30F87847C}" type="slidenum">
              <a:rPr lang="en-US" smtClean="0"/>
              <a:pPr/>
              <a:t>72</a:t>
            </a:fld>
            <a:endParaRPr lang="en-US"/>
          </a:p>
        </p:txBody>
      </p:sp>
      <p:graphicFrame>
        <p:nvGraphicFramePr>
          <p:cNvPr id="6" name="Chart 5">
            <a:extLst>
              <a:ext uri="{FF2B5EF4-FFF2-40B4-BE49-F238E27FC236}">
                <a16:creationId xmlns:a16="http://schemas.microsoft.com/office/drawing/2014/main" id="{8235DA8F-191C-07CC-8172-F1990B735445}"/>
              </a:ext>
            </a:extLst>
          </p:cNvPr>
          <p:cNvGraphicFramePr/>
          <p:nvPr/>
        </p:nvGraphicFramePr>
        <p:xfrm>
          <a:off x="1147916" y="2246688"/>
          <a:ext cx="9896167" cy="332453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8EFC5CC1-6E79-542E-8C3D-5302631DB120}"/>
              </a:ext>
            </a:extLst>
          </p:cNvPr>
          <p:cNvSpPr/>
          <p:nvPr/>
        </p:nvSpPr>
        <p:spPr>
          <a:xfrm>
            <a:off x="1943100" y="2590800"/>
            <a:ext cx="3708400" cy="2692400"/>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BBA60CA-23D1-3464-3785-DF37FB75C35E}"/>
              </a:ext>
            </a:extLst>
          </p:cNvPr>
          <p:cNvSpPr/>
          <p:nvPr/>
        </p:nvSpPr>
        <p:spPr>
          <a:xfrm>
            <a:off x="5816600" y="2590800"/>
            <a:ext cx="3708400" cy="2692400"/>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95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A60E9-83A7-4F2B-481F-183841371B1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31DF571-33B5-B5A6-8236-3F38755F8AD6}"/>
              </a:ext>
            </a:extLst>
          </p:cNvPr>
          <p:cNvSpPr>
            <a:spLocks noGrp="1"/>
          </p:cNvSpPr>
          <p:nvPr>
            <p:ph type="body" sz="quarter" idx="11"/>
          </p:nvPr>
        </p:nvSpPr>
        <p:spPr/>
        <p:txBody>
          <a:bodyPr/>
          <a:lstStyle/>
          <a:p>
            <a:pPr>
              <a:lnSpc>
                <a:spcPct val="150000"/>
              </a:lnSpc>
              <a:spcAft>
                <a:spcPts val="0"/>
              </a:spcAft>
            </a:pPr>
            <a:r>
              <a:rPr lang="en-US" dirty="0"/>
              <a:t>Significantly reduced PCIe transfer wait time</a:t>
            </a:r>
          </a:p>
          <a:p>
            <a:pPr>
              <a:lnSpc>
                <a:spcPct val="150000"/>
              </a:lnSpc>
              <a:spcAft>
                <a:spcPts val="0"/>
              </a:spcAft>
            </a:pPr>
            <a:r>
              <a:rPr lang="en-US" dirty="0"/>
              <a:t>Reduced GNN training time</a:t>
            </a:r>
          </a:p>
          <a:p>
            <a:pPr lvl="1">
              <a:lnSpc>
                <a:spcPct val="100000"/>
              </a:lnSpc>
              <a:spcAft>
                <a:spcPts val="0"/>
              </a:spcAft>
            </a:pPr>
            <a:r>
              <a:rPr lang="en-US" b="0" dirty="0"/>
              <a:t>Less GPU core contention between decompression and training</a:t>
            </a:r>
          </a:p>
        </p:txBody>
      </p:sp>
      <p:sp>
        <p:nvSpPr>
          <p:cNvPr id="3" name="Title 2">
            <a:extLst>
              <a:ext uri="{FF2B5EF4-FFF2-40B4-BE49-F238E27FC236}">
                <a16:creationId xmlns:a16="http://schemas.microsoft.com/office/drawing/2014/main" id="{99C05BB6-17DB-47A4-47F5-160DD6835D9B}"/>
              </a:ext>
            </a:extLst>
          </p:cNvPr>
          <p:cNvSpPr>
            <a:spLocks noGrp="1"/>
          </p:cNvSpPr>
          <p:nvPr>
            <p:ph type="title"/>
          </p:nvPr>
        </p:nvSpPr>
        <p:spPr/>
        <p:txBody>
          <a:bodyPr/>
          <a:lstStyle/>
          <a:p>
            <a:r>
              <a:rPr lang="en-US" dirty="0"/>
              <a:t>GNN performance breakdown</a:t>
            </a:r>
          </a:p>
        </p:txBody>
      </p:sp>
      <p:sp>
        <p:nvSpPr>
          <p:cNvPr id="4" name="Slide Number Placeholder 3">
            <a:extLst>
              <a:ext uri="{FF2B5EF4-FFF2-40B4-BE49-F238E27FC236}">
                <a16:creationId xmlns:a16="http://schemas.microsoft.com/office/drawing/2014/main" id="{23D408E7-7DFB-F804-FCC5-B27B691A4B30}"/>
              </a:ext>
            </a:extLst>
          </p:cNvPr>
          <p:cNvSpPr>
            <a:spLocks noGrp="1"/>
          </p:cNvSpPr>
          <p:nvPr>
            <p:ph type="sldNum" sz="quarter" idx="13"/>
          </p:nvPr>
        </p:nvSpPr>
        <p:spPr/>
        <p:txBody>
          <a:bodyPr/>
          <a:lstStyle/>
          <a:p>
            <a:fld id="{04AED599-1D0F-3E40-81CA-01C30F87847C}" type="slidenum">
              <a:rPr lang="en-US" smtClean="0"/>
              <a:pPr/>
              <a:t>73</a:t>
            </a:fld>
            <a:endParaRPr lang="en-US"/>
          </a:p>
        </p:txBody>
      </p:sp>
      <p:grpSp>
        <p:nvGrpSpPr>
          <p:cNvPr id="11" name="Group 10">
            <a:extLst>
              <a:ext uri="{FF2B5EF4-FFF2-40B4-BE49-F238E27FC236}">
                <a16:creationId xmlns:a16="http://schemas.microsoft.com/office/drawing/2014/main" id="{98E95D42-FF9E-FD73-5F87-7B3CA68F624B}"/>
              </a:ext>
            </a:extLst>
          </p:cNvPr>
          <p:cNvGrpSpPr/>
          <p:nvPr/>
        </p:nvGrpSpPr>
        <p:grpSpPr>
          <a:xfrm>
            <a:off x="631256" y="4014215"/>
            <a:ext cx="10920982" cy="2225562"/>
            <a:chOff x="410116" y="2602021"/>
            <a:chExt cx="10920982" cy="1655842"/>
          </a:xfrm>
        </p:grpSpPr>
        <p:graphicFrame>
          <p:nvGraphicFramePr>
            <p:cNvPr id="10" name="Chart Placeholder 8">
              <a:extLst>
                <a:ext uri="{FF2B5EF4-FFF2-40B4-BE49-F238E27FC236}">
                  <a16:creationId xmlns:a16="http://schemas.microsoft.com/office/drawing/2014/main" id="{C98A0194-7FA8-5060-C1EE-029B86F66030}"/>
                </a:ext>
              </a:extLst>
            </p:cNvPr>
            <p:cNvGraphicFramePr>
              <a:graphicFrameLocks/>
            </p:cNvGraphicFramePr>
            <p:nvPr/>
          </p:nvGraphicFramePr>
          <p:xfrm>
            <a:off x="418623" y="2602021"/>
            <a:ext cx="10912475" cy="16558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397ED1F-AD75-4E24-30B6-B4DEB7D603DA}"/>
                </a:ext>
              </a:extLst>
            </p:cNvPr>
            <p:cNvSpPr txBox="1"/>
            <p:nvPr/>
          </p:nvSpPr>
          <p:spPr>
            <a:xfrm>
              <a:off x="410117" y="2840277"/>
              <a:ext cx="1070143" cy="557204"/>
            </a:xfrm>
            <a:prstGeom prst="rect">
              <a:avLst/>
            </a:prstGeom>
            <a:noFill/>
          </p:spPr>
          <p:txBody>
            <a:bodyPr wrap="square" rtlCol="0">
              <a:spAutoFit/>
            </a:bodyPr>
            <a:lstStyle/>
            <a:p>
              <a:pPr algn="ctr">
                <a:lnSpc>
                  <a:spcPts val="1800"/>
                </a:lnSpc>
              </a:pPr>
              <a:r>
                <a:rPr lang="en-US" b="1" dirty="0"/>
                <a:t>Sparse</a:t>
              </a:r>
            </a:p>
            <a:p>
              <a:pPr algn="ctr">
                <a:lnSpc>
                  <a:spcPts val="1800"/>
                </a:lnSpc>
              </a:pPr>
              <a:r>
                <a:rPr lang="en-US" b="1" dirty="0"/>
                <a:t>(</a:t>
              </a:r>
              <a:r>
                <a:rPr lang="en-US" b="1" dirty="0" err="1"/>
                <a:t>CoraSU</a:t>
              </a:r>
              <a:r>
                <a:rPr lang="en-US" b="1" dirty="0"/>
                <a:t>)</a:t>
              </a:r>
            </a:p>
          </p:txBody>
        </p:sp>
        <p:sp>
          <p:nvSpPr>
            <p:cNvPr id="8" name="TextBox 7">
              <a:extLst>
                <a:ext uri="{FF2B5EF4-FFF2-40B4-BE49-F238E27FC236}">
                  <a16:creationId xmlns:a16="http://schemas.microsoft.com/office/drawing/2014/main" id="{9E30F343-D529-1FEB-D660-983DF113761E}"/>
                </a:ext>
              </a:extLst>
            </p:cNvPr>
            <p:cNvSpPr txBox="1"/>
            <p:nvPr/>
          </p:nvSpPr>
          <p:spPr>
            <a:xfrm>
              <a:off x="410116" y="3429942"/>
              <a:ext cx="1070143" cy="557204"/>
            </a:xfrm>
            <a:prstGeom prst="rect">
              <a:avLst/>
            </a:prstGeom>
            <a:noFill/>
          </p:spPr>
          <p:txBody>
            <a:bodyPr wrap="square" rtlCol="0">
              <a:spAutoFit/>
            </a:bodyPr>
            <a:lstStyle/>
            <a:p>
              <a:pPr algn="ctr">
                <a:lnSpc>
                  <a:spcPts val="1800"/>
                </a:lnSpc>
              </a:pPr>
              <a:r>
                <a:rPr lang="en-US" b="1" dirty="0"/>
                <a:t>Dense</a:t>
              </a:r>
            </a:p>
            <a:p>
              <a:pPr algn="ctr">
                <a:lnSpc>
                  <a:spcPts val="1800"/>
                </a:lnSpc>
              </a:pPr>
              <a:r>
                <a:rPr lang="en-US" b="1" dirty="0"/>
                <a:t>(Reddit)</a:t>
              </a:r>
            </a:p>
          </p:txBody>
        </p:sp>
      </p:grpSp>
      <p:sp>
        <p:nvSpPr>
          <p:cNvPr id="5" name="TextBox 4">
            <a:extLst>
              <a:ext uri="{FF2B5EF4-FFF2-40B4-BE49-F238E27FC236}">
                <a16:creationId xmlns:a16="http://schemas.microsoft.com/office/drawing/2014/main" id="{28B63B1E-871F-82AA-1E91-EA2BCD42D677}"/>
              </a:ext>
            </a:extLst>
          </p:cNvPr>
          <p:cNvSpPr txBox="1"/>
          <p:nvPr/>
        </p:nvSpPr>
        <p:spPr>
          <a:xfrm>
            <a:off x="10311705" y="4318808"/>
            <a:ext cx="1070143" cy="326371"/>
          </a:xfrm>
          <a:prstGeom prst="rect">
            <a:avLst/>
          </a:prstGeom>
          <a:noFill/>
        </p:spPr>
        <p:txBody>
          <a:bodyPr wrap="square" rtlCol="0">
            <a:spAutoFit/>
          </a:bodyPr>
          <a:lstStyle/>
          <a:p>
            <a:pPr algn="ctr">
              <a:lnSpc>
                <a:spcPts val="1800"/>
              </a:lnSpc>
            </a:pPr>
            <a:r>
              <a:rPr lang="en-US" b="1" dirty="0"/>
              <a:t>Legion</a:t>
            </a:r>
          </a:p>
        </p:txBody>
      </p:sp>
      <p:sp>
        <p:nvSpPr>
          <p:cNvPr id="6" name="TextBox 5">
            <a:extLst>
              <a:ext uri="{FF2B5EF4-FFF2-40B4-BE49-F238E27FC236}">
                <a16:creationId xmlns:a16="http://schemas.microsoft.com/office/drawing/2014/main" id="{E276784C-5EDC-71B7-4C3E-8F3C43FD23C7}"/>
              </a:ext>
            </a:extLst>
          </p:cNvPr>
          <p:cNvSpPr txBox="1"/>
          <p:nvPr/>
        </p:nvSpPr>
        <p:spPr>
          <a:xfrm>
            <a:off x="4068026" y="4578171"/>
            <a:ext cx="1335023" cy="326371"/>
          </a:xfrm>
          <a:prstGeom prst="rect">
            <a:avLst/>
          </a:prstGeom>
          <a:noFill/>
        </p:spPr>
        <p:txBody>
          <a:bodyPr wrap="square" rtlCol="0">
            <a:spAutoFit/>
          </a:bodyPr>
          <a:lstStyle/>
          <a:p>
            <a:pPr algn="ctr">
              <a:lnSpc>
                <a:spcPts val="1800"/>
              </a:lnSpc>
            </a:pPr>
            <a:r>
              <a:rPr lang="en-US" b="1" dirty="0"/>
              <a:t>Legion + IBP</a:t>
            </a:r>
          </a:p>
        </p:txBody>
      </p:sp>
      <p:sp>
        <p:nvSpPr>
          <p:cNvPr id="9" name="TextBox 8">
            <a:extLst>
              <a:ext uri="{FF2B5EF4-FFF2-40B4-BE49-F238E27FC236}">
                <a16:creationId xmlns:a16="http://schemas.microsoft.com/office/drawing/2014/main" id="{95315E2A-8444-5877-EE6C-DCA6BB4FAFDF}"/>
              </a:ext>
            </a:extLst>
          </p:cNvPr>
          <p:cNvSpPr txBox="1"/>
          <p:nvPr/>
        </p:nvSpPr>
        <p:spPr>
          <a:xfrm>
            <a:off x="10311705" y="5083366"/>
            <a:ext cx="1070143" cy="326371"/>
          </a:xfrm>
          <a:prstGeom prst="rect">
            <a:avLst/>
          </a:prstGeom>
          <a:noFill/>
        </p:spPr>
        <p:txBody>
          <a:bodyPr wrap="square" rtlCol="0">
            <a:spAutoFit/>
          </a:bodyPr>
          <a:lstStyle/>
          <a:p>
            <a:pPr algn="ctr">
              <a:lnSpc>
                <a:spcPts val="1800"/>
              </a:lnSpc>
            </a:pPr>
            <a:r>
              <a:rPr lang="en-US" b="1" dirty="0"/>
              <a:t>Legion</a:t>
            </a:r>
          </a:p>
        </p:txBody>
      </p:sp>
      <p:sp>
        <p:nvSpPr>
          <p:cNvPr id="12" name="TextBox 11">
            <a:extLst>
              <a:ext uri="{FF2B5EF4-FFF2-40B4-BE49-F238E27FC236}">
                <a16:creationId xmlns:a16="http://schemas.microsoft.com/office/drawing/2014/main" id="{EFA92085-EAA0-7DD9-B768-D2B475448333}"/>
              </a:ext>
            </a:extLst>
          </p:cNvPr>
          <p:cNvSpPr txBox="1"/>
          <p:nvPr/>
        </p:nvSpPr>
        <p:spPr>
          <a:xfrm>
            <a:off x="9383566" y="5409737"/>
            <a:ext cx="1335023" cy="326371"/>
          </a:xfrm>
          <a:prstGeom prst="rect">
            <a:avLst/>
          </a:prstGeom>
          <a:noFill/>
        </p:spPr>
        <p:txBody>
          <a:bodyPr wrap="square" rtlCol="0">
            <a:spAutoFit/>
          </a:bodyPr>
          <a:lstStyle/>
          <a:p>
            <a:pPr algn="ctr">
              <a:lnSpc>
                <a:spcPts val="1800"/>
              </a:lnSpc>
            </a:pPr>
            <a:r>
              <a:rPr lang="en-US" b="1" dirty="0"/>
              <a:t>Legion + IBP</a:t>
            </a:r>
          </a:p>
        </p:txBody>
      </p:sp>
    </p:spTree>
    <p:extLst>
      <p:ext uri="{BB962C8B-B14F-4D97-AF65-F5344CB8AC3E}">
        <p14:creationId xmlns:p14="http://schemas.microsoft.com/office/powerpoint/2010/main" val="17348667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7085167-1CCB-BB46-B471-1586581AC7C8}"/>
              </a:ext>
            </a:extLst>
          </p:cNvPr>
          <p:cNvSpPr>
            <a:spLocks noGrp="1"/>
          </p:cNvSpPr>
          <p:nvPr>
            <p:ph type="body" sz="quarter" idx="11"/>
          </p:nvPr>
        </p:nvSpPr>
        <p:spPr/>
        <p:txBody>
          <a:bodyPr/>
          <a:lstStyle/>
          <a:p>
            <a:pPr>
              <a:lnSpc>
                <a:spcPct val="100000"/>
              </a:lnSpc>
            </a:pPr>
            <a:r>
              <a:rPr lang="en-US" dirty="0"/>
              <a:t>Transfer + on-the-fly decompression performance</a:t>
            </a:r>
            <a:endParaRPr lang="en-US" dirty="0">
              <a:solidFill>
                <a:schemeClr val="tx1"/>
              </a:solidFill>
            </a:endParaRPr>
          </a:p>
          <a:p>
            <a:pPr>
              <a:lnSpc>
                <a:spcPct val="100000"/>
              </a:lnSpc>
            </a:pPr>
            <a:r>
              <a:rPr lang="en-US" dirty="0">
                <a:solidFill>
                  <a:schemeClr val="tx1"/>
                </a:solidFill>
              </a:rPr>
              <a:t>IBP outperforms SOTA algorithms for dense GNN datasets</a:t>
            </a:r>
          </a:p>
        </p:txBody>
      </p:sp>
      <p:sp>
        <p:nvSpPr>
          <p:cNvPr id="5" name="Text Placeholder 4">
            <a:extLst>
              <a:ext uri="{FF2B5EF4-FFF2-40B4-BE49-F238E27FC236}">
                <a16:creationId xmlns:a16="http://schemas.microsoft.com/office/drawing/2014/main" id="{EE6BDEC2-F9AA-1B42-FD6C-BDC1735AD22A}"/>
              </a:ext>
            </a:extLst>
          </p:cNvPr>
          <p:cNvSpPr>
            <a:spLocks noGrp="1"/>
          </p:cNvSpPr>
          <p:nvPr>
            <p:ph type="body" sz="quarter" idx="12"/>
          </p:nvPr>
        </p:nvSpPr>
        <p:spPr/>
        <p:txBody>
          <a:bodyPr/>
          <a:lstStyle/>
          <a:p>
            <a:r>
              <a:rPr lang="en-US" dirty="0">
                <a:solidFill>
                  <a:schemeClr val="tx1"/>
                </a:solidFill>
              </a:rPr>
              <a:t>Normalized throughput of transfer + decompression of dense GNN datasets</a:t>
            </a:r>
          </a:p>
        </p:txBody>
      </p:sp>
      <p:sp>
        <p:nvSpPr>
          <p:cNvPr id="3" name="Title 2">
            <a:extLst>
              <a:ext uri="{FF2B5EF4-FFF2-40B4-BE49-F238E27FC236}">
                <a16:creationId xmlns:a16="http://schemas.microsoft.com/office/drawing/2014/main" id="{3CCC5298-E382-C3D5-41FF-10801396EE4B}"/>
              </a:ext>
            </a:extLst>
          </p:cNvPr>
          <p:cNvSpPr>
            <a:spLocks noGrp="1"/>
          </p:cNvSpPr>
          <p:nvPr>
            <p:ph type="title"/>
          </p:nvPr>
        </p:nvSpPr>
        <p:spPr/>
        <p:txBody>
          <a:bodyPr/>
          <a:lstStyle/>
          <a:p>
            <a:r>
              <a:rPr lang="en-US" dirty="0"/>
              <a:t>Comparison of GPU decompression algorithms</a:t>
            </a:r>
          </a:p>
        </p:txBody>
      </p:sp>
      <p:sp>
        <p:nvSpPr>
          <p:cNvPr id="4" name="Slide Number Placeholder 3">
            <a:extLst>
              <a:ext uri="{FF2B5EF4-FFF2-40B4-BE49-F238E27FC236}">
                <a16:creationId xmlns:a16="http://schemas.microsoft.com/office/drawing/2014/main" id="{3389DC5E-173F-8B7F-2412-AFD66AB2EAEB}"/>
              </a:ext>
            </a:extLst>
          </p:cNvPr>
          <p:cNvSpPr>
            <a:spLocks noGrp="1"/>
          </p:cNvSpPr>
          <p:nvPr>
            <p:ph type="sldNum" sz="quarter" idx="14"/>
          </p:nvPr>
        </p:nvSpPr>
        <p:spPr/>
        <p:txBody>
          <a:bodyPr/>
          <a:lstStyle/>
          <a:p>
            <a:fld id="{04AED599-1D0F-3E40-81CA-01C30F87847C}" type="slidenum">
              <a:rPr lang="en-US" smtClean="0"/>
              <a:pPr/>
              <a:t>74</a:t>
            </a:fld>
            <a:endParaRPr lang="en-US" dirty="0"/>
          </a:p>
        </p:txBody>
      </p:sp>
      <p:graphicFrame>
        <p:nvGraphicFramePr>
          <p:cNvPr id="13" name="Chart 12">
            <a:extLst>
              <a:ext uri="{FF2B5EF4-FFF2-40B4-BE49-F238E27FC236}">
                <a16:creationId xmlns:a16="http://schemas.microsoft.com/office/drawing/2014/main" id="{2BEADC49-2D52-6602-29BA-8C538BBD5C5B}"/>
              </a:ext>
            </a:extLst>
          </p:cNvPr>
          <p:cNvGraphicFramePr/>
          <p:nvPr>
            <p:extLst>
              <p:ext uri="{D42A27DB-BD31-4B8C-83A1-F6EECF244321}">
                <p14:modId xmlns:p14="http://schemas.microsoft.com/office/powerpoint/2010/main" val="160930775"/>
              </p:ext>
            </p:extLst>
          </p:nvPr>
        </p:nvGraphicFramePr>
        <p:xfrm>
          <a:off x="2847477" y="2690573"/>
          <a:ext cx="6497047" cy="2952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9378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D714C-4C94-8DD6-D837-A019654F636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2A31A9D-0FFB-A5DB-7CAE-957E3CBA2F2B}"/>
              </a:ext>
            </a:extLst>
          </p:cNvPr>
          <p:cNvSpPr>
            <a:spLocks noGrp="1"/>
          </p:cNvSpPr>
          <p:nvPr>
            <p:ph type="body" sz="quarter" idx="12"/>
          </p:nvPr>
        </p:nvSpPr>
        <p:spPr>
          <a:xfrm>
            <a:off x="639559" y="5689670"/>
            <a:ext cx="10912883" cy="548228"/>
          </a:xfrm>
        </p:spPr>
        <p:txBody>
          <a:bodyPr/>
          <a:lstStyle/>
          <a:p>
            <a:r>
              <a:rPr lang="en-US" dirty="0"/>
              <a:t>Time for loading weights 25% faster improving inference latency</a:t>
            </a:r>
          </a:p>
        </p:txBody>
      </p:sp>
      <p:sp>
        <p:nvSpPr>
          <p:cNvPr id="3" name="Title 2">
            <a:extLst>
              <a:ext uri="{FF2B5EF4-FFF2-40B4-BE49-F238E27FC236}">
                <a16:creationId xmlns:a16="http://schemas.microsoft.com/office/drawing/2014/main" id="{070C4758-29DA-F58D-9600-E3444A2F277D}"/>
              </a:ext>
            </a:extLst>
          </p:cNvPr>
          <p:cNvSpPr>
            <a:spLocks noGrp="1"/>
          </p:cNvSpPr>
          <p:nvPr>
            <p:ph type="title"/>
          </p:nvPr>
        </p:nvSpPr>
        <p:spPr/>
        <p:txBody>
          <a:bodyPr/>
          <a:lstStyle/>
          <a:p>
            <a:pPr>
              <a:lnSpc>
                <a:spcPct val="100000"/>
              </a:lnSpc>
            </a:pPr>
            <a:r>
              <a:rPr lang="en-US" dirty="0"/>
              <a:t>22% faster LLM inference for </a:t>
            </a:r>
            <a:r>
              <a:rPr lang="en-US" dirty="0" err="1"/>
              <a:t>FlexGen</a:t>
            </a:r>
            <a:r>
              <a:rPr lang="en-US" dirty="0"/>
              <a:t> </a:t>
            </a:r>
            <a:r>
              <a:rPr lang="en-US"/>
              <a:t>with IBP</a:t>
            </a:r>
            <a:endParaRPr lang="en-US" dirty="0"/>
          </a:p>
        </p:txBody>
      </p:sp>
      <p:sp>
        <p:nvSpPr>
          <p:cNvPr id="4" name="Slide Number Placeholder 3">
            <a:extLst>
              <a:ext uri="{FF2B5EF4-FFF2-40B4-BE49-F238E27FC236}">
                <a16:creationId xmlns:a16="http://schemas.microsoft.com/office/drawing/2014/main" id="{A51E1D37-EB1F-1408-5A4A-1960D79A55FB}"/>
              </a:ext>
            </a:extLst>
          </p:cNvPr>
          <p:cNvSpPr>
            <a:spLocks noGrp="1"/>
          </p:cNvSpPr>
          <p:nvPr>
            <p:ph type="sldNum" sz="quarter" idx="14"/>
          </p:nvPr>
        </p:nvSpPr>
        <p:spPr/>
        <p:txBody>
          <a:bodyPr/>
          <a:lstStyle/>
          <a:p>
            <a:fld id="{04AED599-1D0F-3E40-81CA-01C30F87847C}" type="slidenum">
              <a:rPr lang="en-US" smtClean="0"/>
              <a:pPr/>
              <a:t>75</a:t>
            </a:fld>
            <a:endParaRPr lang="en-US"/>
          </a:p>
        </p:txBody>
      </p:sp>
      <p:pic>
        <p:nvPicPr>
          <p:cNvPr id="8" name="Picture 7">
            <a:extLst>
              <a:ext uri="{FF2B5EF4-FFF2-40B4-BE49-F238E27FC236}">
                <a16:creationId xmlns:a16="http://schemas.microsoft.com/office/drawing/2014/main" id="{C0A22B1E-DAB5-E144-30B0-A4B4EF340AAA}"/>
              </a:ext>
            </a:extLst>
          </p:cNvPr>
          <p:cNvPicPr>
            <a:picLocks noChangeAspect="1"/>
          </p:cNvPicPr>
          <p:nvPr/>
        </p:nvPicPr>
        <p:blipFill>
          <a:blip r:embed="rId3"/>
          <a:stretch>
            <a:fillRect/>
          </a:stretch>
        </p:blipFill>
        <p:spPr>
          <a:xfrm>
            <a:off x="1145616" y="1988455"/>
            <a:ext cx="9900768" cy="2881091"/>
          </a:xfrm>
          <a:prstGeom prst="rect">
            <a:avLst/>
          </a:prstGeom>
        </p:spPr>
      </p:pic>
      <p:sp>
        <p:nvSpPr>
          <p:cNvPr id="2" name="TextBox 1">
            <a:extLst>
              <a:ext uri="{FF2B5EF4-FFF2-40B4-BE49-F238E27FC236}">
                <a16:creationId xmlns:a16="http://schemas.microsoft.com/office/drawing/2014/main" id="{FEC0B3C6-C149-072C-159C-503CC432C990}"/>
              </a:ext>
            </a:extLst>
          </p:cNvPr>
          <p:cNvSpPr txBox="1"/>
          <p:nvPr/>
        </p:nvSpPr>
        <p:spPr>
          <a:xfrm>
            <a:off x="4112315" y="4869546"/>
            <a:ext cx="3967369" cy="646331"/>
          </a:xfrm>
          <a:prstGeom prst="rect">
            <a:avLst/>
          </a:prstGeom>
          <a:noFill/>
        </p:spPr>
        <p:txBody>
          <a:bodyPr wrap="square">
            <a:spAutoFit/>
          </a:bodyPr>
          <a:lstStyle/>
          <a:p>
            <a:pPr algn="ctr" defTabSz="914400"/>
            <a:r>
              <a:rPr lang="en-US" dirty="0">
                <a:solidFill>
                  <a:prstClr val="black"/>
                </a:solidFill>
                <a:latin typeface="Aptos" panose="02110004020202020204"/>
              </a:rPr>
              <a:t>Model: Gemma-7B, Hardware: A100, 1,920 input, 128 output tokens</a:t>
            </a:r>
          </a:p>
        </p:txBody>
      </p:sp>
    </p:spTree>
    <p:extLst>
      <p:ext uri="{BB962C8B-B14F-4D97-AF65-F5344CB8AC3E}">
        <p14:creationId xmlns:p14="http://schemas.microsoft.com/office/powerpoint/2010/main" val="3495531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F8CE19-14E2-03E0-3E18-C320C325250F}"/>
              </a:ext>
            </a:extLst>
          </p:cNvPr>
          <p:cNvSpPr>
            <a:spLocks noGrp="1"/>
          </p:cNvSpPr>
          <p:nvPr>
            <p:ph type="body" sz="quarter" idx="11"/>
          </p:nvPr>
        </p:nvSpPr>
        <p:spPr/>
        <p:txBody>
          <a:bodyPr/>
          <a:lstStyle/>
          <a:p>
            <a:pPr>
              <a:lnSpc>
                <a:spcPct val="100000"/>
              </a:lnSpc>
              <a:spcAft>
                <a:spcPts val="0"/>
              </a:spcAft>
            </a:pPr>
            <a:r>
              <a:rPr lang="en-US" dirty="0"/>
              <a:t>ML applications suffer from the PCIe bandwidth bottleneck</a:t>
            </a:r>
          </a:p>
          <a:p>
            <a:pPr marL="0" indent="0">
              <a:lnSpc>
                <a:spcPct val="100000"/>
              </a:lnSpc>
              <a:spcAft>
                <a:spcPts val="0"/>
              </a:spcAft>
              <a:buNone/>
            </a:pPr>
            <a:endParaRPr lang="en-US" sz="1200" dirty="0">
              <a:solidFill>
                <a:schemeClr val="tx1"/>
              </a:solidFill>
            </a:endParaRPr>
          </a:p>
          <a:p>
            <a:pPr>
              <a:lnSpc>
                <a:spcPct val="100000"/>
              </a:lnSpc>
              <a:spcAft>
                <a:spcPts val="0"/>
              </a:spcAft>
            </a:pPr>
            <a:endParaRPr lang="en-US" sz="1200" dirty="0">
              <a:solidFill>
                <a:schemeClr val="tx1"/>
              </a:solidFill>
            </a:endParaRPr>
          </a:p>
          <a:p>
            <a:pPr>
              <a:lnSpc>
                <a:spcPct val="100000"/>
              </a:lnSpc>
              <a:spcAft>
                <a:spcPts val="0"/>
              </a:spcAft>
            </a:pPr>
            <a:r>
              <a:rPr lang="en-US" sz="2133" dirty="0">
                <a:solidFill>
                  <a:schemeClr val="tx1"/>
                </a:solidFill>
              </a:rPr>
              <a:t>IBP </a:t>
            </a:r>
            <a:r>
              <a:rPr lang="en-US" dirty="0">
                <a:solidFill>
                  <a:schemeClr val="tx1"/>
                </a:solidFill>
              </a:rPr>
              <a:t>relieves bottleneck via ML data compression</a:t>
            </a:r>
            <a:endParaRPr lang="en-US" sz="1733" dirty="0">
              <a:solidFill>
                <a:schemeClr val="tx1"/>
              </a:solidFill>
            </a:endParaRPr>
          </a:p>
          <a:p>
            <a:pPr lvl="1">
              <a:lnSpc>
                <a:spcPct val="100000"/>
              </a:lnSpc>
              <a:spcAft>
                <a:spcPts val="0"/>
              </a:spcAft>
            </a:pPr>
            <a:r>
              <a:rPr lang="en-US" dirty="0">
                <a:solidFill>
                  <a:schemeClr val="tx1"/>
                </a:solidFill>
              </a:rPr>
              <a:t>Identify invariant bits</a:t>
            </a:r>
          </a:p>
          <a:p>
            <a:pPr lvl="1">
              <a:lnSpc>
                <a:spcPct val="100000"/>
              </a:lnSpc>
              <a:spcAft>
                <a:spcPts val="0"/>
              </a:spcAft>
            </a:pPr>
            <a:r>
              <a:rPr lang="en-US" dirty="0">
                <a:solidFill>
                  <a:schemeClr val="tx1"/>
                </a:solidFill>
              </a:rPr>
              <a:t>Eliminate and pack into smaller space</a:t>
            </a:r>
          </a:p>
          <a:p>
            <a:pPr lvl="1">
              <a:lnSpc>
                <a:spcPct val="100000"/>
              </a:lnSpc>
              <a:spcAft>
                <a:spcPts val="0"/>
              </a:spcAft>
            </a:pPr>
            <a:r>
              <a:rPr lang="en-US" dirty="0">
                <a:solidFill>
                  <a:schemeClr val="tx1"/>
                </a:solidFill>
              </a:rPr>
              <a:t>Keep one set of metadata in GPU (order of KBs)</a:t>
            </a:r>
          </a:p>
          <a:p>
            <a:pPr marL="609585" lvl="1" indent="0">
              <a:lnSpc>
                <a:spcPct val="100000"/>
              </a:lnSpc>
              <a:spcAft>
                <a:spcPts val="0"/>
              </a:spcAft>
              <a:buNone/>
            </a:pPr>
            <a:endParaRPr lang="en-US" sz="800" dirty="0">
              <a:solidFill>
                <a:schemeClr val="tx1"/>
              </a:solidFill>
            </a:endParaRPr>
          </a:p>
          <a:p>
            <a:pPr marL="609585" lvl="1" indent="0">
              <a:lnSpc>
                <a:spcPct val="100000"/>
              </a:lnSpc>
              <a:spcAft>
                <a:spcPts val="0"/>
              </a:spcAft>
              <a:buNone/>
            </a:pPr>
            <a:endParaRPr lang="en-US" sz="800" dirty="0">
              <a:solidFill>
                <a:schemeClr val="tx1"/>
              </a:solidFill>
            </a:endParaRPr>
          </a:p>
          <a:p>
            <a:pPr marL="609585" lvl="1" indent="0">
              <a:lnSpc>
                <a:spcPct val="100000"/>
              </a:lnSpc>
              <a:spcAft>
                <a:spcPts val="0"/>
              </a:spcAft>
              <a:buNone/>
            </a:pPr>
            <a:endParaRPr lang="en-US" sz="800" dirty="0">
              <a:solidFill>
                <a:schemeClr val="tx1"/>
              </a:solidFill>
            </a:endParaRPr>
          </a:p>
          <a:p>
            <a:pPr>
              <a:spcAft>
                <a:spcPts val="0"/>
              </a:spcAft>
            </a:pPr>
            <a:r>
              <a:rPr lang="en-US" dirty="0"/>
              <a:t>Up to 70% faster GNN training, DLRM inference, LLM inference</a:t>
            </a:r>
            <a:endParaRPr lang="en-US" sz="700" dirty="0"/>
          </a:p>
          <a:p>
            <a:pPr>
              <a:spcAft>
                <a:spcPts val="0"/>
              </a:spcAft>
            </a:pPr>
            <a:endParaRPr lang="en-US" sz="700" dirty="0"/>
          </a:p>
          <a:p>
            <a:pPr marL="0" indent="0" algn="ctr">
              <a:spcAft>
                <a:spcPts val="0"/>
              </a:spcAft>
              <a:buNone/>
            </a:pPr>
            <a:r>
              <a:rPr lang="en-US" sz="2133" dirty="0">
                <a:solidFill>
                  <a:srgbClr val="00B0F0"/>
                </a:solidFill>
                <a:hlinkClick r:id="rId3">
                  <a:extLst>
                    <a:ext uri="{A12FA001-AC4F-418D-AE19-62706E023703}">
                      <ahyp:hlinkClr xmlns:ahyp="http://schemas.microsoft.com/office/drawing/2018/hyperlinkcolor" val="tx"/>
                    </a:ext>
                  </a:extLst>
                </a:hlinkClick>
              </a:rPr>
              <a:t>https://github.com/AKKamath/</a:t>
            </a:r>
            <a:r>
              <a:rPr lang="en-US" sz="2133" u="sng" dirty="0">
                <a:solidFill>
                  <a:srgbClr val="00B0F0"/>
                </a:solidFill>
                <a:hlinkClick r:id="rId3">
                  <a:extLst>
                    <a:ext uri="{A12FA001-AC4F-418D-AE19-62706E023703}">
                      <ahyp:hlinkClr xmlns:ahyp="http://schemas.microsoft.com/office/drawing/2018/hyperlinkcolor" val="tx"/>
                    </a:ext>
                  </a:extLst>
                </a:hlinkClick>
              </a:rPr>
              <a:t>InvariantBitPacking</a:t>
            </a:r>
            <a:endParaRPr lang="en-US" sz="2133" u="sng" dirty="0">
              <a:solidFill>
                <a:srgbClr val="00B0F0"/>
              </a:solidFill>
            </a:endParaRPr>
          </a:p>
        </p:txBody>
      </p:sp>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Invariant bit packing highlights</a:t>
            </a:r>
            <a:endParaRPr lang="en-US" baseline="30000" dirty="0"/>
          </a:p>
        </p:txBody>
      </p:sp>
      <p:pic>
        <p:nvPicPr>
          <p:cNvPr id="7" name="Graphic 6">
            <a:extLst>
              <a:ext uri="{FF2B5EF4-FFF2-40B4-BE49-F238E27FC236}">
                <a16:creationId xmlns:a16="http://schemas.microsoft.com/office/drawing/2014/main" id="{735DC140-B4C5-15BB-3CA1-E13AC85EA40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296402" y="2050473"/>
            <a:ext cx="2757053" cy="2757053"/>
          </a:xfrm>
          <a:prstGeom prst="rect">
            <a:avLst/>
          </a:prstGeom>
        </p:spPr>
      </p:pic>
      <p:sp>
        <p:nvSpPr>
          <p:cNvPr id="8" name="Slide Number Placeholder 7">
            <a:extLst>
              <a:ext uri="{FF2B5EF4-FFF2-40B4-BE49-F238E27FC236}">
                <a16:creationId xmlns:a16="http://schemas.microsoft.com/office/drawing/2014/main" id="{2F6F918C-3CAA-04F6-7D8C-E7D5FCE8EA2F}"/>
              </a:ext>
            </a:extLst>
          </p:cNvPr>
          <p:cNvSpPr>
            <a:spLocks noGrp="1"/>
          </p:cNvSpPr>
          <p:nvPr>
            <p:ph type="sldNum" sz="quarter" idx="13"/>
          </p:nvPr>
        </p:nvSpPr>
        <p:spPr/>
        <p:txBody>
          <a:bodyPr/>
          <a:lstStyle/>
          <a:p>
            <a:fld id="{04AED599-1D0F-3E40-81CA-01C30F87847C}" type="slidenum">
              <a:rPr lang="en-US" smtClean="0"/>
              <a:pPr/>
              <a:t>76</a:t>
            </a:fld>
            <a:endParaRPr lang="en-US"/>
          </a:p>
        </p:txBody>
      </p:sp>
    </p:spTree>
    <p:extLst>
      <p:ext uri="{BB962C8B-B14F-4D97-AF65-F5344CB8AC3E}">
        <p14:creationId xmlns:p14="http://schemas.microsoft.com/office/powerpoint/2010/main" val="27866544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40DFC-E338-35BC-DA41-A8FBD6635B9F}"/>
            </a:ext>
          </a:extLst>
        </p:cNvPr>
        <p:cNvGrpSpPr/>
        <p:nvPr/>
      </p:nvGrpSpPr>
      <p:grpSpPr>
        <a:xfrm>
          <a:off x="0" y="0"/>
          <a:ext cx="0" cy="0"/>
          <a:chOff x="0" y="0"/>
          <a:chExt cx="0" cy="0"/>
        </a:xfrm>
      </p:grpSpPr>
      <p:sp>
        <p:nvSpPr>
          <p:cNvPr id="18" name="Text Placeholder 17">
            <a:extLst>
              <a:ext uri="{FF2B5EF4-FFF2-40B4-BE49-F238E27FC236}">
                <a16:creationId xmlns:a16="http://schemas.microsoft.com/office/drawing/2014/main" id="{8D708820-F67D-ECF1-42FD-677D6C64278A}"/>
              </a:ext>
            </a:extLst>
          </p:cNvPr>
          <p:cNvSpPr>
            <a:spLocks noGrp="1"/>
          </p:cNvSpPr>
          <p:nvPr>
            <p:ph type="body" sz="quarter" idx="11"/>
          </p:nvPr>
        </p:nvSpPr>
        <p:spPr/>
        <p:txBody>
          <a:bodyPr/>
          <a:lstStyle/>
          <a:p>
            <a:pPr marL="0" indent="0">
              <a:lnSpc>
                <a:spcPct val="100000"/>
              </a:lnSpc>
              <a:buNone/>
            </a:pPr>
            <a:r>
              <a:rPr lang="en-US" dirty="0"/>
              <a:t>Tiered compression for ML</a:t>
            </a:r>
          </a:p>
          <a:p>
            <a:pPr>
              <a:lnSpc>
                <a:spcPct val="100000"/>
              </a:lnSpc>
            </a:pPr>
            <a:r>
              <a:rPr lang="en-US" sz="2000" b="0" dirty="0"/>
              <a:t>Use multiple compression schemes synergistically. Compress aggressively for limited links, and less for larger links. E.g., heavy compression for network, but less across PCIe</a:t>
            </a:r>
          </a:p>
          <a:p>
            <a:pPr marL="0" indent="0">
              <a:lnSpc>
                <a:spcPct val="100000"/>
              </a:lnSpc>
              <a:buNone/>
            </a:pPr>
            <a:endParaRPr lang="en-US" sz="2000" dirty="0"/>
          </a:p>
          <a:p>
            <a:pPr marL="0" indent="0">
              <a:lnSpc>
                <a:spcPct val="100000"/>
              </a:lnSpc>
              <a:buNone/>
            </a:pPr>
            <a:r>
              <a:rPr lang="en-US" dirty="0"/>
              <a:t>KV-cache compression + </a:t>
            </a:r>
            <a:r>
              <a:rPr lang="en-US" dirty="0" err="1"/>
              <a:t>recomputation</a:t>
            </a:r>
            <a:endParaRPr lang="en-US" dirty="0"/>
          </a:p>
          <a:p>
            <a:pPr>
              <a:lnSpc>
                <a:spcPct val="100000"/>
              </a:lnSpc>
            </a:pPr>
            <a:r>
              <a:rPr lang="en-US" sz="2000" b="0" dirty="0"/>
              <a:t>Store KV-cache in compressed form in GPU and CPU memory. Recompute portions, overlapping with decompression. Integrate decompression into attention.</a:t>
            </a:r>
          </a:p>
          <a:p>
            <a:pPr marL="0" indent="0">
              <a:lnSpc>
                <a:spcPct val="100000"/>
              </a:lnSpc>
              <a:buNone/>
            </a:pPr>
            <a:endParaRPr lang="en-US" sz="2000" dirty="0"/>
          </a:p>
          <a:p>
            <a:pPr marL="0" indent="0">
              <a:lnSpc>
                <a:spcPct val="100000"/>
              </a:lnSpc>
              <a:buNone/>
            </a:pPr>
            <a:r>
              <a:rPr lang="en-US" dirty="0"/>
              <a:t>Token transfers for Mixture-of-Experts:</a:t>
            </a:r>
          </a:p>
          <a:p>
            <a:pPr>
              <a:lnSpc>
                <a:spcPct val="100000"/>
              </a:lnSpc>
            </a:pPr>
            <a:r>
              <a:rPr lang="en-US" sz="2000" b="0" dirty="0"/>
              <a:t>Transfer compressed tokens across GPUs to reduce bandwidth, overlapping with compute.</a:t>
            </a:r>
            <a:endParaRPr lang="en-US" dirty="0"/>
          </a:p>
        </p:txBody>
      </p:sp>
      <p:sp>
        <p:nvSpPr>
          <p:cNvPr id="4" name="Title 3">
            <a:extLst>
              <a:ext uri="{FF2B5EF4-FFF2-40B4-BE49-F238E27FC236}">
                <a16:creationId xmlns:a16="http://schemas.microsoft.com/office/drawing/2014/main" id="{93475971-8FDE-3985-2A8C-22FDC2C4F259}"/>
              </a:ext>
            </a:extLst>
          </p:cNvPr>
          <p:cNvSpPr>
            <a:spLocks noGrp="1"/>
          </p:cNvSpPr>
          <p:nvPr>
            <p:ph type="title"/>
          </p:nvPr>
        </p:nvSpPr>
        <p:spPr/>
        <p:txBody>
          <a:bodyPr/>
          <a:lstStyle/>
          <a:p>
            <a:r>
              <a:rPr lang="en-US" dirty="0"/>
              <a:t>Future outlook: Expanded compression</a:t>
            </a:r>
          </a:p>
        </p:txBody>
      </p:sp>
      <p:sp>
        <p:nvSpPr>
          <p:cNvPr id="5" name="Slide Number Placeholder 4">
            <a:extLst>
              <a:ext uri="{FF2B5EF4-FFF2-40B4-BE49-F238E27FC236}">
                <a16:creationId xmlns:a16="http://schemas.microsoft.com/office/drawing/2014/main" id="{C6BB6ABE-4025-7812-3BBD-C7298A28D8CE}"/>
              </a:ext>
            </a:extLst>
          </p:cNvPr>
          <p:cNvSpPr>
            <a:spLocks noGrp="1"/>
          </p:cNvSpPr>
          <p:nvPr>
            <p:ph type="sldNum" sz="quarter" idx="13"/>
          </p:nvPr>
        </p:nvSpPr>
        <p:spPr/>
        <p:txBody>
          <a:bodyPr/>
          <a:lstStyle/>
          <a:p>
            <a:fld id="{04AED599-1D0F-3E40-81CA-01C30F87847C}" type="slidenum">
              <a:rPr lang="en-US" smtClean="0"/>
              <a:t>77</a:t>
            </a:fld>
            <a:endParaRPr lang="en-US"/>
          </a:p>
        </p:txBody>
      </p:sp>
    </p:spTree>
    <p:extLst>
      <p:ext uri="{BB962C8B-B14F-4D97-AF65-F5344CB8AC3E}">
        <p14:creationId xmlns:p14="http://schemas.microsoft.com/office/powerpoint/2010/main" val="217054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500"/>
                                        <p:tgtEl>
                                          <p:spTgt spid="1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animEffect transition="in" filter="fade">
                                      <p:cBhvr>
                                        <p:cTn id="15" dur="500"/>
                                        <p:tgtEl>
                                          <p:spTgt spid="18">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xEl>
                                              <p:pRg st="4" end="4"/>
                                            </p:txEl>
                                          </p:spTgt>
                                        </p:tgtEl>
                                        <p:attrNameLst>
                                          <p:attrName>style.visibility</p:attrName>
                                        </p:attrNameLst>
                                      </p:cBhvr>
                                      <p:to>
                                        <p:strVal val="visible"/>
                                      </p:to>
                                    </p:set>
                                    <p:animEffect transition="in" filter="fade">
                                      <p:cBhvr>
                                        <p:cTn id="18" dur="500"/>
                                        <p:tgtEl>
                                          <p:spTgt spid="1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xEl>
                                              <p:pRg st="6" end="6"/>
                                            </p:txEl>
                                          </p:spTgt>
                                        </p:tgtEl>
                                        <p:attrNameLst>
                                          <p:attrName>style.visibility</p:attrName>
                                        </p:attrNameLst>
                                      </p:cBhvr>
                                      <p:to>
                                        <p:strVal val="visible"/>
                                      </p:to>
                                    </p:set>
                                    <p:animEffect transition="in" filter="fade">
                                      <p:cBhvr>
                                        <p:cTn id="23" dur="500"/>
                                        <p:tgtEl>
                                          <p:spTgt spid="18">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xEl>
                                              <p:pRg st="7" end="7"/>
                                            </p:txEl>
                                          </p:spTgt>
                                        </p:tgtEl>
                                        <p:attrNameLst>
                                          <p:attrName>style.visibility</p:attrName>
                                        </p:attrNameLst>
                                      </p:cBhvr>
                                      <p:to>
                                        <p:strVal val="visible"/>
                                      </p:to>
                                    </p:set>
                                    <p:animEffect transition="in" filter="fade">
                                      <p:cBhvr>
                                        <p:cTn id="26"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C0AE2-22D0-D21D-4B4F-11C9F84F53B5}"/>
            </a:ext>
          </a:extLst>
        </p:cNvPr>
        <p:cNvGrpSpPr/>
        <p:nvPr/>
      </p:nvGrpSpPr>
      <p:grpSpPr>
        <a:xfrm>
          <a:off x="0" y="0"/>
          <a:ext cx="0" cy="0"/>
          <a:chOff x="0" y="0"/>
          <a:chExt cx="0" cy="0"/>
        </a:xfrm>
      </p:grpSpPr>
      <p:sp>
        <p:nvSpPr>
          <p:cNvPr id="36" name="Oval 35">
            <a:extLst>
              <a:ext uri="{FF2B5EF4-FFF2-40B4-BE49-F238E27FC236}">
                <a16:creationId xmlns:a16="http://schemas.microsoft.com/office/drawing/2014/main" id="{2002AB35-06DA-14E8-AAA1-28FF0D4BC711}"/>
              </a:ext>
            </a:extLst>
          </p:cNvPr>
          <p:cNvSpPr/>
          <p:nvPr/>
        </p:nvSpPr>
        <p:spPr>
          <a:xfrm>
            <a:off x="3543587" y="3651888"/>
            <a:ext cx="5104827" cy="2781804"/>
          </a:xfrm>
          <a:prstGeom prst="ellipse">
            <a:avLst/>
          </a:prstGeom>
          <a:solidFill>
            <a:srgbClr val="FFC69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142AF3D-3C5D-622E-F847-A8B890E59532}"/>
              </a:ext>
            </a:extLst>
          </p:cNvPr>
          <p:cNvSpPr/>
          <p:nvPr/>
        </p:nvSpPr>
        <p:spPr>
          <a:xfrm>
            <a:off x="5735072" y="1724613"/>
            <a:ext cx="5104827" cy="2788443"/>
          </a:xfrm>
          <a:prstGeom prst="ellipse">
            <a:avLst/>
          </a:prstGeom>
          <a:solidFill>
            <a:srgbClr val="A8D5A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29EFB68-CF14-F431-26C5-F197BFAD9AE2}"/>
              </a:ext>
            </a:extLst>
          </p:cNvPr>
          <p:cNvSpPr/>
          <p:nvPr/>
        </p:nvSpPr>
        <p:spPr>
          <a:xfrm>
            <a:off x="1314703" y="1716967"/>
            <a:ext cx="5104827" cy="2788443"/>
          </a:xfrm>
          <a:prstGeom prst="ellipse">
            <a:avLst/>
          </a:prstGeom>
          <a:solidFill>
            <a:srgbClr val="D9CEEE">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B610083-E903-E462-CFE3-A769D3AC4763}"/>
              </a:ext>
            </a:extLst>
          </p:cNvPr>
          <p:cNvSpPr>
            <a:spLocks noGrp="1"/>
          </p:cNvSpPr>
          <p:nvPr>
            <p:ph type="title"/>
          </p:nvPr>
        </p:nvSpPr>
        <p:spPr/>
        <p:txBody>
          <a:bodyPr/>
          <a:lstStyle/>
          <a:p>
            <a:r>
              <a:rPr lang="en-US" dirty="0"/>
              <a:t>Summary</a:t>
            </a:r>
          </a:p>
        </p:txBody>
      </p:sp>
      <p:sp>
        <p:nvSpPr>
          <p:cNvPr id="6" name="Slide Number Placeholder 5">
            <a:extLst>
              <a:ext uri="{FF2B5EF4-FFF2-40B4-BE49-F238E27FC236}">
                <a16:creationId xmlns:a16="http://schemas.microsoft.com/office/drawing/2014/main" id="{9D6B14EE-55C1-833C-AF4C-0DD266C2B979}"/>
              </a:ext>
            </a:extLst>
          </p:cNvPr>
          <p:cNvSpPr>
            <a:spLocks noGrp="1"/>
          </p:cNvSpPr>
          <p:nvPr>
            <p:ph type="sldNum" sz="quarter" idx="14"/>
          </p:nvPr>
        </p:nvSpPr>
        <p:spPr/>
        <p:txBody>
          <a:bodyPr/>
          <a:lstStyle/>
          <a:p>
            <a:fld id="{04AED599-1D0F-3E40-81CA-01C30F87847C}" type="slidenum">
              <a:rPr lang="en-US" smtClean="0"/>
              <a:pPr/>
              <a:t>78</a:t>
            </a:fld>
            <a:endParaRPr lang="en-US"/>
          </a:p>
        </p:txBody>
      </p:sp>
      <p:grpSp>
        <p:nvGrpSpPr>
          <p:cNvPr id="17" name="Group 16">
            <a:extLst>
              <a:ext uri="{FF2B5EF4-FFF2-40B4-BE49-F238E27FC236}">
                <a16:creationId xmlns:a16="http://schemas.microsoft.com/office/drawing/2014/main" id="{15292FCC-CE31-BF4F-5774-4096F44636F6}"/>
              </a:ext>
            </a:extLst>
          </p:cNvPr>
          <p:cNvGrpSpPr/>
          <p:nvPr/>
        </p:nvGrpSpPr>
        <p:grpSpPr>
          <a:xfrm>
            <a:off x="1918138" y="2017393"/>
            <a:ext cx="3218793" cy="1924677"/>
            <a:chOff x="1918138" y="4539295"/>
            <a:chExt cx="3218793" cy="1924677"/>
          </a:xfrm>
        </p:grpSpPr>
        <p:grpSp>
          <p:nvGrpSpPr>
            <p:cNvPr id="4" name="Group 3">
              <a:extLst>
                <a:ext uri="{FF2B5EF4-FFF2-40B4-BE49-F238E27FC236}">
                  <a16:creationId xmlns:a16="http://schemas.microsoft.com/office/drawing/2014/main" id="{166FBFCD-033B-9E8C-09B0-8A843AE754B6}"/>
                </a:ext>
              </a:extLst>
            </p:cNvPr>
            <p:cNvGrpSpPr/>
            <p:nvPr/>
          </p:nvGrpSpPr>
          <p:grpSpPr>
            <a:xfrm>
              <a:off x="1918138" y="4539295"/>
              <a:ext cx="3218793" cy="1188720"/>
              <a:chOff x="3849417" y="3857931"/>
              <a:chExt cx="3218793" cy="1095375"/>
            </a:xfrm>
          </p:grpSpPr>
          <p:grpSp>
            <p:nvGrpSpPr>
              <p:cNvPr id="2" name="Group 1">
                <a:extLst>
                  <a:ext uri="{FF2B5EF4-FFF2-40B4-BE49-F238E27FC236}">
                    <a16:creationId xmlns:a16="http://schemas.microsoft.com/office/drawing/2014/main" id="{F273FEFC-CAD1-5D01-A8F9-301585D6F4FF}"/>
                  </a:ext>
                </a:extLst>
              </p:cNvPr>
              <p:cNvGrpSpPr/>
              <p:nvPr/>
            </p:nvGrpSpPr>
            <p:grpSpPr>
              <a:xfrm>
                <a:off x="3849417" y="3857931"/>
                <a:ext cx="1215342" cy="1095375"/>
                <a:chOff x="3849417" y="3857931"/>
                <a:chExt cx="1215342" cy="1095375"/>
              </a:xfrm>
            </p:grpSpPr>
            <p:sp>
              <p:nvSpPr>
                <p:cNvPr id="7" name="Oval 6">
                  <a:extLst>
                    <a:ext uri="{FF2B5EF4-FFF2-40B4-BE49-F238E27FC236}">
                      <a16:creationId xmlns:a16="http://schemas.microsoft.com/office/drawing/2014/main" id="{2EA9D438-6B77-6D4F-EF6A-3E55F8151B14}"/>
                    </a:ext>
                  </a:extLst>
                </p:cNvPr>
                <p:cNvSpPr/>
                <p:nvPr/>
              </p:nvSpPr>
              <p:spPr>
                <a:xfrm>
                  <a:off x="3849417" y="4228145"/>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9" name="Oval 8">
                  <a:extLst>
                    <a:ext uri="{FF2B5EF4-FFF2-40B4-BE49-F238E27FC236}">
                      <a16:creationId xmlns:a16="http://schemas.microsoft.com/office/drawing/2014/main" id="{4CA30E6F-BBBB-EE35-E792-7475EB9925B7}"/>
                    </a:ext>
                  </a:extLst>
                </p:cNvPr>
                <p:cNvSpPr/>
                <p:nvPr/>
              </p:nvSpPr>
              <p:spPr>
                <a:xfrm>
                  <a:off x="4250790" y="385793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0" name="Oval 9">
                  <a:extLst>
                    <a:ext uri="{FF2B5EF4-FFF2-40B4-BE49-F238E27FC236}">
                      <a16:creationId xmlns:a16="http://schemas.microsoft.com/office/drawing/2014/main" id="{14126F67-6E8A-4AB9-AB8A-D3FB2DD5BF91}"/>
                    </a:ext>
                  </a:extLst>
                </p:cNvPr>
                <p:cNvSpPr/>
                <p:nvPr/>
              </p:nvSpPr>
              <p:spPr>
                <a:xfrm>
                  <a:off x="4254531" y="458818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1" name="Oval 10">
                  <a:extLst>
                    <a:ext uri="{FF2B5EF4-FFF2-40B4-BE49-F238E27FC236}">
                      <a16:creationId xmlns:a16="http://schemas.microsoft.com/office/drawing/2014/main" id="{5F5465F3-0A41-D2F9-494B-A8C5D2170CD3}"/>
                    </a:ext>
                  </a:extLst>
                </p:cNvPr>
                <p:cNvSpPr/>
                <p:nvPr/>
              </p:nvSpPr>
              <p:spPr>
                <a:xfrm>
                  <a:off x="4659645" y="4223056"/>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12" name="Right Arrow 11">
                <a:extLst>
                  <a:ext uri="{FF2B5EF4-FFF2-40B4-BE49-F238E27FC236}">
                    <a16:creationId xmlns:a16="http://schemas.microsoft.com/office/drawing/2014/main" id="{19BFC772-4027-526E-C3FA-42815D7AB290}"/>
                  </a:ext>
                </a:extLst>
              </p:cNvPr>
              <p:cNvSpPr/>
              <p:nvPr/>
            </p:nvSpPr>
            <p:spPr>
              <a:xfrm>
                <a:off x="5297284" y="4194314"/>
                <a:ext cx="1770926" cy="399281"/>
              </a:xfrm>
              <a:prstGeom prst="rightArrow">
                <a:avLst/>
              </a:prstGeom>
              <a:solidFill>
                <a:srgbClr val="5A62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31" name="&quot;No&quot; Symbol 30">
              <a:extLst>
                <a:ext uri="{FF2B5EF4-FFF2-40B4-BE49-F238E27FC236}">
                  <a16:creationId xmlns:a16="http://schemas.microsoft.com/office/drawing/2014/main" id="{BE6A329C-2A23-1A1A-9E63-0A9FA38F0832}"/>
                </a:ext>
              </a:extLst>
            </p:cNvPr>
            <p:cNvSpPr/>
            <p:nvPr/>
          </p:nvSpPr>
          <p:spPr>
            <a:xfrm>
              <a:off x="3748515" y="4615169"/>
              <a:ext cx="963976" cy="977986"/>
            </a:xfrm>
            <a:prstGeom prst="noSmoking">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7A6C167B-2219-CF32-1B48-3D9779F213F4}"/>
                </a:ext>
              </a:extLst>
            </p:cNvPr>
            <p:cNvSpPr txBox="1"/>
            <p:nvPr/>
          </p:nvSpPr>
          <p:spPr>
            <a:xfrm>
              <a:off x="2084518" y="5694531"/>
              <a:ext cx="3006015" cy="769441"/>
            </a:xfrm>
            <a:prstGeom prst="rect">
              <a:avLst/>
            </a:prstGeom>
            <a:noFill/>
          </p:spPr>
          <p:txBody>
            <a:bodyPr wrap="none" rtlCol="0">
              <a:spAutoFit/>
            </a:bodyPr>
            <a:lstStyle/>
            <a:p>
              <a:pPr marL="457200" indent="-457200" algn="ctr">
                <a:buAutoNum type="arabicParenR"/>
              </a:pPr>
              <a:r>
                <a:rPr lang="en-US" sz="2400" b="1" dirty="0"/>
                <a:t>Avoid - (MC)</a:t>
              </a:r>
              <a:r>
                <a:rPr lang="en-US" sz="2400" b="1" baseline="30000" dirty="0"/>
                <a:t>2</a:t>
              </a:r>
            </a:p>
            <a:p>
              <a:pPr algn="ctr"/>
              <a:r>
                <a:rPr lang="en-US" sz="2000" b="1" dirty="0"/>
                <a:t>78% higher DB throughput</a:t>
              </a:r>
            </a:p>
          </p:txBody>
        </p:sp>
      </p:grpSp>
      <p:grpSp>
        <p:nvGrpSpPr>
          <p:cNvPr id="14" name="Group 13">
            <a:extLst>
              <a:ext uri="{FF2B5EF4-FFF2-40B4-BE49-F238E27FC236}">
                <a16:creationId xmlns:a16="http://schemas.microsoft.com/office/drawing/2014/main" id="{1C55A124-15C3-A452-8393-287FD373D04D}"/>
              </a:ext>
            </a:extLst>
          </p:cNvPr>
          <p:cNvGrpSpPr/>
          <p:nvPr/>
        </p:nvGrpSpPr>
        <p:grpSpPr>
          <a:xfrm>
            <a:off x="7064069" y="2017393"/>
            <a:ext cx="3218793" cy="1917582"/>
            <a:chOff x="1918138" y="2188464"/>
            <a:chExt cx="3218793" cy="1917582"/>
          </a:xfrm>
        </p:grpSpPr>
        <p:grpSp>
          <p:nvGrpSpPr>
            <p:cNvPr id="5" name="Group 4">
              <a:extLst>
                <a:ext uri="{FF2B5EF4-FFF2-40B4-BE49-F238E27FC236}">
                  <a16:creationId xmlns:a16="http://schemas.microsoft.com/office/drawing/2014/main" id="{E2A675DF-8239-42BA-6D9A-67CE55F20E24}"/>
                </a:ext>
              </a:extLst>
            </p:cNvPr>
            <p:cNvGrpSpPr/>
            <p:nvPr/>
          </p:nvGrpSpPr>
          <p:grpSpPr>
            <a:xfrm>
              <a:off x="1918138" y="2188464"/>
              <a:ext cx="3218793" cy="1188720"/>
              <a:chOff x="3849417" y="3857931"/>
              <a:chExt cx="3218793" cy="1095375"/>
            </a:xfrm>
          </p:grpSpPr>
          <p:grpSp>
            <p:nvGrpSpPr>
              <p:cNvPr id="8" name="Group 7">
                <a:extLst>
                  <a:ext uri="{FF2B5EF4-FFF2-40B4-BE49-F238E27FC236}">
                    <a16:creationId xmlns:a16="http://schemas.microsoft.com/office/drawing/2014/main" id="{FD4B7F6E-0D16-FFC7-F7CE-B76B4CEA53D8}"/>
                  </a:ext>
                </a:extLst>
              </p:cNvPr>
              <p:cNvGrpSpPr/>
              <p:nvPr/>
            </p:nvGrpSpPr>
            <p:grpSpPr>
              <a:xfrm>
                <a:off x="3849417" y="3857931"/>
                <a:ext cx="1215342" cy="1095375"/>
                <a:chOff x="3849417" y="3857931"/>
                <a:chExt cx="1215342" cy="1095375"/>
              </a:xfrm>
            </p:grpSpPr>
            <p:sp>
              <p:nvSpPr>
                <p:cNvPr id="15" name="Oval 14">
                  <a:extLst>
                    <a:ext uri="{FF2B5EF4-FFF2-40B4-BE49-F238E27FC236}">
                      <a16:creationId xmlns:a16="http://schemas.microsoft.com/office/drawing/2014/main" id="{782223DB-F0EA-4AB4-0683-D3F225A0F47E}"/>
                    </a:ext>
                  </a:extLst>
                </p:cNvPr>
                <p:cNvSpPr/>
                <p:nvPr/>
              </p:nvSpPr>
              <p:spPr>
                <a:xfrm>
                  <a:off x="3849417" y="4228145"/>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6" name="Oval 15">
                  <a:extLst>
                    <a:ext uri="{FF2B5EF4-FFF2-40B4-BE49-F238E27FC236}">
                      <a16:creationId xmlns:a16="http://schemas.microsoft.com/office/drawing/2014/main" id="{0EBB8DB6-A4E9-78E4-6939-14E975BB528F}"/>
                    </a:ext>
                  </a:extLst>
                </p:cNvPr>
                <p:cNvSpPr/>
                <p:nvPr/>
              </p:nvSpPr>
              <p:spPr>
                <a:xfrm>
                  <a:off x="4250790" y="385793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2" name="Oval 21">
                  <a:extLst>
                    <a:ext uri="{FF2B5EF4-FFF2-40B4-BE49-F238E27FC236}">
                      <a16:creationId xmlns:a16="http://schemas.microsoft.com/office/drawing/2014/main" id="{F9D2728D-D977-B68B-C512-17D36C752981}"/>
                    </a:ext>
                  </a:extLst>
                </p:cNvPr>
                <p:cNvSpPr/>
                <p:nvPr/>
              </p:nvSpPr>
              <p:spPr>
                <a:xfrm>
                  <a:off x="4254531" y="458818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3" name="Oval 22">
                  <a:extLst>
                    <a:ext uri="{FF2B5EF4-FFF2-40B4-BE49-F238E27FC236}">
                      <a16:creationId xmlns:a16="http://schemas.microsoft.com/office/drawing/2014/main" id="{3F33D8F2-FDF6-1CEE-533F-F8F119893ECD}"/>
                    </a:ext>
                  </a:extLst>
                </p:cNvPr>
                <p:cNvSpPr/>
                <p:nvPr/>
              </p:nvSpPr>
              <p:spPr>
                <a:xfrm>
                  <a:off x="4659645" y="4223056"/>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13" name="Right Arrow 12">
                <a:extLst>
                  <a:ext uri="{FF2B5EF4-FFF2-40B4-BE49-F238E27FC236}">
                    <a16:creationId xmlns:a16="http://schemas.microsoft.com/office/drawing/2014/main" id="{28FADB79-6E1D-7EAC-926F-455608465353}"/>
                  </a:ext>
                </a:extLst>
              </p:cNvPr>
              <p:cNvSpPr/>
              <p:nvPr/>
            </p:nvSpPr>
            <p:spPr>
              <a:xfrm>
                <a:off x="5297284" y="4194314"/>
                <a:ext cx="1770926" cy="399281"/>
              </a:xfrm>
              <a:prstGeom prst="rightArrow">
                <a:avLst/>
              </a:prstGeom>
              <a:solidFill>
                <a:srgbClr val="5A62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33" name="TextBox 32">
              <a:extLst>
                <a:ext uri="{FF2B5EF4-FFF2-40B4-BE49-F238E27FC236}">
                  <a16:creationId xmlns:a16="http://schemas.microsoft.com/office/drawing/2014/main" id="{790DA36B-DD61-895C-22FA-A75330C76A4B}"/>
                </a:ext>
              </a:extLst>
            </p:cNvPr>
            <p:cNvSpPr txBox="1"/>
            <p:nvPr/>
          </p:nvSpPr>
          <p:spPr>
            <a:xfrm>
              <a:off x="1926234" y="3336605"/>
              <a:ext cx="3202608" cy="769441"/>
            </a:xfrm>
            <a:prstGeom prst="rect">
              <a:avLst/>
            </a:prstGeom>
            <a:noFill/>
          </p:spPr>
          <p:txBody>
            <a:bodyPr wrap="none" rtlCol="0">
              <a:spAutoFit/>
            </a:bodyPr>
            <a:lstStyle/>
            <a:p>
              <a:pPr algn="ctr"/>
              <a:r>
                <a:rPr lang="en-US" sz="2400" b="1" dirty="0"/>
                <a:t>2) Hide - POD-Attention</a:t>
              </a:r>
            </a:p>
            <a:p>
              <a:pPr algn="ctr"/>
              <a:r>
                <a:rPr lang="en-US" sz="2000" b="1" dirty="0"/>
                <a:t>59% faster LLM attention</a:t>
              </a:r>
            </a:p>
          </p:txBody>
        </p:sp>
        <p:sp>
          <p:nvSpPr>
            <p:cNvPr id="35" name="Rectangle 34">
              <a:extLst>
                <a:ext uri="{FF2B5EF4-FFF2-40B4-BE49-F238E27FC236}">
                  <a16:creationId xmlns:a16="http://schemas.microsoft.com/office/drawing/2014/main" id="{DC3C988C-EC62-7EE4-33E5-1FA0A9AEA697}"/>
                </a:ext>
              </a:extLst>
            </p:cNvPr>
            <p:cNvSpPr/>
            <p:nvPr/>
          </p:nvSpPr>
          <p:spPr>
            <a:xfrm>
              <a:off x="3569782" y="2400856"/>
              <a:ext cx="1178557" cy="700622"/>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7" name="Graphic 36" descr="Processor with solid fill">
              <a:extLst>
                <a:ext uri="{FF2B5EF4-FFF2-40B4-BE49-F238E27FC236}">
                  <a16:creationId xmlns:a16="http://schemas.microsoft.com/office/drawing/2014/main" id="{27B5CFF0-DAD4-FDFD-15AE-378C7A2705DF}"/>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3805283" y="2390836"/>
              <a:ext cx="707554" cy="707554"/>
            </a:xfrm>
            <a:prstGeom prst="rect">
              <a:avLst/>
            </a:prstGeom>
          </p:spPr>
        </p:pic>
      </p:grpSp>
      <p:grpSp>
        <p:nvGrpSpPr>
          <p:cNvPr id="18" name="Group 17">
            <a:extLst>
              <a:ext uri="{FF2B5EF4-FFF2-40B4-BE49-F238E27FC236}">
                <a16:creationId xmlns:a16="http://schemas.microsoft.com/office/drawing/2014/main" id="{586C15E6-78D3-57BF-B068-64580D6C39F0}"/>
              </a:ext>
            </a:extLst>
          </p:cNvPr>
          <p:cNvGrpSpPr/>
          <p:nvPr/>
        </p:nvGrpSpPr>
        <p:grpSpPr>
          <a:xfrm>
            <a:off x="4486603" y="4412734"/>
            <a:ext cx="3218793" cy="1894498"/>
            <a:chOff x="7055069" y="2157477"/>
            <a:chExt cx="3218793" cy="1894498"/>
          </a:xfrm>
        </p:grpSpPr>
        <p:grpSp>
          <p:nvGrpSpPr>
            <p:cNvPr id="24" name="Group 23">
              <a:extLst>
                <a:ext uri="{FF2B5EF4-FFF2-40B4-BE49-F238E27FC236}">
                  <a16:creationId xmlns:a16="http://schemas.microsoft.com/office/drawing/2014/main" id="{8468C94B-57FE-C678-18A5-3DAC014B91AD}"/>
                </a:ext>
              </a:extLst>
            </p:cNvPr>
            <p:cNvGrpSpPr/>
            <p:nvPr/>
          </p:nvGrpSpPr>
          <p:grpSpPr>
            <a:xfrm>
              <a:off x="7055069" y="2188464"/>
              <a:ext cx="3218793" cy="1188720"/>
              <a:chOff x="3849417" y="3857931"/>
              <a:chExt cx="3218793" cy="1095375"/>
            </a:xfrm>
          </p:grpSpPr>
          <p:grpSp>
            <p:nvGrpSpPr>
              <p:cNvPr id="25" name="Group 24">
                <a:extLst>
                  <a:ext uri="{FF2B5EF4-FFF2-40B4-BE49-F238E27FC236}">
                    <a16:creationId xmlns:a16="http://schemas.microsoft.com/office/drawing/2014/main" id="{86662C9F-AE80-BFB4-DA4D-16FD417C1BD0}"/>
                  </a:ext>
                </a:extLst>
              </p:cNvPr>
              <p:cNvGrpSpPr/>
              <p:nvPr/>
            </p:nvGrpSpPr>
            <p:grpSpPr>
              <a:xfrm>
                <a:off x="3849417" y="3857931"/>
                <a:ext cx="1215342" cy="1095375"/>
                <a:chOff x="3849417" y="3857931"/>
                <a:chExt cx="1215342" cy="1095375"/>
              </a:xfrm>
            </p:grpSpPr>
            <p:sp>
              <p:nvSpPr>
                <p:cNvPr id="27" name="Oval 26">
                  <a:extLst>
                    <a:ext uri="{FF2B5EF4-FFF2-40B4-BE49-F238E27FC236}">
                      <a16:creationId xmlns:a16="http://schemas.microsoft.com/office/drawing/2014/main" id="{C8BF3E15-A648-424D-8978-92175AAE6C6A}"/>
                    </a:ext>
                  </a:extLst>
                </p:cNvPr>
                <p:cNvSpPr/>
                <p:nvPr/>
              </p:nvSpPr>
              <p:spPr>
                <a:xfrm>
                  <a:off x="3849417" y="4228145"/>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8" name="Oval 27">
                  <a:extLst>
                    <a:ext uri="{FF2B5EF4-FFF2-40B4-BE49-F238E27FC236}">
                      <a16:creationId xmlns:a16="http://schemas.microsoft.com/office/drawing/2014/main" id="{431768E1-CEF3-1EE0-56B1-CD8DE8DBBCBF}"/>
                    </a:ext>
                  </a:extLst>
                </p:cNvPr>
                <p:cNvSpPr/>
                <p:nvPr/>
              </p:nvSpPr>
              <p:spPr>
                <a:xfrm>
                  <a:off x="4250790" y="385793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9" name="Oval 28">
                  <a:extLst>
                    <a:ext uri="{FF2B5EF4-FFF2-40B4-BE49-F238E27FC236}">
                      <a16:creationId xmlns:a16="http://schemas.microsoft.com/office/drawing/2014/main" id="{2BE2CE9F-3C3A-1721-B277-A549C7156EE3}"/>
                    </a:ext>
                  </a:extLst>
                </p:cNvPr>
                <p:cNvSpPr/>
                <p:nvPr/>
              </p:nvSpPr>
              <p:spPr>
                <a:xfrm>
                  <a:off x="4254531" y="458818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0" name="Oval 29">
                  <a:extLst>
                    <a:ext uri="{FF2B5EF4-FFF2-40B4-BE49-F238E27FC236}">
                      <a16:creationId xmlns:a16="http://schemas.microsoft.com/office/drawing/2014/main" id="{B7BF9BD2-8B97-52AD-DFE5-6B470AFD48D8}"/>
                    </a:ext>
                  </a:extLst>
                </p:cNvPr>
                <p:cNvSpPr/>
                <p:nvPr/>
              </p:nvSpPr>
              <p:spPr>
                <a:xfrm>
                  <a:off x="4659645" y="4223056"/>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26" name="Right Arrow 25">
                <a:extLst>
                  <a:ext uri="{FF2B5EF4-FFF2-40B4-BE49-F238E27FC236}">
                    <a16:creationId xmlns:a16="http://schemas.microsoft.com/office/drawing/2014/main" id="{3D486FF2-FBB7-1701-5A32-EF0092624705}"/>
                  </a:ext>
                </a:extLst>
              </p:cNvPr>
              <p:cNvSpPr/>
              <p:nvPr/>
            </p:nvSpPr>
            <p:spPr>
              <a:xfrm>
                <a:off x="5297284" y="4194314"/>
                <a:ext cx="1770926" cy="399281"/>
              </a:xfrm>
              <a:prstGeom prst="rightArrow">
                <a:avLst/>
              </a:prstGeom>
              <a:solidFill>
                <a:srgbClr val="5A62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sp>
          <p:nvSpPr>
            <p:cNvPr id="34" name="TextBox 33">
              <a:extLst>
                <a:ext uri="{FF2B5EF4-FFF2-40B4-BE49-F238E27FC236}">
                  <a16:creationId xmlns:a16="http://schemas.microsoft.com/office/drawing/2014/main" id="{29492CDC-6660-4445-84F8-485CCCA09CD3}"/>
                </a:ext>
              </a:extLst>
            </p:cNvPr>
            <p:cNvSpPr txBox="1"/>
            <p:nvPr/>
          </p:nvSpPr>
          <p:spPr>
            <a:xfrm>
              <a:off x="7295212" y="3282534"/>
              <a:ext cx="2738507" cy="769441"/>
            </a:xfrm>
            <a:prstGeom prst="rect">
              <a:avLst/>
            </a:prstGeom>
            <a:noFill/>
          </p:spPr>
          <p:txBody>
            <a:bodyPr wrap="none" rtlCol="0">
              <a:spAutoFit/>
            </a:bodyPr>
            <a:lstStyle/>
            <a:p>
              <a:pPr algn="ctr"/>
              <a:r>
                <a:rPr lang="en-US" sz="2400" b="1" dirty="0"/>
                <a:t>3) Reduce - IBP</a:t>
              </a:r>
            </a:p>
            <a:p>
              <a:pPr algn="ctr"/>
              <a:r>
                <a:rPr lang="en-US" sz="2000" b="1" dirty="0"/>
                <a:t>74% faster GNN training</a:t>
              </a:r>
            </a:p>
          </p:txBody>
        </p:sp>
        <p:sp>
          <p:nvSpPr>
            <p:cNvPr id="38" name="Multiply 37">
              <a:extLst>
                <a:ext uri="{FF2B5EF4-FFF2-40B4-BE49-F238E27FC236}">
                  <a16:creationId xmlns:a16="http://schemas.microsoft.com/office/drawing/2014/main" id="{EDB136C4-16F6-B036-DDFA-AF99563D23E7}"/>
                </a:ext>
              </a:extLst>
            </p:cNvPr>
            <p:cNvSpPr/>
            <p:nvPr/>
          </p:nvSpPr>
          <p:spPr>
            <a:xfrm>
              <a:off x="7461953" y="2157477"/>
              <a:ext cx="401373" cy="458929"/>
            </a:xfrm>
            <a:prstGeom prst="mathMultiply">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Multiply 38">
              <a:extLst>
                <a:ext uri="{FF2B5EF4-FFF2-40B4-BE49-F238E27FC236}">
                  <a16:creationId xmlns:a16="http://schemas.microsoft.com/office/drawing/2014/main" id="{7A1F1C6F-1E22-B581-D6BD-DB9EA6D84280}"/>
                </a:ext>
              </a:extLst>
            </p:cNvPr>
            <p:cNvSpPr/>
            <p:nvPr/>
          </p:nvSpPr>
          <p:spPr>
            <a:xfrm>
              <a:off x="7466843" y="2956480"/>
              <a:ext cx="401373" cy="458929"/>
            </a:xfrm>
            <a:prstGeom prst="mathMultiply">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405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animBg="1"/>
      <p:bldP spid="1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0FE557-C6F7-0B2D-CD5C-03A7C31883E2}"/>
              </a:ext>
            </a:extLst>
          </p:cNvPr>
          <p:cNvSpPr>
            <a:spLocks noGrp="1"/>
          </p:cNvSpPr>
          <p:nvPr>
            <p:ph type="title"/>
          </p:nvPr>
        </p:nvSpPr>
        <p:spPr/>
        <p:txBody>
          <a:bodyPr/>
          <a:lstStyle/>
          <a:p>
            <a:r>
              <a:rPr lang="en-US" dirty="0"/>
              <a:t>Backup slides</a:t>
            </a:r>
          </a:p>
        </p:txBody>
      </p:sp>
      <p:sp>
        <p:nvSpPr>
          <p:cNvPr id="4" name="Slide Number Placeholder 3">
            <a:extLst>
              <a:ext uri="{FF2B5EF4-FFF2-40B4-BE49-F238E27FC236}">
                <a16:creationId xmlns:a16="http://schemas.microsoft.com/office/drawing/2014/main" id="{D42182C9-B295-2765-D6AC-3E441B4D08DB}"/>
              </a:ext>
            </a:extLst>
          </p:cNvPr>
          <p:cNvSpPr>
            <a:spLocks noGrp="1"/>
          </p:cNvSpPr>
          <p:nvPr>
            <p:ph type="sldNum" sz="quarter" idx="4294967295"/>
          </p:nvPr>
        </p:nvSpPr>
        <p:spPr>
          <a:xfrm>
            <a:off x="0" y="6356350"/>
            <a:ext cx="2743200" cy="365125"/>
          </a:xfrm>
        </p:spPr>
        <p:txBody>
          <a:bodyPr/>
          <a:lstStyle/>
          <a:p>
            <a:fld id="{04AED599-1D0F-3E40-81CA-01C30F87847C}" type="slidenum">
              <a:rPr lang="en-US" smtClean="0"/>
              <a:pPr/>
              <a:t>79</a:t>
            </a:fld>
            <a:endParaRPr lang="en-US"/>
          </a:p>
        </p:txBody>
      </p:sp>
    </p:spTree>
    <p:extLst>
      <p:ext uri="{BB962C8B-B14F-4D97-AF65-F5344CB8AC3E}">
        <p14:creationId xmlns:p14="http://schemas.microsoft.com/office/powerpoint/2010/main" val="59610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3B271-9938-59D6-7EA0-3339B56E49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EC9E2E-BC1F-A309-6AE9-3BCD4C388317}"/>
              </a:ext>
            </a:extLst>
          </p:cNvPr>
          <p:cNvSpPr>
            <a:spLocks noGrp="1"/>
          </p:cNvSpPr>
          <p:nvPr>
            <p:ph type="title"/>
          </p:nvPr>
        </p:nvSpPr>
        <p:spPr/>
        <p:txBody>
          <a:bodyPr/>
          <a:lstStyle/>
          <a:p>
            <a:r>
              <a:rPr lang="en-US" dirty="0"/>
              <a:t>Bottlenecks for this talk</a:t>
            </a:r>
          </a:p>
        </p:txBody>
      </p:sp>
      <p:sp>
        <p:nvSpPr>
          <p:cNvPr id="5" name="Slide Number Placeholder 4">
            <a:extLst>
              <a:ext uri="{FF2B5EF4-FFF2-40B4-BE49-F238E27FC236}">
                <a16:creationId xmlns:a16="http://schemas.microsoft.com/office/drawing/2014/main" id="{301FEE76-1104-7444-E30B-5910CF476FEE}"/>
              </a:ext>
            </a:extLst>
          </p:cNvPr>
          <p:cNvSpPr>
            <a:spLocks noGrp="1"/>
          </p:cNvSpPr>
          <p:nvPr>
            <p:ph type="sldNum" sz="quarter" idx="14"/>
          </p:nvPr>
        </p:nvSpPr>
        <p:spPr/>
        <p:txBody>
          <a:bodyPr/>
          <a:lstStyle/>
          <a:p>
            <a:fld id="{04AED599-1D0F-3E40-81CA-01C30F87847C}" type="slidenum">
              <a:rPr lang="en-US" smtClean="0"/>
              <a:t>8</a:t>
            </a:fld>
            <a:endParaRPr lang="en-US"/>
          </a:p>
        </p:txBody>
      </p:sp>
      <p:grpSp>
        <p:nvGrpSpPr>
          <p:cNvPr id="39" name="Group 38">
            <a:extLst>
              <a:ext uri="{FF2B5EF4-FFF2-40B4-BE49-F238E27FC236}">
                <a16:creationId xmlns:a16="http://schemas.microsoft.com/office/drawing/2014/main" id="{55ED7F86-84FB-A0EC-DDDB-A04E2D2F1747}"/>
              </a:ext>
            </a:extLst>
          </p:cNvPr>
          <p:cNvGrpSpPr/>
          <p:nvPr/>
        </p:nvGrpSpPr>
        <p:grpSpPr>
          <a:xfrm>
            <a:off x="2292184" y="2317965"/>
            <a:ext cx="7607633" cy="2802242"/>
            <a:chOff x="1918179" y="2317965"/>
            <a:chExt cx="7607633" cy="2802242"/>
          </a:xfrm>
        </p:grpSpPr>
        <p:sp>
          <p:nvSpPr>
            <p:cNvPr id="7" name="Rectangle: Rounded Corners 7">
              <a:extLst>
                <a:ext uri="{FF2B5EF4-FFF2-40B4-BE49-F238E27FC236}">
                  <a16:creationId xmlns:a16="http://schemas.microsoft.com/office/drawing/2014/main" id="{5CFA7CF3-4B9E-FC6E-0D63-2308A4C72D0A}"/>
                </a:ext>
              </a:extLst>
            </p:cNvPr>
            <p:cNvSpPr/>
            <p:nvPr/>
          </p:nvSpPr>
          <p:spPr>
            <a:xfrm>
              <a:off x="6501679" y="2317965"/>
              <a:ext cx="3024133" cy="1325035"/>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GPU</a:t>
              </a:r>
            </a:p>
          </p:txBody>
        </p:sp>
        <p:sp>
          <p:nvSpPr>
            <p:cNvPr id="8" name="Rectangle 7">
              <a:extLst>
                <a:ext uri="{FF2B5EF4-FFF2-40B4-BE49-F238E27FC236}">
                  <a16:creationId xmlns:a16="http://schemas.microsoft.com/office/drawing/2014/main" id="{3B2C7CFA-591A-F948-45EF-8C8FBD78BD6F}"/>
                </a:ext>
              </a:extLst>
            </p:cNvPr>
            <p:cNvSpPr/>
            <p:nvPr/>
          </p:nvSpPr>
          <p:spPr>
            <a:xfrm>
              <a:off x="6982954" y="3898754"/>
              <a:ext cx="2057400" cy="755065"/>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sp>
          <p:nvSpPr>
            <p:cNvPr id="10" name="Rectangle: Rounded Corners 7">
              <a:extLst>
                <a:ext uri="{FF2B5EF4-FFF2-40B4-BE49-F238E27FC236}">
                  <a16:creationId xmlns:a16="http://schemas.microsoft.com/office/drawing/2014/main" id="{EAAD7746-C6B7-E35C-CE85-EB099546B701}"/>
                </a:ext>
              </a:extLst>
            </p:cNvPr>
            <p:cNvSpPr/>
            <p:nvPr/>
          </p:nvSpPr>
          <p:spPr>
            <a:xfrm>
              <a:off x="1918179" y="2317967"/>
              <a:ext cx="3024133" cy="1325034"/>
            </a:xfrm>
            <a:prstGeom prst="roundRect">
              <a:avLst/>
            </a:prstGeom>
            <a:solidFill>
              <a:srgbClr val="0E2841">
                <a:lumMod val="10000"/>
                <a:lumOff val="9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10000"/>
                    </a:schemeClr>
                  </a:solidFill>
                  <a:effectLst/>
                  <a:uLnTx/>
                  <a:uFillTx/>
                  <a:latin typeface="Aptos" panose="02110004020202020204"/>
                  <a:ea typeface="+mn-ea"/>
                  <a:cs typeface="+mn-cs"/>
                </a:rPr>
                <a:t>CPU</a:t>
              </a:r>
            </a:p>
          </p:txBody>
        </p:sp>
        <p:sp>
          <p:nvSpPr>
            <p:cNvPr id="11" name="Rectangle 10">
              <a:extLst>
                <a:ext uri="{FF2B5EF4-FFF2-40B4-BE49-F238E27FC236}">
                  <a16:creationId xmlns:a16="http://schemas.microsoft.com/office/drawing/2014/main" id="{0645B01B-D27C-5594-F943-C00496B5A092}"/>
                </a:ext>
              </a:extLst>
            </p:cNvPr>
            <p:cNvSpPr/>
            <p:nvPr/>
          </p:nvSpPr>
          <p:spPr>
            <a:xfrm>
              <a:off x="2117303" y="3898754"/>
              <a:ext cx="2625883" cy="1221453"/>
            </a:xfrm>
            <a:prstGeom prst="rect">
              <a:avLst/>
            </a:prstGeom>
            <a:solidFill>
              <a:srgbClr val="F5B8A4">
                <a:alpha val="50000"/>
              </a:srgbClr>
            </a:solidFill>
            <a:ln w="19050">
              <a:solidFill>
                <a:srgbClr val="E9713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Memory</a:t>
              </a:r>
            </a:p>
          </p:txBody>
        </p:sp>
        <p:cxnSp>
          <p:nvCxnSpPr>
            <p:cNvPr id="12" name="Straight Connector 11">
              <a:extLst>
                <a:ext uri="{FF2B5EF4-FFF2-40B4-BE49-F238E27FC236}">
                  <a16:creationId xmlns:a16="http://schemas.microsoft.com/office/drawing/2014/main" id="{5B4C62B2-51F2-0996-5382-5C366C57BF42}"/>
                </a:ext>
              </a:extLst>
            </p:cNvPr>
            <p:cNvCxnSpPr>
              <a:cxnSpLocks/>
            </p:cNvCxnSpPr>
            <p:nvPr/>
          </p:nvCxnSpPr>
          <p:spPr>
            <a:xfrm>
              <a:off x="4743186" y="4140105"/>
              <a:ext cx="223976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555CF53-DABE-5A67-FB5E-2C559DB80110}"/>
                </a:ext>
              </a:extLst>
            </p:cNvPr>
            <p:cNvCxnSpPr>
              <a:cxnSpLocks/>
            </p:cNvCxnSpPr>
            <p:nvPr/>
          </p:nvCxnSpPr>
          <p:spPr>
            <a:xfrm>
              <a:off x="4743186" y="4466167"/>
              <a:ext cx="223219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3AD11EC-697A-FF8D-94B4-FE4F8000C305}"/>
                </a:ext>
              </a:extLst>
            </p:cNvPr>
            <p:cNvSpPr txBox="1"/>
            <p:nvPr/>
          </p:nvSpPr>
          <p:spPr>
            <a:xfrm>
              <a:off x="5556157" y="4126579"/>
              <a:ext cx="606256" cy="369332"/>
            </a:xfrm>
            <a:prstGeom prst="rect">
              <a:avLst/>
            </a:prstGeom>
            <a:noFill/>
          </p:spPr>
          <p:txBody>
            <a:bodyPr wrap="square" rtlCol="0">
              <a:spAutoFit/>
            </a:bodyPr>
            <a:lstStyle/>
            <a:p>
              <a:pPr algn="ctr"/>
              <a:r>
                <a:rPr lang="en-US" b="1" dirty="0"/>
                <a:t>PCIe</a:t>
              </a:r>
            </a:p>
          </p:txBody>
        </p:sp>
        <p:cxnSp>
          <p:nvCxnSpPr>
            <p:cNvPr id="19" name="Straight Connector 18">
              <a:extLst>
                <a:ext uri="{FF2B5EF4-FFF2-40B4-BE49-F238E27FC236}">
                  <a16:creationId xmlns:a16="http://schemas.microsoft.com/office/drawing/2014/main" id="{BB1386C1-6BB8-FD08-25FD-EA7054FE0770}"/>
                </a:ext>
              </a:extLst>
            </p:cNvPr>
            <p:cNvCxnSpPr/>
            <p:nvPr/>
          </p:nvCxnSpPr>
          <p:spPr>
            <a:xfrm>
              <a:off x="2550267"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69EA258-5E11-E3F6-E5C4-157CF6A85BB7}"/>
                </a:ext>
              </a:extLst>
            </p:cNvPr>
            <p:cNvCxnSpPr/>
            <p:nvPr/>
          </p:nvCxnSpPr>
          <p:spPr>
            <a:xfrm>
              <a:off x="3425745"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483B030-EDE9-8F65-EF57-6A9AED0E2267}"/>
                </a:ext>
              </a:extLst>
            </p:cNvPr>
            <p:cNvCxnSpPr/>
            <p:nvPr/>
          </p:nvCxnSpPr>
          <p:spPr>
            <a:xfrm>
              <a:off x="4301222"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F26888E-4B03-59FB-DE14-8DCC968FF845}"/>
                </a:ext>
              </a:extLst>
            </p:cNvPr>
            <p:cNvCxnSpPr/>
            <p:nvPr/>
          </p:nvCxnSpPr>
          <p:spPr>
            <a:xfrm>
              <a:off x="7143210"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E499645-6278-A2E5-6C28-E12604210EFF}"/>
                </a:ext>
              </a:extLst>
            </p:cNvPr>
            <p:cNvCxnSpPr/>
            <p:nvPr/>
          </p:nvCxnSpPr>
          <p:spPr>
            <a:xfrm>
              <a:off x="8018688"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236550A-4BBF-A21B-237C-B575BA89E4E1}"/>
                </a:ext>
              </a:extLst>
            </p:cNvPr>
            <p:cNvCxnSpPr/>
            <p:nvPr/>
          </p:nvCxnSpPr>
          <p:spPr>
            <a:xfrm>
              <a:off x="8894165"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C2009A3-2AA2-213E-6804-1A40F35ED9C9}"/>
                </a:ext>
              </a:extLst>
            </p:cNvPr>
            <p:cNvCxnSpPr/>
            <p:nvPr/>
          </p:nvCxnSpPr>
          <p:spPr>
            <a:xfrm>
              <a:off x="7584794"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AC36F9B-9F44-C1B8-E7F5-E571A338190D}"/>
                </a:ext>
              </a:extLst>
            </p:cNvPr>
            <p:cNvCxnSpPr/>
            <p:nvPr/>
          </p:nvCxnSpPr>
          <p:spPr>
            <a:xfrm>
              <a:off x="8450092" y="3643001"/>
              <a:ext cx="0" cy="255753"/>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59" name="TextBox 58">
            <a:extLst>
              <a:ext uri="{FF2B5EF4-FFF2-40B4-BE49-F238E27FC236}">
                <a16:creationId xmlns:a16="http://schemas.microsoft.com/office/drawing/2014/main" id="{AB9D3972-6619-4BFC-6CA5-1592566A6124}"/>
              </a:ext>
            </a:extLst>
          </p:cNvPr>
          <p:cNvSpPr txBox="1"/>
          <p:nvPr/>
        </p:nvSpPr>
        <p:spPr>
          <a:xfrm>
            <a:off x="7917608" y="5510096"/>
            <a:ext cx="2701124" cy="584775"/>
          </a:xfrm>
          <a:prstGeom prst="rect">
            <a:avLst/>
          </a:prstGeom>
          <a:noFill/>
        </p:spPr>
        <p:txBody>
          <a:bodyPr wrap="none" rtlCol="0">
            <a:spAutoFit/>
          </a:bodyPr>
          <a:lstStyle/>
          <a:p>
            <a:r>
              <a:rPr lang="en-US" sz="3200" b="1" dirty="0">
                <a:solidFill>
                  <a:srgbClr val="C00000"/>
                </a:solidFill>
              </a:rPr>
              <a:t>BOTTLENECKS!</a:t>
            </a:r>
          </a:p>
        </p:txBody>
      </p:sp>
      <p:sp>
        <p:nvSpPr>
          <p:cNvPr id="2" name="Explosion 1 1">
            <a:extLst>
              <a:ext uri="{FF2B5EF4-FFF2-40B4-BE49-F238E27FC236}">
                <a16:creationId xmlns:a16="http://schemas.microsoft.com/office/drawing/2014/main" id="{86AEB5A4-69FC-6621-6649-A182C06C2486}"/>
              </a:ext>
            </a:extLst>
          </p:cNvPr>
          <p:cNvSpPr/>
          <p:nvPr/>
        </p:nvSpPr>
        <p:spPr>
          <a:xfrm>
            <a:off x="7275953" y="5030635"/>
            <a:ext cx="3945422" cy="1543695"/>
          </a:xfrm>
          <a:prstGeom prst="irregularSeal1">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Explosion 1 2">
            <a:extLst>
              <a:ext uri="{FF2B5EF4-FFF2-40B4-BE49-F238E27FC236}">
                <a16:creationId xmlns:a16="http://schemas.microsoft.com/office/drawing/2014/main" id="{C1EA16AA-FC50-AE11-56A0-D231F9DB9714}"/>
              </a:ext>
            </a:extLst>
          </p:cNvPr>
          <p:cNvSpPr/>
          <p:nvPr/>
        </p:nvSpPr>
        <p:spPr>
          <a:xfrm>
            <a:off x="2478651" y="3310407"/>
            <a:ext cx="2717512" cy="872384"/>
          </a:xfrm>
          <a:prstGeom prst="irregularSeal1">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Explosion 1 5">
            <a:extLst>
              <a:ext uri="{FF2B5EF4-FFF2-40B4-BE49-F238E27FC236}">
                <a16:creationId xmlns:a16="http://schemas.microsoft.com/office/drawing/2014/main" id="{9971BA2B-C6D3-4711-76B3-EB58FD725F6A}"/>
              </a:ext>
            </a:extLst>
          </p:cNvPr>
          <p:cNvSpPr/>
          <p:nvPr/>
        </p:nvSpPr>
        <p:spPr>
          <a:xfrm>
            <a:off x="7050677" y="3334685"/>
            <a:ext cx="2717512" cy="872384"/>
          </a:xfrm>
          <a:prstGeom prst="irregularSeal1">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Explosion 1 16">
            <a:extLst>
              <a:ext uri="{FF2B5EF4-FFF2-40B4-BE49-F238E27FC236}">
                <a16:creationId xmlns:a16="http://schemas.microsoft.com/office/drawing/2014/main" id="{5DB6C18E-4A87-6AFC-7441-A71C49DAD1B5}"/>
              </a:ext>
            </a:extLst>
          </p:cNvPr>
          <p:cNvSpPr/>
          <p:nvPr/>
        </p:nvSpPr>
        <p:spPr>
          <a:xfrm>
            <a:off x="4816802" y="3858757"/>
            <a:ext cx="2933400" cy="872384"/>
          </a:xfrm>
          <a:prstGeom prst="irregularSeal1">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7658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8CB5E-1691-A751-A61E-2AD6394C10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6EE239-2972-4877-E8C2-E97EED8A14A7}"/>
              </a:ext>
            </a:extLst>
          </p:cNvPr>
          <p:cNvSpPr>
            <a:spLocks noGrp="1"/>
          </p:cNvSpPr>
          <p:nvPr>
            <p:ph type="title"/>
          </p:nvPr>
        </p:nvSpPr>
        <p:spPr/>
        <p:txBody>
          <a:bodyPr/>
          <a:lstStyle/>
          <a:p>
            <a:r>
              <a:rPr lang="en-US" dirty="0"/>
              <a:t>Avoid: Lazy </a:t>
            </a:r>
            <a:r>
              <a:rPr lang="en-US" dirty="0" err="1"/>
              <a:t>MemCopy</a:t>
            </a:r>
            <a:r>
              <a:rPr lang="en-US" dirty="0"/>
              <a:t> for Databases and IPC</a:t>
            </a:r>
          </a:p>
        </p:txBody>
      </p:sp>
      <p:sp>
        <p:nvSpPr>
          <p:cNvPr id="4" name="Slide Number Placeholder 3">
            <a:extLst>
              <a:ext uri="{FF2B5EF4-FFF2-40B4-BE49-F238E27FC236}">
                <a16:creationId xmlns:a16="http://schemas.microsoft.com/office/drawing/2014/main" id="{F4C2AEB6-8071-631B-FA59-2AFB7FFFBB99}"/>
              </a:ext>
            </a:extLst>
          </p:cNvPr>
          <p:cNvSpPr>
            <a:spLocks noGrp="1"/>
          </p:cNvSpPr>
          <p:nvPr>
            <p:ph type="sldNum" sz="quarter" idx="14"/>
          </p:nvPr>
        </p:nvSpPr>
        <p:spPr/>
        <p:txBody>
          <a:bodyPr/>
          <a:lstStyle/>
          <a:p>
            <a:fld id="{04AED599-1D0F-3E40-81CA-01C30F87847C}" type="slidenum">
              <a:rPr lang="en-US" smtClean="0"/>
              <a:pPr/>
              <a:t>80</a:t>
            </a:fld>
            <a:endParaRPr lang="en-US"/>
          </a:p>
        </p:txBody>
      </p:sp>
      <p:grpSp>
        <p:nvGrpSpPr>
          <p:cNvPr id="14" name="Group 13">
            <a:extLst>
              <a:ext uri="{FF2B5EF4-FFF2-40B4-BE49-F238E27FC236}">
                <a16:creationId xmlns:a16="http://schemas.microsoft.com/office/drawing/2014/main" id="{570400B2-F2D2-37B0-58C5-9492DA31B648}"/>
              </a:ext>
            </a:extLst>
          </p:cNvPr>
          <p:cNvGrpSpPr/>
          <p:nvPr/>
        </p:nvGrpSpPr>
        <p:grpSpPr>
          <a:xfrm>
            <a:off x="3759108" y="2913803"/>
            <a:ext cx="4673784" cy="1726096"/>
            <a:chOff x="3849417" y="3857931"/>
            <a:chExt cx="3218793" cy="1095375"/>
          </a:xfrm>
        </p:grpSpPr>
        <p:grpSp>
          <p:nvGrpSpPr>
            <p:cNvPr id="15" name="Group 14">
              <a:extLst>
                <a:ext uri="{FF2B5EF4-FFF2-40B4-BE49-F238E27FC236}">
                  <a16:creationId xmlns:a16="http://schemas.microsoft.com/office/drawing/2014/main" id="{5A53EF04-EF7C-2B9B-2A5D-18A2A21DA6BC}"/>
                </a:ext>
              </a:extLst>
            </p:cNvPr>
            <p:cNvGrpSpPr/>
            <p:nvPr/>
          </p:nvGrpSpPr>
          <p:grpSpPr>
            <a:xfrm>
              <a:off x="3849417" y="3857931"/>
              <a:ext cx="1215342" cy="1095375"/>
              <a:chOff x="3849417" y="3857931"/>
              <a:chExt cx="1215342" cy="1095375"/>
            </a:xfrm>
          </p:grpSpPr>
          <p:sp>
            <p:nvSpPr>
              <p:cNvPr id="17" name="Oval 16">
                <a:extLst>
                  <a:ext uri="{FF2B5EF4-FFF2-40B4-BE49-F238E27FC236}">
                    <a16:creationId xmlns:a16="http://schemas.microsoft.com/office/drawing/2014/main" id="{41839A0B-C1D5-619E-6F4F-25EB217702F3}"/>
                  </a:ext>
                </a:extLst>
              </p:cNvPr>
              <p:cNvSpPr/>
              <p:nvPr/>
            </p:nvSpPr>
            <p:spPr>
              <a:xfrm>
                <a:off x="3849417" y="4228145"/>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8" name="Oval 17">
                <a:extLst>
                  <a:ext uri="{FF2B5EF4-FFF2-40B4-BE49-F238E27FC236}">
                    <a16:creationId xmlns:a16="http://schemas.microsoft.com/office/drawing/2014/main" id="{BDA4A680-D940-4F95-3BB3-95AAA3755558}"/>
                  </a:ext>
                </a:extLst>
              </p:cNvPr>
              <p:cNvSpPr/>
              <p:nvPr/>
            </p:nvSpPr>
            <p:spPr>
              <a:xfrm>
                <a:off x="4250790" y="385793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9" name="Oval 18">
                <a:extLst>
                  <a:ext uri="{FF2B5EF4-FFF2-40B4-BE49-F238E27FC236}">
                    <a16:creationId xmlns:a16="http://schemas.microsoft.com/office/drawing/2014/main" id="{6735FECC-EBF6-27E6-9A04-1D43AE4E4299}"/>
                  </a:ext>
                </a:extLst>
              </p:cNvPr>
              <p:cNvSpPr/>
              <p:nvPr/>
            </p:nvSpPr>
            <p:spPr>
              <a:xfrm>
                <a:off x="4254531" y="458818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0" name="Oval 19">
                <a:extLst>
                  <a:ext uri="{FF2B5EF4-FFF2-40B4-BE49-F238E27FC236}">
                    <a16:creationId xmlns:a16="http://schemas.microsoft.com/office/drawing/2014/main" id="{534BC3B3-01FB-8299-D4A9-19544B16B0AF}"/>
                  </a:ext>
                </a:extLst>
              </p:cNvPr>
              <p:cNvSpPr/>
              <p:nvPr/>
            </p:nvSpPr>
            <p:spPr>
              <a:xfrm>
                <a:off x="4659645" y="4223056"/>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16" name="Right Arrow 15">
              <a:extLst>
                <a:ext uri="{FF2B5EF4-FFF2-40B4-BE49-F238E27FC236}">
                  <a16:creationId xmlns:a16="http://schemas.microsoft.com/office/drawing/2014/main" id="{4759099D-5916-64D7-A3DD-D7DDB7FEBA67}"/>
                </a:ext>
              </a:extLst>
            </p:cNvPr>
            <p:cNvSpPr/>
            <p:nvPr/>
          </p:nvSpPr>
          <p:spPr>
            <a:xfrm>
              <a:off x="5297284" y="4194314"/>
              <a:ext cx="1770926" cy="399281"/>
            </a:xfrm>
            <a:prstGeom prst="rightArrow">
              <a:avLst/>
            </a:prstGeom>
            <a:solidFill>
              <a:srgbClr val="5A62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21" name="&quot;No&quot; Symbol 20">
            <a:extLst>
              <a:ext uri="{FF2B5EF4-FFF2-40B4-BE49-F238E27FC236}">
                <a16:creationId xmlns:a16="http://schemas.microsoft.com/office/drawing/2014/main" id="{19F71A43-C1A0-04F0-D6D6-697867654990}"/>
              </a:ext>
            </a:extLst>
          </p:cNvPr>
          <p:cNvSpPr/>
          <p:nvPr/>
        </p:nvSpPr>
        <p:spPr>
          <a:xfrm>
            <a:off x="6272279" y="3006293"/>
            <a:ext cx="1531300" cy="1541114"/>
          </a:xfrm>
          <a:prstGeom prst="noSmoking">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858A6CDC-91FA-FBA7-48E6-8DB307ABD47D}"/>
              </a:ext>
            </a:extLst>
          </p:cNvPr>
          <p:cNvSpPr txBox="1"/>
          <p:nvPr/>
        </p:nvSpPr>
        <p:spPr>
          <a:xfrm>
            <a:off x="2854728" y="5458968"/>
            <a:ext cx="6482544" cy="707886"/>
          </a:xfrm>
          <a:prstGeom prst="rect">
            <a:avLst/>
          </a:prstGeom>
          <a:noFill/>
        </p:spPr>
        <p:txBody>
          <a:bodyPr wrap="none" rtlCol="0">
            <a:spAutoFit/>
          </a:bodyPr>
          <a:lstStyle/>
          <a:p>
            <a:pPr algn="ctr"/>
            <a:r>
              <a:rPr lang="en-US" sz="2000" dirty="0"/>
              <a:t>Published as: </a:t>
            </a:r>
          </a:p>
          <a:p>
            <a:pPr algn="ctr"/>
            <a:r>
              <a:rPr lang="en-US" sz="2000" b="1" dirty="0"/>
              <a:t>(MC)</a:t>
            </a:r>
            <a:r>
              <a:rPr lang="en-US" sz="2000" b="1" baseline="30000" dirty="0"/>
              <a:t>2</a:t>
            </a:r>
            <a:r>
              <a:rPr lang="en-US" sz="2000" b="1" dirty="0"/>
              <a:t>: Lazy </a:t>
            </a:r>
            <a:r>
              <a:rPr lang="en-US" sz="2000" b="1" dirty="0" err="1"/>
              <a:t>MemCopy</a:t>
            </a:r>
            <a:r>
              <a:rPr lang="en-US" sz="2000" b="1" dirty="0"/>
              <a:t> at the Memory Controller</a:t>
            </a:r>
            <a:r>
              <a:rPr lang="en-US" sz="2000" dirty="0"/>
              <a:t>, ISCA 2024</a:t>
            </a:r>
          </a:p>
        </p:txBody>
      </p:sp>
    </p:spTree>
    <p:extLst>
      <p:ext uri="{BB962C8B-B14F-4D97-AF65-F5344CB8AC3E}">
        <p14:creationId xmlns:p14="http://schemas.microsoft.com/office/powerpoint/2010/main" val="34255593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(MC)</a:t>
            </a:r>
            <a:r>
              <a:rPr lang="en-US" baseline="30000" dirty="0"/>
              <a:t>2</a:t>
            </a:r>
            <a:r>
              <a:rPr lang="en-US" dirty="0"/>
              <a:t> Hardware</a:t>
            </a:r>
            <a:endParaRPr lang="en-US" baseline="30000" dirty="0"/>
          </a:p>
        </p:txBody>
      </p:sp>
      <p:pic>
        <p:nvPicPr>
          <p:cNvPr id="2" name="Picture 1">
            <a:extLst>
              <a:ext uri="{FF2B5EF4-FFF2-40B4-BE49-F238E27FC236}">
                <a16:creationId xmlns:a16="http://schemas.microsoft.com/office/drawing/2014/main" id="{AB6A3022-C3F5-9188-01CA-6063132B8A0B}"/>
              </a:ext>
            </a:extLst>
          </p:cNvPr>
          <p:cNvPicPr>
            <a:picLocks noChangeAspect="1"/>
          </p:cNvPicPr>
          <p:nvPr/>
        </p:nvPicPr>
        <p:blipFill rotWithShape="1">
          <a:blip r:embed="rId3"/>
          <a:srcRect l="-7036" r="1"/>
          <a:stretch/>
        </p:blipFill>
        <p:spPr>
          <a:xfrm>
            <a:off x="2473325" y="1818011"/>
            <a:ext cx="7245351" cy="4124920"/>
          </a:xfrm>
          <a:prstGeom prst="rect">
            <a:avLst/>
          </a:prstGeom>
        </p:spPr>
      </p:pic>
      <p:sp>
        <p:nvSpPr>
          <p:cNvPr id="3" name="Rectangle 2">
            <a:extLst>
              <a:ext uri="{FF2B5EF4-FFF2-40B4-BE49-F238E27FC236}">
                <a16:creationId xmlns:a16="http://schemas.microsoft.com/office/drawing/2014/main" id="{BDFFF7CD-7AAF-8320-A6F7-3F8D0597675E}"/>
              </a:ext>
            </a:extLst>
          </p:cNvPr>
          <p:cNvSpPr/>
          <p:nvPr/>
        </p:nvSpPr>
        <p:spPr>
          <a:xfrm>
            <a:off x="6853360" y="3929956"/>
            <a:ext cx="2910056" cy="1979419"/>
          </a:xfrm>
          <a:prstGeom prst="rect">
            <a:avLst/>
          </a:prstGeom>
          <a:noFill/>
          <a:ln w="38100">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558F8A96-F8CB-1E7D-70B5-BEE210E05BE1}"/>
              </a:ext>
            </a:extLst>
          </p:cNvPr>
          <p:cNvSpPr/>
          <p:nvPr/>
        </p:nvSpPr>
        <p:spPr>
          <a:xfrm>
            <a:off x="6853360" y="5199311"/>
            <a:ext cx="2910056" cy="710064"/>
          </a:xfrm>
          <a:prstGeom prst="rect">
            <a:avLst/>
          </a:prstGeom>
          <a:noFill/>
          <a:ln w="38100">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0F53B618-B50A-2DF6-36C9-3546AB2E809C}"/>
              </a:ext>
            </a:extLst>
          </p:cNvPr>
          <p:cNvSpPr/>
          <p:nvPr/>
        </p:nvSpPr>
        <p:spPr>
          <a:xfrm>
            <a:off x="6853360" y="3299669"/>
            <a:ext cx="2262677" cy="710064"/>
          </a:xfrm>
          <a:prstGeom prst="rect">
            <a:avLst/>
          </a:prstGeom>
          <a:noFill/>
          <a:ln w="38100">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7820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(MC)</a:t>
            </a:r>
            <a:r>
              <a:rPr lang="en-US" baseline="30000" dirty="0"/>
              <a:t>2</a:t>
            </a:r>
            <a:r>
              <a:rPr lang="en-US" dirty="0"/>
              <a:t> ISA</a:t>
            </a:r>
            <a:endParaRPr lang="en-US" baseline="30000" dirty="0"/>
          </a:p>
        </p:txBody>
      </p:sp>
      <p:sp>
        <p:nvSpPr>
          <p:cNvPr id="4" name="Rectangle 3">
            <a:extLst>
              <a:ext uri="{FF2B5EF4-FFF2-40B4-BE49-F238E27FC236}">
                <a16:creationId xmlns:a16="http://schemas.microsoft.com/office/drawing/2014/main" id="{03CB60D0-B4FB-6C88-F181-F0477F73C0D9}"/>
              </a:ext>
            </a:extLst>
          </p:cNvPr>
          <p:cNvSpPr/>
          <p:nvPr/>
        </p:nvSpPr>
        <p:spPr>
          <a:xfrm>
            <a:off x="6142501" y="4975048"/>
            <a:ext cx="439529" cy="275105"/>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6" name="Rectangle 5">
            <a:extLst>
              <a:ext uri="{FF2B5EF4-FFF2-40B4-BE49-F238E27FC236}">
                <a16:creationId xmlns:a16="http://schemas.microsoft.com/office/drawing/2014/main" id="{9336571B-9C4F-2A72-D0E1-9C2709F9BD2A}"/>
              </a:ext>
            </a:extLst>
          </p:cNvPr>
          <p:cNvSpPr/>
          <p:nvPr/>
        </p:nvSpPr>
        <p:spPr>
          <a:xfrm>
            <a:off x="6582030" y="4975048"/>
            <a:ext cx="439529" cy="275105"/>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7" name="Rectangle 6">
            <a:extLst>
              <a:ext uri="{FF2B5EF4-FFF2-40B4-BE49-F238E27FC236}">
                <a16:creationId xmlns:a16="http://schemas.microsoft.com/office/drawing/2014/main" id="{EDCCA9A5-F479-C51B-A8FC-53DB3171FC5A}"/>
              </a:ext>
            </a:extLst>
          </p:cNvPr>
          <p:cNvSpPr/>
          <p:nvPr/>
        </p:nvSpPr>
        <p:spPr>
          <a:xfrm>
            <a:off x="7021560" y="4975046"/>
            <a:ext cx="439529" cy="275105"/>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8" name="Rectangle 7">
            <a:extLst>
              <a:ext uri="{FF2B5EF4-FFF2-40B4-BE49-F238E27FC236}">
                <a16:creationId xmlns:a16="http://schemas.microsoft.com/office/drawing/2014/main" id="{1087AC1D-4A90-A97B-E765-A055280B76D8}"/>
              </a:ext>
            </a:extLst>
          </p:cNvPr>
          <p:cNvSpPr/>
          <p:nvPr/>
        </p:nvSpPr>
        <p:spPr>
          <a:xfrm>
            <a:off x="7461089" y="4975046"/>
            <a:ext cx="439529" cy="275105"/>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9" name="Rectangle 8">
            <a:extLst>
              <a:ext uri="{FF2B5EF4-FFF2-40B4-BE49-F238E27FC236}">
                <a16:creationId xmlns:a16="http://schemas.microsoft.com/office/drawing/2014/main" id="{F3A16631-0D15-5A5A-1905-E58131169691}"/>
              </a:ext>
            </a:extLst>
          </p:cNvPr>
          <p:cNvSpPr/>
          <p:nvPr/>
        </p:nvSpPr>
        <p:spPr>
          <a:xfrm>
            <a:off x="5999457" y="4975046"/>
            <a:ext cx="143044" cy="275105"/>
          </a:xfrm>
          <a:custGeom>
            <a:avLst/>
            <a:gdLst>
              <a:gd name="csX0" fmla="*/ 0 w 143044"/>
              <a:gd name="csY0" fmla="*/ 0 h 275105"/>
              <a:gd name="csX1" fmla="*/ 143044 w 143044"/>
              <a:gd name="csY1" fmla="*/ 0 h 275105"/>
              <a:gd name="csX2" fmla="*/ 143044 w 143044"/>
              <a:gd name="csY2" fmla="*/ 275105 h 275105"/>
              <a:gd name="csX3" fmla="*/ 0 w 143044"/>
              <a:gd name="csY3" fmla="*/ 275105 h 275105"/>
              <a:gd name="csX4" fmla="*/ 0 w 143044"/>
              <a:gd name="csY4" fmla="*/ 0 h 275105"/>
            </a:gdLst>
            <a:ahLst/>
            <a:cxnLst>
              <a:cxn ang="0">
                <a:pos x="csX0" y="csY0"/>
              </a:cxn>
              <a:cxn ang="0">
                <a:pos x="csX1" y="csY1"/>
              </a:cxn>
              <a:cxn ang="0">
                <a:pos x="csX2" y="csY2"/>
              </a:cxn>
              <a:cxn ang="0">
                <a:pos x="csX3" y="csY3"/>
              </a:cxn>
              <a:cxn ang="0">
                <a:pos x="csX4" y="csY4"/>
              </a:cxn>
            </a:cxnLst>
            <a:rect l="l" t="t" r="r" b="b"/>
            <a:pathLst>
              <a:path w="143044" h="275105" fill="none" extrusionOk="0">
                <a:moveTo>
                  <a:pt x="0" y="0"/>
                </a:moveTo>
                <a:cubicBezTo>
                  <a:pt x="37401" y="3680"/>
                  <a:pt x="71758" y="3813"/>
                  <a:pt x="143044" y="0"/>
                </a:cubicBezTo>
                <a:cubicBezTo>
                  <a:pt x="135500" y="31532"/>
                  <a:pt x="147509" y="205593"/>
                  <a:pt x="143044" y="275105"/>
                </a:cubicBezTo>
                <a:cubicBezTo>
                  <a:pt x="76522" y="266988"/>
                  <a:pt x="36001" y="280911"/>
                  <a:pt x="0" y="275105"/>
                </a:cubicBezTo>
                <a:cubicBezTo>
                  <a:pt x="13678" y="161065"/>
                  <a:pt x="-19505" y="28707"/>
                  <a:pt x="0" y="0"/>
                </a:cubicBezTo>
                <a:close/>
              </a:path>
              <a:path w="143044" h="275105" stroke="0" extrusionOk="0">
                <a:moveTo>
                  <a:pt x="0" y="0"/>
                </a:moveTo>
                <a:cubicBezTo>
                  <a:pt x="51397" y="-8432"/>
                  <a:pt x="125992" y="-878"/>
                  <a:pt x="143044" y="0"/>
                </a:cubicBezTo>
                <a:cubicBezTo>
                  <a:pt x="167000" y="118956"/>
                  <a:pt x="119401" y="180355"/>
                  <a:pt x="143044" y="275105"/>
                </a:cubicBezTo>
                <a:cubicBezTo>
                  <a:pt x="126442" y="286423"/>
                  <a:pt x="62295" y="263972"/>
                  <a:pt x="0" y="275105"/>
                </a:cubicBezTo>
                <a:cubicBezTo>
                  <a:pt x="18490" y="185572"/>
                  <a:pt x="-24071" y="99412"/>
                  <a:pt x="0" y="0"/>
                </a:cubicBezTo>
                <a:close/>
              </a:path>
            </a:pathLst>
          </a:custGeom>
          <a:solidFill>
            <a:srgbClr val="0070C0"/>
          </a:solidFill>
          <a:ln>
            <a:extLst>
              <a:ext uri="{C807C97D-BFC1-408E-A445-0C87EB9F89A2}">
                <ask:lineSketchStyleProps xmlns:ask="http://schemas.microsoft.com/office/drawing/2018/sketchyshapes" sd="1219033472">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10" name="Rectangle 9">
            <a:extLst>
              <a:ext uri="{FF2B5EF4-FFF2-40B4-BE49-F238E27FC236}">
                <a16:creationId xmlns:a16="http://schemas.microsoft.com/office/drawing/2014/main" id="{1E91B468-25C6-DF97-E16F-DBEB03C45443}"/>
              </a:ext>
            </a:extLst>
          </p:cNvPr>
          <p:cNvSpPr/>
          <p:nvPr/>
        </p:nvSpPr>
        <p:spPr>
          <a:xfrm>
            <a:off x="7900618" y="4975046"/>
            <a:ext cx="143044" cy="275105"/>
          </a:xfrm>
          <a:custGeom>
            <a:avLst/>
            <a:gdLst>
              <a:gd name="csX0" fmla="*/ 0 w 143044"/>
              <a:gd name="csY0" fmla="*/ 0 h 275105"/>
              <a:gd name="csX1" fmla="*/ 143044 w 143044"/>
              <a:gd name="csY1" fmla="*/ 0 h 275105"/>
              <a:gd name="csX2" fmla="*/ 143044 w 143044"/>
              <a:gd name="csY2" fmla="*/ 275105 h 275105"/>
              <a:gd name="csX3" fmla="*/ 0 w 143044"/>
              <a:gd name="csY3" fmla="*/ 275105 h 275105"/>
              <a:gd name="csX4" fmla="*/ 0 w 143044"/>
              <a:gd name="csY4" fmla="*/ 0 h 275105"/>
            </a:gdLst>
            <a:ahLst/>
            <a:cxnLst>
              <a:cxn ang="0">
                <a:pos x="csX0" y="csY0"/>
              </a:cxn>
              <a:cxn ang="0">
                <a:pos x="csX1" y="csY1"/>
              </a:cxn>
              <a:cxn ang="0">
                <a:pos x="csX2" y="csY2"/>
              </a:cxn>
              <a:cxn ang="0">
                <a:pos x="csX3" y="csY3"/>
              </a:cxn>
              <a:cxn ang="0">
                <a:pos x="csX4" y="csY4"/>
              </a:cxn>
            </a:cxnLst>
            <a:rect l="l" t="t" r="r" b="b"/>
            <a:pathLst>
              <a:path w="143044" h="275105" fill="none" extrusionOk="0">
                <a:moveTo>
                  <a:pt x="0" y="0"/>
                </a:moveTo>
                <a:cubicBezTo>
                  <a:pt x="37401" y="3680"/>
                  <a:pt x="71758" y="3813"/>
                  <a:pt x="143044" y="0"/>
                </a:cubicBezTo>
                <a:cubicBezTo>
                  <a:pt x="135500" y="31532"/>
                  <a:pt x="147509" y="205593"/>
                  <a:pt x="143044" y="275105"/>
                </a:cubicBezTo>
                <a:cubicBezTo>
                  <a:pt x="76522" y="266988"/>
                  <a:pt x="36001" y="280911"/>
                  <a:pt x="0" y="275105"/>
                </a:cubicBezTo>
                <a:cubicBezTo>
                  <a:pt x="13678" y="161065"/>
                  <a:pt x="-19505" y="28707"/>
                  <a:pt x="0" y="0"/>
                </a:cubicBezTo>
                <a:close/>
              </a:path>
              <a:path w="143044" h="275105" stroke="0" extrusionOk="0">
                <a:moveTo>
                  <a:pt x="0" y="0"/>
                </a:moveTo>
                <a:cubicBezTo>
                  <a:pt x="51397" y="-8432"/>
                  <a:pt x="125992" y="-878"/>
                  <a:pt x="143044" y="0"/>
                </a:cubicBezTo>
                <a:cubicBezTo>
                  <a:pt x="167000" y="118956"/>
                  <a:pt x="119401" y="180355"/>
                  <a:pt x="143044" y="275105"/>
                </a:cubicBezTo>
                <a:cubicBezTo>
                  <a:pt x="126442" y="286423"/>
                  <a:pt x="62295" y="263972"/>
                  <a:pt x="0" y="275105"/>
                </a:cubicBezTo>
                <a:cubicBezTo>
                  <a:pt x="18490" y="185572"/>
                  <a:pt x="-24071" y="99412"/>
                  <a:pt x="0" y="0"/>
                </a:cubicBezTo>
                <a:close/>
              </a:path>
            </a:pathLst>
          </a:custGeom>
          <a:solidFill>
            <a:srgbClr val="0070C0"/>
          </a:solidFill>
          <a:ln>
            <a:extLst>
              <a:ext uri="{C807C97D-BFC1-408E-A445-0C87EB9F89A2}">
                <ask:lineSketchStyleProps xmlns:ask="http://schemas.microsoft.com/office/drawing/2018/sketchyshapes" sd="1219033472">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endParaRPr>
          </a:p>
        </p:txBody>
      </p:sp>
      <p:sp>
        <p:nvSpPr>
          <p:cNvPr id="11" name="TextBox 10">
            <a:extLst>
              <a:ext uri="{FF2B5EF4-FFF2-40B4-BE49-F238E27FC236}">
                <a16:creationId xmlns:a16="http://schemas.microsoft.com/office/drawing/2014/main" id="{BF5DC9B9-EE9F-1B84-203B-67223C6698D4}"/>
              </a:ext>
            </a:extLst>
          </p:cNvPr>
          <p:cNvSpPr txBox="1"/>
          <p:nvPr/>
        </p:nvSpPr>
        <p:spPr>
          <a:xfrm>
            <a:off x="4165695" y="4886895"/>
            <a:ext cx="1536767" cy="420564"/>
          </a:xfrm>
          <a:prstGeom prst="rect">
            <a:avLst/>
          </a:prstGeom>
          <a:noFill/>
        </p:spPr>
        <p:txBody>
          <a:bodyPr wrap="none" rtlCol="0">
            <a:spAutoFit/>
          </a:bodyPr>
          <a:lstStyle/>
          <a:p>
            <a:r>
              <a:rPr lang="en-US" sz="2133" dirty="0"/>
              <a:t>Destination:</a:t>
            </a:r>
          </a:p>
        </p:txBody>
      </p:sp>
      <p:cxnSp>
        <p:nvCxnSpPr>
          <p:cNvPr id="13" name="Straight Arrow Connector 12">
            <a:extLst>
              <a:ext uri="{FF2B5EF4-FFF2-40B4-BE49-F238E27FC236}">
                <a16:creationId xmlns:a16="http://schemas.microsoft.com/office/drawing/2014/main" id="{69EEEE9D-54DD-5AFE-F19B-24712098E5AE}"/>
              </a:ext>
            </a:extLst>
          </p:cNvPr>
          <p:cNvCxnSpPr/>
          <p:nvPr/>
        </p:nvCxnSpPr>
        <p:spPr>
          <a:xfrm flipV="1">
            <a:off x="6142500" y="5250151"/>
            <a:ext cx="0" cy="2762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Left Brace 13">
            <a:extLst>
              <a:ext uri="{FF2B5EF4-FFF2-40B4-BE49-F238E27FC236}">
                <a16:creationId xmlns:a16="http://schemas.microsoft.com/office/drawing/2014/main" id="{FB3F6F92-27CE-605F-835B-8BFDD3A921AE}"/>
              </a:ext>
            </a:extLst>
          </p:cNvPr>
          <p:cNvSpPr/>
          <p:nvPr/>
        </p:nvSpPr>
        <p:spPr>
          <a:xfrm rot="5400000">
            <a:off x="6965047" y="4019207"/>
            <a:ext cx="106103" cy="1751197"/>
          </a:xfrm>
          <a:prstGeom prst="leftBrace">
            <a:avLst>
              <a:gd name="adj1" fmla="val 104392"/>
              <a:gd name="adj2" fmla="val 50000"/>
            </a:avLst>
          </a:prstGeom>
          <a:ln w="2222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6" name="TextBox 15">
            <a:extLst>
              <a:ext uri="{FF2B5EF4-FFF2-40B4-BE49-F238E27FC236}">
                <a16:creationId xmlns:a16="http://schemas.microsoft.com/office/drawing/2014/main" id="{0C169060-8ADC-DDFB-48F1-F01DA8F5415D}"/>
              </a:ext>
            </a:extLst>
          </p:cNvPr>
          <p:cNvSpPr txBox="1"/>
          <p:nvPr/>
        </p:nvSpPr>
        <p:spPr>
          <a:xfrm>
            <a:off x="5390529" y="5497100"/>
            <a:ext cx="1503938" cy="307777"/>
          </a:xfrm>
          <a:prstGeom prst="rect">
            <a:avLst/>
          </a:prstGeom>
          <a:noFill/>
        </p:spPr>
        <p:txBody>
          <a:bodyPr wrap="none" rtlCol="0">
            <a:spAutoFit/>
          </a:bodyPr>
          <a:lstStyle/>
          <a:p>
            <a:pPr algn="ctr"/>
            <a:r>
              <a:rPr lang="en-US" sz="1400" b="1" dirty="0" err="1"/>
              <a:t>Cacheline</a:t>
            </a:r>
            <a:r>
              <a:rPr lang="en-US" sz="1400" b="1" dirty="0"/>
              <a:t>-aligned</a:t>
            </a:r>
          </a:p>
        </p:txBody>
      </p:sp>
      <p:sp>
        <p:nvSpPr>
          <p:cNvPr id="17" name="TextBox 16">
            <a:extLst>
              <a:ext uri="{FF2B5EF4-FFF2-40B4-BE49-F238E27FC236}">
                <a16:creationId xmlns:a16="http://schemas.microsoft.com/office/drawing/2014/main" id="{5A69FA54-2C3C-AF26-63BD-0D7894081F03}"/>
              </a:ext>
            </a:extLst>
          </p:cNvPr>
          <p:cNvSpPr txBox="1"/>
          <p:nvPr/>
        </p:nvSpPr>
        <p:spPr>
          <a:xfrm>
            <a:off x="5983775" y="4503198"/>
            <a:ext cx="2068643" cy="307777"/>
          </a:xfrm>
          <a:prstGeom prst="rect">
            <a:avLst/>
          </a:prstGeom>
          <a:noFill/>
        </p:spPr>
        <p:txBody>
          <a:bodyPr wrap="none" rtlCol="0">
            <a:spAutoFit/>
          </a:bodyPr>
          <a:lstStyle/>
          <a:p>
            <a:pPr algn="ctr"/>
            <a:r>
              <a:rPr lang="en-US" sz="1400" b="1" dirty="0"/>
              <a:t>Multiple of </a:t>
            </a:r>
            <a:r>
              <a:rPr lang="en-US" sz="1400" b="1" dirty="0" err="1"/>
              <a:t>cacheline</a:t>
            </a:r>
            <a:r>
              <a:rPr lang="en-US" sz="1400" b="1" dirty="0"/>
              <a:t> size</a:t>
            </a:r>
          </a:p>
        </p:txBody>
      </p:sp>
      <p:graphicFrame>
        <p:nvGraphicFramePr>
          <p:cNvPr id="19" name="Table 18">
            <a:extLst>
              <a:ext uri="{FF2B5EF4-FFF2-40B4-BE49-F238E27FC236}">
                <a16:creationId xmlns:a16="http://schemas.microsoft.com/office/drawing/2014/main" id="{4EC8EF22-A10F-CB03-ED8B-AA3831FADF1D}"/>
              </a:ext>
            </a:extLst>
          </p:cNvPr>
          <p:cNvGraphicFramePr>
            <a:graphicFrameLocks noGrp="1"/>
          </p:cNvGraphicFramePr>
          <p:nvPr/>
        </p:nvGraphicFramePr>
        <p:xfrm>
          <a:off x="3565656" y="2654879"/>
          <a:ext cx="5060688" cy="1828800"/>
        </p:xfrm>
        <a:graphic>
          <a:graphicData uri="http://schemas.openxmlformats.org/drawingml/2006/table">
            <a:tbl>
              <a:tblPr firstRow="1" bandRow="1">
                <a:tableStyleId>{D03447BB-5D67-496B-8E87-E561075AD55C}</a:tableStyleId>
              </a:tblPr>
              <a:tblGrid>
                <a:gridCol w="2171025">
                  <a:extLst>
                    <a:ext uri="{9D8B030D-6E8A-4147-A177-3AD203B41FA5}">
                      <a16:colId xmlns:a16="http://schemas.microsoft.com/office/drawing/2014/main" val="4192883348"/>
                    </a:ext>
                  </a:extLst>
                </a:gridCol>
                <a:gridCol w="2889663">
                  <a:extLst>
                    <a:ext uri="{9D8B030D-6E8A-4147-A177-3AD203B41FA5}">
                      <a16:colId xmlns:a16="http://schemas.microsoft.com/office/drawing/2014/main" val="2253384871"/>
                    </a:ext>
                  </a:extLst>
                </a:gridCol>
              </a:tblGrid>
              <a:tr h="609600">
                <a:tc>
                  <a:txBody>
                    <a:bodyPr/>
                    <a:lstStyle/>
                    <a:p>
                      <a:r>
                        <a:rPr lang="en-US" sz="3200" dirty="0">
                          <a:solidFill>
                            <a:schemeClr val="bg2"/>
                          </a:solidFill>
                        </a:rPr>
                        <a:t>Operation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a:solidFill>
                            <a:schemeClr val="bg2"/>
                          </a:solidFill>
                        </a:rPr>
                        <a:t>Operands</a:t>
                      </a:r>
                    </a:p>
                  </a:txBody>
                  <a:tcPr marL="121920" marR="121920" marT="60960" marB="60960">
                    <a:lnL w="12700" cap="flat" cmpd="sng" algn="ctr">
                      <a:solidFill>
                        <a:schemeClr val="accent4">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3500749"/>
                  </a:ext>
                </a:extLst>
              </a:tr>
              <a:tr h="609600">
                <a:tc>
                  <a:txBody>
                    <a:bodyPr/>
                    <a:lstStyle/>
                    <a:p>
                      <a:r>
                        <a:rPr lang="en-US" sz="3200" b="1" dirty="0">
                          <a:solidFill>
                            <a:schemeClr val="accent4">
                              <a:lumMod val="10000"/>
                            </a:schemeClr>
                          </a:solidFill>
                        </a:rPr>
                        <a:t>MCLAZY</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i="1" dirty="0" err="1">
                          <a:solidFill>
                            <a:schemeClr val="accent4">
                              <a:lumMod val="10000"/>
                            </a:schemeClr>
                          </a:solidFill>
                        </a:rPr>
                        <a:t>R</a:t>
                      </a:r>
                      <a:r>
                        <a:rPr lang="en-US" sz="3200" i="1" baseline="-25000" dirty="0" err="1">
                          <a:solidFill>
                            <a:schemeClr val="accent4">
                              <a:lumMod val="10000"/>
                            </a:schemeClr>
                          </a:solidFill>
                        </a:rPr>
                        <a:t>dest</a:t>
                      </a:r>
                      <a:r>
                        <a:rPr lang="en-US" sz="3200" i="1" baseline="-25000" dirty="0">
                          <a:solidFill>
                            <a:schemeClr val="accent4">
                              <a:lumMod val="10000"/>
                            </a:schemeClr>
                          </a:solidFill>
                        </a:rPr>
                        <a:t> </a:t>
                      </a:r>
                      <a:r>
                        <a:rPr lang="en-US" sz="3200" i="1" dirty="0">
                          <a:solidFill>
                            <a:schemeClr val="accent4">
                              <a:lumMod val="10000"/>
                            </a:schemeClr>
                          </a:solidFill>
                        </a:rPr>
                        <a:t>, </a:t>
                      </a:r>
                      <a:r>
                        <a:rPr lang="en-US" sz="3200" i="1" dirty="0" err="1">
                          <a:solidFill>
                            <a:schemeClr val="accent4">
                              <a:lumMod val="10000"/>
                            </a:schemeClr>
                          </a:solidFill>
                        </a:rPr>
                        <a:t>R</a:t>
                      </a:r>
                      <a:r>
                        <a:rPr lang="en-US" sz="3200" i="1" baseline="-25000" dirty="0" err="1">
                          <a:solidFill>
                            <a:schemeClr val="accent4">
                              <a:lumMod val="10000"/>
                            </a:schemeClr>
                          </a:solidFill>
                        </a:rPr>
                        <a:t>src</a:t>
                      </a:r>
                      <a:r>
                        <a:rPr lang="en-US" sz="3200" i="1" baseline="-25000" dirty="0">
                          <a:solidFill>
                            <a:schemeClr val="accent4">
                              <a:lumMod val="10000"/>
                            </a:schemeClr>
                          </a:solidFill>
                        </a:rPr>
                        <a:t> </a:t>
                      </a:r>
                      <a:r>
                        <a:rPr lang="en-US" sz="3200" i="1" dirty="0">
                          <a:solidFill>
                            <a:schemeClr val="accent4">
                              <a:lumMod val="10000"/>
                            </a:schemeClr>
                          </a:solidFill>
                        </a:rPr>
                        <a:t>, </a:t>
                      </a:r>
                      <a:r>
                        <a:rPr lang="en-US" sz="3200" i="1" dirty="0" err="1">
                          <a:solidFill>
                            <a:schemeClr val="accent4">
                              <a:lumMod val="10000"/>
                            </a:schemeClr>
                          </a:solidFill>
                        </a:rPr>
                        <a:t>R</a:t>
                      </a:r>
                      <a:r>
                        <a:rPr lang="en-US" sz="3200" i="1" baseline="-25000" dirty="0" err="1">
                          <a:solidFill>
                            <a:schemeClr val="accent4">
                              <a:lumMod val="10000"/>
                            </a:schemeClr>
                          </a:solidFill>
                        </a:rPr>
                        <a:t>size</a:t>
                      </a:r>
                      <a:endParaRPr lang="en-US" sz="3200" i="1" baseline="-25000" dirty="0">
                        <a:solidFill>
                          <a:schemeClr val="accent4">
                            <a:lumMod val="10000"/>
                          </a:schemeClr>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1139763"/>
                  </a:ext>
                </a:extLst>
              </a:tr>
              <a:tr h="609600">
                <a:tc>
                  <a:txBody>
                    <a:bodyPr/>
                    <a:lstStyle/>
                    <a:p>
                      <a:r>
                        <a:rPr lang="en-US" sz="3200" b="1" dirty="0">
                          <a:solidFill>
                            <a:schemeClr val="accent4">
                              <a:lumMod val="10000"/>
                            </a:schemeClr>
                          </a:solidFill>
                        </a:rPr>
                        <a:t>MCFREE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err="1">
                          <a:solidFill>
                            <a:schemeClr val="accent4">
                              <a:lumMod val="10000"/>
                            </a:schemeClr>
                          </a:solidFill>
                        </a:rPr>
                        <a:t>R</a:t>
                      </a:r>
                      <a:r>
                        <a:rPr lang="en-US" sz="3200" baseline="-25000" dirty="0" err="1">
                          <a:solidFill>
                            <a:schemeClr val="accent4">
                              <a:lumMod val="10000"/>
                            </a:schemeClr>
                          </a:solidFill>
                        </a:rPr>
                        <a:t>addr</a:t>
                      </a:r>
                      <a:r>
                        <a:rPr lang="en-US" sz="3200" baseline="-25000" dirty="0">
                          <a:solidFill>
                            <a:schemeClr val="accent4">
                              <a:lumMod val="10000"/>
                            </a:schemeClr>
                          </a:solidFill>
                        </a:rPr>
                        <a:t> </a:t>
                      </a:r>
                      <a:r>
                        <a:rPr lang="en-US" sz="3200" dirty="0">
                          <a:solidFill>
                            <a:schemeClr val="accent4">
                              <a:lumMod val="10000"/>
                            </a:schemeClr>
                          </a:solidFill>
                        </a:rPr>
                        <a:t>, </a:t>
                      </a:r>
                      <a:r>
                        <a:rPr lang="en-US" sz="3200" dirty="0" err="1">
                          <a:solidFill>
                            <a:schemeClr val="accent4">
                              <a:lumMod val="10000"/>
                            </a:schemeClr>
                          </a:solidFill>
                        </a:rPr>
                        <a:t>R</a:t>
                      </a:r>
                      <a:r>
                        <a:rPr lang="en-US" sz="3200" baseline="-25000" dirty="0" err="1">
                          <a:solidFill>
                            <a:schemeClr val="accent4">
                              <a:lumMod val="10000"/>
                            </a:schemeClr>
                          </a:solidFill>
                        </a:rPr>
                        <a:t>size</a:t>
                      </a:r>
                      <a:endParaRPr lang="en-US" sz="3200" baseline="-25000" dirty="0">
                        <a:solidFill>
                          <a:schemeClr val="accent4">
                            <a:lumMod val="10000"/>
                          </a:schemeClr>
                        </a:solidFill>
                      </a:endParaRPr>
                    </a:p>
                  </a:txBody>
                  <a:tcPr marL="121920" marR="121920" marT="60960" marB="60960">
                    <a:lnL w="12700" cap="flat" cmpd="sng" algn="ctr">
                      <a:solidFill>
                        <a:schemeClr val="accent4">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0708163"/>
                  </a:ext>
                </a:extLst>
              </a:tr>
            </a:tbl>
          </a:graphicData>
        </a:graphic>
      </p:graphicFrame>
      <p:sp>
        <p:nvSpPr>
          <p:cNvPr id="20" name="Rectangle 19">
            <a:extLst>
              <a:ext uri="{FF2B5EF4-FFF2-40B4-BE49-F238E27FC236}">
                <a16:creationId xmlns:a16="http://schemas.microsoft.com/office/drawing/2014/main" id="{56A3E36E-06DA-1E0E-C72F-D976B41E9DDE}"/>
              </a:ext>
            </a:extLst>
          </p:cNvPr>
          <p:cNvSpPr/>
          <p:nvPr/>
        </p:nvSpPr>
        <p:spPr>
          <a:xfrm>
            <a:off x="5779326" y="3198422"/>
            <a:ext cx="633349" cy="411677"/>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AC78BA2-9797-F638-D70A-B2BA0A987A84}"/>
              </a:ext>
            </a:extLst>
          </p:cNvPr>
          <p:cNvSpPr/>
          <p:nvPr/>
        </p:nvSpPr>
        <p:spPr>
          <a:xfrm>
            <a:off x="7093526" y="3198422"/>
            <a:ext cx="576471" cy="411677"/>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9B0A0631-45C7-EC1A-7467-9A2B60B77274}"/>
              </a:ext>
            </a:extLst>
          </p:cNvPr>
          <p:cNvSpPr/>
          <p:nvPr/>
        </p:nvSpPr>
        <p:spPr>
          <a:xfrm>
            <a:off x="6494131" y="3198422"/>
            <a:ext cx="576471" cy="411677"/>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EDD36645-96AD-B5C8-EA7B-C5088EC231C4}"/>
              </a:ext>
            </a:extLst>
          </p:cNvPr>
          <p:cNvSpPr/>
          <p:nvPr/>
        </p:nvSpPr>
        <p:spPr>
          <a:xfrm>
            <a:off x="5779326" y="3198422"/>
            <a:ext cx="633349" cy="411677"/>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TextBox 17">
            <a:extLst>
              <a:ext uri="{FF2B5EF4-FFF2-40B4-BE49-F238E27FC236}">
                <a16:creationId xmlns:a16="http://schemas.microsoft.com/office/drawing/2014/main" id="{296AE453-1039-8309-5317-B34FA3BBAB66}"/>
              </a:ext>
            </a:extLst>
          </p:cNvPr>
          <p:cNvSpPr txBox="1"/>
          <p:nvPr/>
        </p:nvSpPr>
        <p:spPr>
          <a:xfrm>
            <a:off x="8868099" y="2904116"/>
            <a:ext cx="3211360" cy="954300"/>
          </a:xfrm>
          <a:prstGeom prst="rect">
            <a:avLst/>
          </a:prstGeom>
          <a:noFill/>
        </p:spPr>
        <p:txBody>
          <a:bodyPr wrap="square" rtlCol="0">
            <a:spAutoFit/>
          </a:bodyPr>
          <a:lstStyle/>
          <a:p>
            <a:pPr algn="ctr"/>
            <a:r>
              <a:rPr lang="en-US" sz="1867" dirty="0"/>
              <a:t>Must be physically contiguous, </a:t>
            </a:r>
          </a:p>
          <a:p>
            <a:pPr algn="ctr"/>
            <a:r>
              <a:rPr lang="en-US" sz="1867" dirty="0"/>
              <a:t>i.e., within a single page for user apps</a:t>
            </a:r>
          </a:p>
        </p:txBody>
      </p:sp>
      <p:sp>
        <p:nvSpPr>
          <p:cNvPr id="12" name="Rectangle 11">
            <a:extLst>
              <a:ext uri="{FF2B5EF4-FFF2-40B4-BE49-F238E27FC236}">
                <a16:creationId xmlns:a16="http://schemas.microsoft.com/office/drawing/2014/main" id="{A769BA01-7E48-D316-CD5E-D1251DB0A1C9}"/>
              </a:ext>
            </a:extLst>
          </p:cNvPr>
          <p:cNvSpPr/>
          <p:nvPr/>
        </p:nvSpPr>
        <p:spPr>
          <a:xfrm>
            <a:off x="86816" y="2183315"/>
            <a:ext cx="11966917" cy="3909848"/>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Rounded Rectangle 1">
            <a:extLst>
              <a:ext uri="{FF2B5EF4-FFF2-40B4-BE49-F238E27FC236}">
                <a16:creationId xmlns:a16="http://schemas.microsoft.com/office/drawing/2014/main" id="{D208C305-71E3-33F7-7C66-F8B089364399}"/>
              </a:ext>
            </a:extLst>
          </p:cNvPr>
          <p:cNvSpPr/>
          <p:nvPr/>
        </p:nvSpPr>
        <p:spPr>
          <a:xfrm>
            <a:off x="2747006" y="2650120"/>
            <a:ext cx="6697991" cy="1557760"/>
          </a:xfrm>
          <a:prstGeom prst="roundRect">
            <a:avLst/>
          </a:prstGeom>
          <a:solidFill>
            <a:schemeClr val="tx2">
              <a:lumMod val="40000"/>
              <a:lumOff val="60000"/>
              <a:alpha val="89804"/>
            </a:scheme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err="1">
                <a:solidFill>
                  <a:schemeClr val="accent1"/>
                </a:solidFill>
              </a:rPr>
              <a:t>memcpy_lazy</a:t>
            </a:r>
            <a:r>
              <a:rPr lang="en-US" sz="2400" b="1" dirty="0">
                <a:solidFill>
                  <a:schemeClr val="accent1"/>
                </a:solidFill>
              </a:rPr>
              <a:t>: </a:t>
            </a:r>
            <a:r>
              <a:rPr lang="en-US" sz="2400" dirty="0">
                <a:solidFill>
                  <a:schemeClr val="accent1"/>
                </a:solidFill>
              </a:rPr>
              <a:t>C wrapper function with </a:t>
            </a:r>
          </a:p>
          <a:p>
            <a:pPr algn="ctr"/>
            <a:r>
              <a:rPr lang="en-US" sz="2400" dirty="0">
                <a:solidFill>
                  <a:schemeClr val="accent1"/>
                </a:solidFill>
              </a:rPr>
              <a:t>semantics identical to </a:t>
            </a:r>
            <a:r>
              <a:rPr lang="en-US" sz="2400" i="1" dirty="0" err="1">
                <a:solidFill>
                  <a:schemeClr val="accent1"/>
                </a:solidFill>
              </a:rPr>
              <a:t>memcpy</a:t>
            </a:r>
            <a:endParaRPr lang="en-US" sz="2400" i="1" dirty="0">
              <a:solidFill>
                <a:schemeClr val="accent1"/>
              </a:solidFill>
            </a:endParaRPr>
          </a:p>
        </p:txBody>
      </p:sp>
    </p:spTree>
    <p:extLst>
      <p:ext uri="{BB962C8B-B14F-4D97-AF65-F5344CB8AC3E}">
        <p14:creationId xmlns:p14="http://schemas.microsoft.com/office/powerpoint/2010/main" val="422125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 presetClass="exit" presetSubtype="0" fill="hold" grpId="1" nodeType="withEffect">
                                  <p:stCondLst>
                                    <p:cond delay="0"/>
                                  </p:stCondLst>
                                  <p:childTnLst>
                                    <p:set>
                                      <p:cBhvr>
                                        <p:cTn id="51" dur="1" fill="hold">
                                          <p:stCondLst>
                                            <p:cond delay="0"/>
                                          </p:stCondLst>
                                        </p:cTn>
                                        <p:tgtEl>
                                          <p:spTgt spid="21"/>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left)">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p:bldP spid="14" grpId="0" animBg="1"/>
      <p:bldP spid="16" grpId="0"/>
      <p:bldP spid="17" grpId="0"/>
      <p:bldP spid="20" grpId="0" animBg="1"/>
      <p:bldP spid="20" grpId="1" animBg="1"/>
      <p:bldP spid="21" grpId="0" animBg="1"/>
      <p:bldP spid="21" grpId="1" animBg="1"/>
      <p:bldP spid="3" grpId="0" animBg="1"/>
      <p:bldP spid="15" grpId="0" animBg="1"/>
      <p:bldP spid="18" grpId="0"/>
      <p:bldP spid="12" grpId="0" animBg="1"/>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(MC)</a:t>
            </a:r>
            <a:r>
              <a:rPr lang="en-US" baseline="30000" dirty="0"/>
              <a:t>2</a:t>
            </a:r>
            <a:r>
              <a:rPr lang="en-US" dirty="0"/>
              <a:t> operation: Lazy copy</a:t>
            </a:r>
            <a:endParaRPr lang="en-US" baseline="30000" dirty="0"/>
          </a:p>
        </p:txBody>
      </p:sp>
      <p:sp>
        <p:nvSpPr>
          <p:cNvPr id="9" name="Rounded Rectangle 8">
            <a:extLst>
              <a:ext uri="{FF2B5EF4-FFF2-40B4-BE49-F238E27FC236}">
                <a16:creationId xmlns:a16="http://schemas.microsoft.com/office/drawing/2014/main" id="{501F28CC-6953-ECDA-58D0-A1A0C56E4E5E}"/>
              </a:ext>
            </a:extLst>
          </p:cNvPr>
          <p:cNvSpPr/>
          <p:nvPr/>
        </p:nvSpPr>
        <p:spPr>
          <a:xfrm>
            <a:off x="3082345" y="2410046"/>
            <a:ext cx="1311641" cy="462873"/>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2133" b="1" dirty="0"/>
              <a:t>Core</a:t>
            </a:r>
          </a:p>
        </p:txBody>
      </p:sp>
      <p:sp>
        <p:nvSpPr>
          <p:cNvPr id="20" name="Rectangle 19">
            <a:extLst>
              <a:ext uri="{FF2B5EF4-FFF2-40B4-BE49-F238E27FC236}">
                <a16:creationId xmlns:a16="http://schemas.microsoft.com/office/drawing/2014/main" id="{32D6872A-2B1F-3F87-3EA0-DCB7817FE07D}"/>
              </a:ext>
            </a:extLst>
          </p:cNvPr>
          <p:cNvSpPr/>
          <p:nvPr/>
        </p:nvSpPr>
        <p:spPr>
          <a:xfrm>
            <a:off x="3733598" y="3173732"/>
            <a:ext cx="4475013" cy="462873"/>
          </a:xfrm>
          <a:prstGeom prst="rect">
            <a:avLst/>
          </a:prstGeom>
          <a:gradFill>
            <a:gsLst>
              <a:gs pos="0">
                <a:srgbClr val="F8CECC"/>
              </a:gs>
              <a:gs pos="50000">
                <a:srgbClr val="FBE6E5"/>
              </a:gs>
              <a:gs pos="100000">
                <a:srgbClr val="FFFFFF"/>
              </a:gs>
            </a:gsLst>
            <a:lin ang="16200000" scaled="1"/>
          </a:gradFill>
          <a:ln w="5781" cap="flat">
            <a:solidFill>
              <a:srgbClr val="B85450"/>
            </a:solidFill>
            <a:prstDash val="solid"/>
            <a:miter/>
          </a:ln>
          <a:effectLst/>
        </p:spPr>
        <p:txBody>
          <a:bodyPr rtlCol="0" anchor="ctr"/>
          <a:lstStyle/>
          <a:p>
            <a:pPr algn="ctr"/>
            <a:r>
              <a:rPr lang="en-US" sz="2133" b="1" dirty="0"/>
              <a:t>Last-level $</a:t>
            </a:r>
          </a:p>
        </p:txBody>
      </p:sp>
      <p:sp>
        <p:nvSpPr>
          <p:cNvPr id="26" name="Rectangle 25">
            <a:extLst>
              <a:ext uri="{FF2B5EF4-FFF2-40B4-BE49-F238E27FC236}">
                <a16:creationId xmlns:a16="http://schemas.microsoft.com/office/drawing/2014/main" id="{24F62F0D-8E4B-C818-DFE4-8235A05541C5}"/>
              </a:ext>
            </a:extLst>
          </p:cNvPr>
          <p:cNvSpPr/>
          <p:nvPr/>
        </p:nvSpPr>
        <p:spPr>
          <a:xfrm>
            <a:off x="3082345" y="3875813"/>
            <a:ext cx="5786655" cy="385728"/>
          </a:xfrm>
          <a:prstGeom prst="rect">
            <a:avLst/>
          </a:prstGeom>
          <a:gradFill>
            <a:gsLst>
              <a:gs pos="0">
                <a:srgbClr val="D5E8D4"/>
              </a:gs>
              <a:gs pos="50000">
                <a:srgbClr val="EAF3E9"/>
              </a:gs>
              <a:gs pos="100000">
                <a:srgbClr val="FFFFFF"/>
              </a:gs>
            </a:gsLst>
            <a:lin ang="16200000" scaled="1"/>
          </a:gradFill>
          <a:ln w="964" cap="flat">
            <a:noFill/>
            <a:prstDash val="solid"/>
            <a:miter/>
          </a:ln>
          <a:effectLst/>
        </p:spPr>
        <p:txBody>
          <a:bodyPr rtlCol="0" anchor="ctr"/>
          <a:lstStyle/>
          <a:p>
            <a:pPr algn="ctr"/>
            <a:r>
              <a:rPr lang="en-US" sz="2133" b="1" dirty="0"/>
              <a:t>Interconnect</a:t>
            </a:r>
          </a:p>
        </p:txBody>
      </p:sp>
      <p:sp>
        <p:nvSpPr>
          <p:cNvPr id="27" name="Freeform 26">
            <a:extLst>
              <a:ext uri="{FF2B5EF4-FFF2-40B4-BE49-F238E27FC236}">
                <a16:creationId xmlns:a16="http://schemas.microsoft.com/office/drawing/2014/main" id="{7A3CDBB4-7DD7-2C89-A450-D0CD7506F4EC}"/>
              </a:ext>
            </a:extLst>
          </p:cNvPr>
          <p:cNvSpPr/>
          <p:nvPr/>
        </p:nvSpPr>
        <p:spPr>
          <a:xfrm>
            <a:off x="3082345" y="3875813"/>
            <a:ext cx="5786655" cy="385728"/>
          </a:xfrm>
          <a:custGeom>
            <a:avLst/>
            <a:gdLst>
              <a:gd name="connsiteX0" fmla="*/ 0 w 4339991"/>
              <a:gd name="connsiteY0" fmla="*/ 0 h 289296"/>
              <a:gd name="connsiteX1" fmla="*/ 4339992 w 4339991"/>
              <a:gd name="connsiteY1" fmla="*/ 0 h 289296"/>
              <a:gd name="connsiteX2" fmla="*/ 4339992 w 4339991"/>
              <a:gd name="connsiteY2" fmla="*/ 289296 h 289296"/>
              <a:gd name="connsiteX3" fmla="*/ 0 w 4339991"/>
              <a:gd name="connsiteY3" fmla="*/ 289296 h 289296"/>
            </a:gdLst>
            <a:ahLst/>
            <a:cxnLst>
              <a:cxn ang="0">
                <a:pos x="connsiteX0" y="connsiteY0"/>
              </a:cxn>
              <a:cxn ang="0">
                <a:pos x="connsiteX1" y="connsiteY1"/>
              </a:cxn>
              <a:cxn ang="0">
                <a:pos x="connsiteX2" y="connsiteY2"/>
              </a:cxn>
              <a:cxn ang="0">
                <a:pos x="connsiteX3" y="connsiteY3"/>
              </a:cxn>
            </a:cxnLst>
            <a:rect l="l" t="t" r="r" b="b"/>
            <a:pathLst>
              <a:path w="4339991" h="289296">
                <a:moveTo>
                  <a:pt x="0" y="0"/>
                </a:moveTo>
                <a:lnTo>
                  <a:pt x="4339992" y="0"/>
                </a:lnTo>
                <a:moveTo>
                  <a:pt x="4339992" y="289296"/>
                </a:moveTo>
                <a:lnTo>
                  <a:pt x="0" y="289296"/>
                </a:lnTo>
              </a:path>
            </a:pathLst>
          </a:custGeom>
          <a:noFill/>
          <a:ln w="5781" cap="sq">
            <a:solidFill>
              <a:srgbClr val="000000"/>
            </a:solidFill>
            <a:prstDash val="solid"/>
            <a:miter/>
          </a:ln>
          <a:effectLst/>
        </p:spPr>
        <p:txBody>
          <a:bodyPr rtlCol="0" anchor="ctr"/>
          <a:lstStyle/>
          <a:p>
            <a:endParaRPr lang="en-US" sz="2400"/>
          </a:p>
        </p:txBody>
      </p:sp>
      <p:sp>
        <p:nvSpPr>
          <p:cNvPr id="31" name="Rectangle 30">
            <a:extLst>
              <a:ext uri="{FF2B5EF4-FFF2-40B4-BE49-F238E27FC236}">
                <a16:creationId xmlns:a16="http://schemas.microsoft.com/office/drawing/2014/main" id="{48A02AE6-B22D-7CCD-1429-C2F314A1E925}"/>
              </a:ext>
            </a:extLst>
          </p:cNvPr>
          <p:cNvSpPr/>
          <p:nvPr/>
        </p:nvSpPr>
        <p:spPr>
          <a:xfrm>
            <a:off x="4239675" y="4492979"/>
            <a:ext cx="1157331" cy="617165"/>
          </a:xfrm>
          <a:prstGeom prst="rect">
            <a:avLst/>
          </a:prstGeom>
          <a:solidFill>
            <a:srgbClr val="FFFFFF"/>
          </a:solidFill>
          <a:ln w="5781" cap="flat">
            <a:solidFill>
              <a:srgbClr val="000000"/>
            </a:solidFill>
            <a:prstDash val="solid"/>
            <a:miter/>
          </a:ln>
          <a:effectLst/>
        </p:spPr>
        <p:txBody>
          <a:bodyPr rtlCol="0" anchor="ctr"/>
          <a:lstStyle/>
          <a:p>
            <a:pPr algn="ctr"/>
            <a:r>
              <a:rPr lang="en-US" sz="1600" b="1" dirty="0"/>
              <a:t>Memory controller</a:t>
            </a:r>
          </a:p>
        </p:txBody>
      </p:sp>
      <p:sp>
        <p:nvSpPr>
          <p:cNvPr id="35" name="Rectangle 34">
            <a:extLst>
              <a:ext uri="{FF2B5EF4-FFF2-40B4-BE49-F238E27FC236}">
                <a16:creationId xmlns:a16="http://schemas.microsoft.com/office/drawing/2014/main" id="{353AEFB9-8326-EFCC-7B06-E20C38E0EFF0}"/>
              </a:ext>
            </a:extLst>
          </p:cNvPr>
          <p:cNvSpPr/>
          <p:nvPr/>
        </p:nvSpPr>
        <p:spPr>
          <a:xfrm>
            <a:off x="6477181" y="4492979"/>
            <a:ext cx="1157331" cy="617165"/>
          </a:xfrm>
          <a:prstGeom prst="rect">
            <a:avLst/>
          </a:prstGeom>
          <a:solidFill>
            <a:srgbClr val="FFFFFF"/>
          </a:solidFill>
          <a:ln w="5781" cap="flat">
            <a:solidFill>
              <a:srgbClr val="000000"/>
            </a:solidFill>
            <a:prstDash val="solid"/>
            <a:miter/>
          </a:ln>
          <a:effectLst/>
        </p:spPr>
        <p:txBody>
          <a:bodyPr rtlCol="0" anchor="ctr"/>
          <a:lstStyle/>
          <a:p>
            <a:pPr algn="ctr"/>
            <a:r>
              <a:rPr lang="en-US" sz="1600" b="1" dirty="0"/>
              <a:t>Memory controller</a:t>
            </a:r>
          </a:p>
        </p:txBody>
      </p:sp>
      <p:sp>
        <p:nvSpPr>
          <p:cNvPr id="37" name="Rectangle 36">
            <a:extLst>
              <a:ext uri="{FF2B5EF4-FFF2-40B4-BE49-F238E27FC236}">
                <a16:creationId xmlns:a16="http://schemas.microsoft.com/office/drawing/2014/main" id="{F7A3824A-E0C0-72FB-221F-33677AD8CD4E}"/>
              </a:ext>
            </a:extLst>
          </p:cNvPr>
          <p:cNvSpPr/>
          <p:nvPr/>
        </p:nvSpPr>
        <p:spPr>
          <a:xfrm>
            <a:off x="3969631" y="5264436"/>
            <a:ext cx="1697419" cy="617165"/>
          </a:xfrm>
          <a:prstGeom prst="rect">
            <a:avLst/>
          </a:prstGeom>
          <a:gradFill>
            <a:gsLst>
              <a:gs pos="0">
                <a:srgbClr val="FFE6CC"/>
              </a:gs>
              <a:gs pos="50000">
                <a:srgbClr val="FFF2E5"/>
              </a:gs>
              <a:gs pos="100000">
                <a:srgbClr val="FFFFFF"/>
              </a:gs>
            </a:gsLst>
            <a:lin ang="16200000" scaled="1"/>
          </a:gradFill>
          <a:ln w="5781" cap="flat">
            <a:solidFill>
              <a:srgbClr val="000000"/>
            </a:solidFill>
            <a:prstDash val="solid"/>
            <a:miter/>
          </a:ln>
        </p:spPr>
        <p:txBody>
          <a:bodyPr rtlCol="0" anchor="t"/>
          <a:lstStyle/>
          <a:p>
            <a:pPr algn="ctr"/>
            <a:r>
              <a:rPr lang="en-US" sz="2133" b="1" dirty="0"/>
              <a:t>Memory</a:t>
            </a:r>
          </a:p>
        </p:txBody>
      </p:sp>
      <p:sp>
        <p:nvSpPr>
          <p:cNvPr id="39" name="Rectangle 38">
            <a:extLst>
              <a:ext uri="{FF2B5EF4-FFF2-40B4-BE49-F238E27FC236}">
                <a16:creationId xmlns:a16="http://schemas.microsoft.com/office/drawing/2014/main" id="{C09BDE35-F170-3010-9215-E49C0AAB2E99}"/>
              </a:ext>
            </a:extLst>
          </p:cNvPr>
          <p:cNvSpPr/>
          <p:nvPr/>
        </p:nvSpPr>
        <p:spPr>
          <a:xfrm>
            <a:off x="6207137" y="5264436"/>
            <a:ext cx="1697419" cy="617165"/>
          </a:xfrm>
          <a:prstGeom prst="rect">
            <a:avLst/>
          </a:prstGeom>
          <a:gradFill>
            <a:gsLst>
              <a:gs pos="0">
                <a:srgbClr val="FFE6CC"/>
              </a:gs>
              <a:gs pos="50000">
                <a:srgbClr val="FFF2E5"/>
              </a:gs>
              <a:gs pos="100000">
                <a:srgbClr val="FFFFFF"/>
              </a:gs>
            </a:gsLst>
            <a:lin ang="16200000" scaled="1"/>
          </a:gradFill>
          <a:ln w="5781" cap="flat">
            <a:solidFill>
              <a:srgbClr val="000000"/>
            </a:solidFill>
            <a:prstDash val="solid"/>
            <a:miter/>
          </a:ln>
        </p:spPr>
        <p:txBody>
          <a:bodyPr rtlCol="0" anchor="t"/>
          <a:lstStyle/>
          <a:p>
            <a:pPr algn="ctr"/>
            <a:r>
              <a:rPr lang="en-US" sz="2133" b="1" dirty="0"/>
              <a:t>Memory</a:t>
            </a:r>
          </a:p>
        </p:txBody>
      </p:sp>
      <p:sp>
        <p:nvSpPr>
          <p:cNvPr id="41" name="Rectangle 40">
            <a:extLst>
              <a:ext uri="{FF2B5EF4-FFF2-40B4-BE49-F238E27FC236}">
                <a16:creationId xmlns:a16="http://schemas.microsoft.com/office/drawing/2014/main" id="{AF18DA56-E641-CBEA-EBF7-3A51253C424C}"/>
              </a:ext>
            </a:extLst>
          </p:cNvPr>
          <p:cNvSpPr/>
          <p:nvPr/>
        </p:nvSpPr>
        <p:spPr>
          <a:xfrm>
            <a:off x="7595935" y="3258649"/>
            <a:ext cx="617243" cy="231436"/>
          </a:xfrm>
          <a:prstGeom prst="rect">
            <a:avLst/>
          </a:prstGeom>
          <a:solidFill>
            <a:srgbClr val="6A00FF"/>
          </a:solidFill>
          <a:ln w="5781" cap="flat">
            <a:solidFill>
              <a:srgbClr val="3700CC"/>
            </a:solidFill>
            <a:prstDash val="solid"/>
            <a:miter/>
          </a:ln>
          <a:effectLst/>
        </p:spPr>
        <p:txBody>
          <a:bodyPr rtlCol="0" anchor="ctr"/>
          <a:lstStyle/>
          <a:p>
            <a:pPr algn="ctr"/>
            <a:r>
              <a:rPr lang="en-US" sz="1400" b="1" dirty="0">
                <a:solidFill>
                  <a:schemeClr val="accent3"/>
                </a:solidFill>
              </a:rPr>
              <a:t>DEST</a:t>
            </a:r>
          </a:p>
        </p:txBody>
      </p:sp>
      <p:sp>
        <p:nvSpPr>
          <p:cNvPr id="45" name="Rectangle 44">
            <a:extLst>
              <a:ext uri="{FF2B5EF4-FFF2-40B4-BE49-F238E27FC236}">
                <a16:creationId xmlns:a16="http://schemas.microsoft.com/office/drawing/2014/main" id="{00BDB637-35CB-73CD-8A3B-413DD6B87AF9}"/>
              </a:ext>
            </a:extLst>
          </p:cNvPr>
          <p:cNvSpPr/>
          <p:nvPr/>
        </p:nvSpPr>
        <p:spPr>
          <a:xfrm>
            <a:off x="6978692" y="3258649"/>
            <a:ext cx="617243" cy="231436"/>
          </a:xfrm>
          <a:prstGeom prst="rect">
            <a:avLst/>
          </a:prstGeom>
          <a:solidFill>
            <a:srgbClr val="A20025"/>
          </a:solidFill>
          <a:ln w="5781" cap="flat">
            <a:solidFill>
              <a:srgbClr val="6F0000"/>
            </a:solidFill>
            <a:prstDash val="solid"/>
            <a:miter/>
          </a:ln>
          <a:effectLst/>
        </p:spPr>
        <p:txBody>
          <a:bodyPr rtlCol="0" anchor="ctr"/>
          <a:lstStyle/>
          <a:p>
            <a:pPr algn="ctr"/>
            <a:r>
              <a:rPr lang="en-US" sz="1400" b="1" dirty="0">
                <a:solidFill>
                  <a:schemeClr val="accent3"/>
                </a:solidFill>
              </a:rPr>
              <a:t>SRC</a:t>
            </a:r>
            <a:endParaRPr lang="en-US" sz="1600" b="1" dirty="0">
              <a:solidFill>
                <a:schemeClr val="accent3"/>
              </a:solidFill>
            </a:endParaRPr>
          </a:p>
        </p:txBody>
      </p:sp>
      <p:sp>
        <p:nvSpPr>
          <p:cNvPr id="60" name="Rounded Rectangle 59">
            <a:extLst>
              <a:ext uri="{FF2B5EF4-FFF2-40B4-BE49-F238E27FC236}">
                <a16:creationId xmlns:a16="http://schemas.microsoft.com/office/drawing/2014/main" id="{F0AE077E-EBB5-FE78-5B52-CE29E22F0BC6}"/>
              </a:ext>
            </a:extLst>
          </p:cNvPr>
          <p:cNvSpPr/>
          <p:nvPr/>
        </p:nvSpPr>
        <p:spPr>
          <a:xfrm>
            <a:off x="5319852" y="2410046"/>
            <a:ext cx="1311641" cy="462873"/>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2133" b="1" dirty="0"/>
              <a:t>Core</a:t>
            </a:r>
          </a:p>
        </p:txBody>
      </p:sp>
      <p:sp>
        <p:nvSpPr>
          <p:cNvPr id="62" name="Rounded Rectangle 61">
            <a:extLst>
              <a:ext uri="{FF2B5EF4-FFF2-40B4-BE49-F238E27FC236}">
                <a16:creationId xmlns:a16="http://schemas.microsoft.com/office/drawing/2014/main" id="{39753288-2236-E37F-305B-895EAEA24A57}"/>
              </a:ext>
            </a:extLst>
          </p:cNvPr>
          <p:cNvSpPr/>
          <p:nvPr/>
        </p:nvSpPr>
        <p:spPr>
          <a:xfrm>
            <a:off x="7557358" y="2410046"/>
            <a:ext cx="1311641" cy="462873"/>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2133" b="1" dirty="0"/>
              <a:t>Core</a:t>
            </a:r>
          </a:p>
        </p:txBody>
      </p:sp>
      <p:grpSp>
        <p:nvGrpSpPr>
          <p:cNvPr id="136" name="Group 135">
            <a:extLst>
              <a:ext uri="{FF2B5EF4-FFF2-40B4-BE49-F238E27FC236}">
                <a16:creationId xmlns:a16="http://schemas.microsoft.com/office/drawing/2014/main" id="{F2D245C2-A740-4053-36D2-A459DA4DE065}"/>
              </a:ext>
            </a:extLst>
          </p:cNvPr>
          <p:cNvGrpSpPr/>
          <p:nvPr/>
        </p:nvGrpSpPr>
        <p:grpSpPr>
          <a:xfrm>
            <a:off x="7711668" y="4338689"/>
            <a:ext cx="1774573" cy="848601"/>
            <a:chOff x="5783751" y="3254016"/>
            <a:chExt cx="1330930" cy="636451"/>
          </a:xfrm>
        </p:grpSpPr>
        <p:sp>
          <p:nvSpPr>
            <p:cNvPr id="64" name="Rectangle 63">
              <a:extLst>
                <a:ext uri="{FF2B5EF4-FFF2-40B4-BE49-F238E27FC236}">
                  <a16:creationId xmlns:a16="http://schemas.microsoft.com/office/drawing/2014/main" id="{E4F61432-F1E8-C9B2-CC47-901F742588B2}"/>
                </a:ext>
              </a:extLst>
            </p:cNvPr>
            <p:cNvSpPr/>
            <p:nvPr/>
          </p:nvSpPr>
          <p:spPr>
            <a:xfrm>
              <a:off x="5783751" y="3254016"/>
              <a:ext cx="1330930" cy="173577"/>
            </a:xfrm>
            <a:prstGeom prst="rect">
              <a:avLst/>
            </a:prstGeom>
            <a:solidFill>
              <a:srgbClr val="FFFFFF"/>
            </a:solidFill>
            <a:ln w="5781" cap="flat">
              <a:solidFill>
                <a:srgbClr val="000000"/>
              </a:solidFill>
              <a:prstDash val="solid"/>
              <a:miter/>
            </a:ln>
          </p:spPr>
          <p:txBody>
            <a:bodyPr rtlCol="0" anchor="ctr"/>
            <a:lstStyle/>
            <a:p>
              <a:pPr algn="ctr"/>
              <a:r>
                <a:rPr lang="en-US" sz="1400" b="1" dirty="0"/>
                <a:t>Copy Tracking Table</a:t>
              </a:r>
            </a:p>
          </p:txBody>
        </p:sp>
        <p:sp>
          <p:nvSpPr>
            <p:cNvPr id="66" name="Rectangle 65">
              <a:extLst>
                <a:ext uri="{FF2B5EF4-FFF2-40B4-BE49-F238E27FC236}">
                  <a16:creationId xmlns:a16="http://schemas.microsoft.com/office/drawing/2014/main" id="{71BE3998-C173-38DC-DAE3-FE30D5BCA312}"/>
                </a:ext>
              </a:extLst>
            </p:cNvPr>
            <p:cNvSpPr/>
            <p:nvPr/>
          </p:nvSpPr>
          <p:spPr>
            <a:xfrm>
              <a:off x="5783751" y="3427594"/>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68" name="Rectangle 67">
              <a:extLst>
                <a:ext uri="{FF2B5EF4-FFF2-40B4-BE49-F238E27FC236}">
                  <a16:creationId xmlns:a16="http://schemas.microsoft.com/office/drawing/2014/main" id="{E0591187-CA45-C8EB-BE38-DD85F5AD22F0}"/>
                </a:ext>
              </a:extLst>
            </p:cNvPr>
            <p:cNvSpPr/>
            <p:nvPr/>
          </p:nvSpPr>
          <p:spPr>
            <a:xfrm>
              <a:off x="6188817" y="3427594"/>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70" name="Rectangle 69">
              <a:extLst>
                <a:ext uri="{FF2B5EF4-FFF2-40B4-BE49-F238E27FC236}">
                  <a16:creationId xmlns:a16="http://schemas.microsoft.com/office/drawing/2014/main" id="{F6AFB97C-8122-AAEE-6E8E-2C94A45AF21A}"/>
                </a:ext>
              </a:extLst>
            </p:cNvPr>
            <p:cNvSpPr/>
            <p:nvPr/>
          </p:nvSpPr>
          <p:spPr>
            <a:xfrm>
              <a:off x="6593883" y="3427594"/>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72" name="Rectangle 71">
              <a:extLst>
                <a:ext uri="{FF2B5EF4-FFF2-40B4-BE49-F238E27FC236}">
                  <a16:creationId xmlns:a16="http://schemas.microsoft.com/office/drawing/2014/main" id="{A963B635-9994-EBBD-47FA-71576717C8A9}"/>
                </a:ext>
              </a:extLst>
            </p:cNvPr>
            <p:cNvSpPr/>
            <p:nvPr/>
          </p:nvSpPr>
          <p:spPr>
            <a:xfrm>
              <a:off x="6941082" y="3427594"/>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74" name="Rectangle 73">
              <a:extLst>
                <a:ext uri="{FF2B5EF4-FFF2-40B4-BE49-F238E27FC236}">
                  <a16:creationId xmlns:a16="http://schemas.microsoft.com/office/drawing/2014/main" id="{0F7CD17A-6D88-3B96-32E9-2B479A2B59EB}"/>
                </a:ext>
              </a:extLst>
            </p:cNvPr>
            <p:cNvSpPr/>
            <p:nvPr/>
          </p:nvSpPr>
          <p:spPr>
            <a:xfrm>
              <a:off x="5783751" y="3543312"/>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75" name="Rectangle 74">
              <a:extLst>
                <a:ext uri="{FF2B5EF4-FFF2-40B4-BE49-F238E27FC236}">
                  <a16:creationId xmlns:a16="http://schemas.microsoft.com/office/drawing/2014/main" id="{5937777D-B314-D2A8-6371-AA6907B5EB9A}"/>
                </a:ext>
              </a:extLst>
            </p:cNvPr>
            <p:cNvSpPr/>
            <p:nvPr/>
          </p:nvSpPr>
          <p:spPr>
            <a:xfrm>
              <a:off x="6188817" y="3543312"/>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76" name="Rectangle 75">
              <a:extLst>
                <a:ext uri="{FF2B5EF4-FFF2-40B4-BE49-F238E27FC236}">
                  <a16:creationId xmlns:a16="http://schemas.microsoft.com/office/drawing/2014/main" id="{53DE8AC4-63CE-72F1-5C60-0E53AD19C242}"/>
                </a:ext>
              </a:extLst>
            </p:cNvPr>
            <p:cNvSpPr/>
            <p:nvPr/>
          </p:nvSpPr>
          <p:spPr>
            <a:xfrm>
              <a:off x="6593883" y="3543312"/>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77" name="Rectangle 76">
              <a:extLst>
                <a:ext uri="{FF2B5EF4-FFF2-40B4-BE49-F238E27FC236}">
                  <a16:creationId xmlns:a16="http://schemas.microsoft.com/office/drawing/2014/main" id="{72821669-E165-B9E2-9DAD-87A199F948B4}"/>
                </a:ext>
              </a:extLst>
            </p:cNvPr>
            <p:cNvSpPr/>
            <p:nvPr/>
          </p:nvSpPr>
          <p:spPr>
            <a:xfrm>
              <a:off x="6941082" y="3543312"/>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78" name="Rectangle 77">
              <a:extLst>
                <a:ext uri="{FF2B5EF4-FFF2-40B4-BE49-F238E27FC236}">
                  <a16:creationId xmlns:a16="http://schemas.microsoft.com/office/drawing/2014/main" id="{191EC89F-BAF7-383A-D99A-AD18016DD210}"/>
                </a:ext>
              </a:extLst>
            </p:cNvPr>
            <p:cNvSpPr/>
            <p:nvPr/>
          </p:nvSpPr>
          <p:spPr>
            <a:xfrm>
              <a:off x="5783751" y="3659031"/>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79" name="Rectangle 78">
              <a:extLst>
                <a:ext uri="{FF2B5EF4-FFF2-40B4-BE49-F238E27FC236}">
                  <a16:creationId xmlns:a16="http://schemas.microsoft.com/office/drawing/2014/main" id="{5D575835-077B-E4DD-2DBC-B8E4661CA1DD}"/>
                </a:ext>
              </a:extLst>
            </p:cNvPr>
            <p:cNvSpPr/>
            <p:nvPr/>
          </p:nvSpPr>
          <p:spPr>
            <a:xfrm>
              <a:off x="6188817" y="3659031"/>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80" name="Rectangle 79">
              <a:extLst>
                <a:ext uri="{FF2B5EF4-FFF2-40B4-BE49-F238E27FC236}">
                  <a16:creationId xmlns:a16="http://schemas.microsoft.com/office/drawing/2014/main" id="{E1DDF8BD-BBE0-6914-77C1-DBDA2E78D8C4}"/>
                </a:ext>
              </a:extLst>
            </p:cNvPr>
            <p:cNvSpPr/>
            <p:nvPr/>
          </p:nvSpPr>
          <p:spPr>
            <a:xfrm>
              <a:off x="6593883" y="3659031"/>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81" name="Rectangle 80">
              <a:extLst>
                <a:ext uri="{FF2B5EF4-FFF2-40B4-BE49-F238E27FC236}">
                  <a16:creationId xmlns:a16="http://schemas.microsoft.com/office/drawing/2014/main" id="{35FF78CA-3767-542A-251C-7F9813433317}"/>
                </a:ext>
              </a:extLst>
            </p:cNvPr>
            <p:cNvSpPr/>
            <p:nvPr/>
          </p:nvSpPr>
          <p:spPr>
            <a:xfrm>
              <a:off x="6941082" y="3659031"/>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82" name="Rectangle 81">
              <a:extLst>
                <a:ext uri="{FF2B5EF4-FFF2-40B4-BE49-F238E27FC236}">
                  <a16:creationId xmlns:a16="http://schemas.microsoft.com/office/drawing/2014/main" id="{F7229ED8-C50F-BAD4-FA82-3C9C8D604444}"/>
                </a:ext>
              </a:extLst>
            </p:cNvPr>
            <p:cNvSpPr/>
            <p:nvPr/>
          </p:nvSpPr>
          <p:spPr>
            <a:xfrm>
              <a:off x="5783751" y="3774749"/>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83" name="Rectangle 82">
              <a:extLst>
                <a:ext uri="{FF2B5EF4-FFF2-40B4-BE49-F238E27FC236}">
                  <a16:creationId xmlns:a16="http://schemas.microsoft.com/office/drawing/2014/main" id="{CD9BDB52-7752-BD6A-7EAD-3B0B1DF68F9A}"/>
                </a:ext>
              </a:extLst>
            </p:cNvPr>
            <p:cNvSpPr/>
            <p:nvPr/>
          </p:nvSpPr>
          <p:spPr>
            <a:xfrm>
              <a:off x="6188817" y="3774749"/>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84" name="Rectangle 83">
              <a:extLst>
                <a:ext uri="{FF2B5EF4-FFF2-40B4-BE49-F238E27FC236}">
                  <a16:creationId xmlns:a16="http://schemas.microsoft.com/office/drawing/2014/main" id="{3B48BE3A-CB1F-C443-0802-5228249CB0B2}"/>
                </a:ext>
              </a:extLst>
            </p:cNvPr>
            <p:cNvSpPr/>
            <p:nvPr/>
          </p:nvSpPr>
          <p:spPr>
            <a:xfrm>
              <a:off x="6593883" y="3774749"/>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85" name="Rectangle 84">
              <a:extLst>
                <a:ext uri="{FF2B5EF4-FFF2-40B4-BE49-F238E27FC236}">
                  <a16:creationId xmlns:a16="http://schemas.microsoft.com/office/drawing/2014/main" id="{E4C3764C-ACDF-3A47-9CCB-E934833B8B3D}"/>
                </a:ext>
              </a:extLst>
            </p:cNvPr>
            <p:cNvSpPr/>
            <p:nvPr/>
          </p:nvSpPr>
          <p:spPr>
            <a:xfrm>
              <a:off x="6941082" y="3774749"/>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grpSp>
      <p:cxnSp>
        <p:nvCxnSpPr>
          <p:cNvPr id="118" name="Elbow Connector 117">
            <a:extLst>
              <a:ext uri="{FF2B5EF4-FFF2-40B4-BE49-F238E27FC236}">
                <a16:creationId xmlns:a16="http://schemas.microsoft.com/office/drawing/2014/main" id="{0F9B0012-2CD9-A86E-065E-104185280EFE}"/>
              </a:ext>
            </a:extLst>
          </p:cNvPr>
          <p:cNvCxnSpPr>
            <a:stCxn id="9" idx="2"/>
            <a:endCxn id="20" idx="0"/>
          </p:cNvCxnSpPr>
          <p:nvPr/>
        </p:nvCxnSpPr>
        <p:spPr>
          <a:xfrm rot="16200000" flipH="1">
            <a:off x="4704230" y="1906855"/>
            <a:ext cx="300812" cy="2232939"/>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877E329A-55E0-3612-635E-BCA574952E89}"/>
              </a:ext>
            </a:extLst>
          </p:cNvPr>
          <p:cNvCxnSpPr>
            <a:stCxn id="60" idx="2"/>
            <a:endCxn id="20" idx="0"/>
          </p:cNvCxnSpPr>
          <p:nvPr/>
        </p:nvCxnSpPr>
        <p:spPr>
          <a:xfrm flipH="1">
            <a:off x="5971104" y="2872919"/>
            <a:ext cx="4568" cy="300812"/>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Elbow Connector 123">
            <a:extLst>
              <a:ext uri="{FF2B5EF4-FFF2-40B4-BE49-F238E27FC236}">
                <a16:creationId xmlns:a16="http://schemas.microsoft.com/office/drawing/2014/main" id="{67A17F35-85C0-3BA8-5BFF-03188C7F77CD}"/>
              </a:ext>
            </a:extLst>
          </p:cNvPr>
          <p:cNvCxnSpPr>
            <a:stCxn id="62" idx="2"/>
            <a:endCxn id="20" idx="0"/>
          </p:cNvCxnSpPr>
          <p:nvPr/>
        </p:nvCxnSpPr>
        <p:spPr>
          <a:xfrm rot="5400000">
            <a:off x="6941737" y="1902287"/>
            <a:ext cx="300812" cy="2242075"/>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a:extLst>
              <a:ext uri="{FF2B5EF4-FFF2-40B4-BE49-F238E27FC236}">
                <a16:creationId xmlns:a16="http://schemas.microsoft.com/office/drawing/2014/main" id="{BD69226D-4703-A7C8-51AE-57C7DB101DFC}"/>
              </a:ext>
            </a:extLst>
          </p:cNvPr>
          <p:cNvCxnSpPr>
            <a:stCxn id="20" idx="2"/>
            <a:endCxn id="26" idx="0"/>
          </p:cNvCxnSpPr>
          <p:nvPr/>
        </p:nvCxnSpPr>
        <p:spPr>
          <a:xfrm>
            <a:off x="5971104" y="3636605"/>
            <a:ext cx="4568" cy="23920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Elbow Connector 127">
            <a:extLst>
              <a:ext uri="{FF2B5EF4-FFF2-40B4-BE49-F238E27FC236}">
                <a16:creationId xmlns:a16="http://schemas.microsoft.com/office/drawing/2014/main" id="{CF2E2954-223B-1CB4-C96D-E7B11E6A255D}"/>
              </a:ext>
            </a:extLst>
          </p:cNvPr>
          <p:cNvCxnSpPr>
            <a:cxnSpLocks/>
            <a:stCxn id="26" idx="2"/>
            <a:endCxn id="31" idx="0"/>
          </p:cNvCxnSpPr>
          <p:nvPr/>
        </p:nvCxnSpPr>
        <p:spPr>
          <a:xfrm rot="5400000">
            <a:off x="5281288" y="3798595"/>
            <a:ext cx="231437" cy="1157332"/>
          </a:xfrm>
          <a:prstGeom prst="bentConnector3">
            <a:avLst>
              <a:gd name="adj1" fmla="val 3511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Elbow Connector 131">
            <a:extLst>
              <a:ext uri="{FF2B5EF4-FFF2-40B4-BE49-F238E27FC236}">
                <a16:creationId xmlns:a16="http://schemas.microsoft.com/office/drawing/2014/main" id="{D5FE7670-053D-9716-CFC6-59ED08CA8A62}"/>
              </a:ext>
            </a:extLst>
          </p:cNvPr>
          <p:cNvCxnSpPr>
            <a:cxnSpLocks/>
            <a:stCxn id="26" idx="2"/>
            <a:endCxn id="35" idx="0"/>
          </p:cNvCxnSpPr>
          <p:nvPr/>
        </p:nvCxnSpPr>
        <p:spPr>
          <a:xfrm rot="16200000" flipH="1">
            <a:off x="6400040" y="3837173"/>
            <a:ext cx="231437" cy="1080175"/>
          </a:xfrm>
          <a:prstGeom prst="bentConnector3">
            <a:avLst>
              <a:gd name="adj1" fmla="val 35119"/>
            </a:avLst>
          </a:prstGeom>
          <a:ln>
            <a:tailEnd type="triangle"/>
          </a:ln>
          <a:effectLst/>
        </p:spPr>
        <p:style>
          <a:lnRef idx="2">
            <a:schemeClr val="accent1"/>
          </a:lnRef>
          <a:fillRef idx="0">
            <a:schemeClr val="accent1"/>
          </a:fillRef>
          <a:effectRef idx="1">
            <a:schemeClr val="accent1"/>
          </a:effectRef>
          <a:fontRef idx="minor">
            <a:schemeClr val="tx1"/>
          </a:fontRef>
        </p:style>
      </p:cxnSp>
      <p:grpSp>
        <p:nvGrpSpPr>
          <p:cNvPr id="137" name="Group 136">
            <a:extLst>
              <a:ext uri="{FF2B5EF4-FFF2-40B4-BE49-F238E27FC236}">
                <a16:creationId xmlns:a16="http://schemas.microsoft.com/office/drawing/2014/main" id="{EDFF944E-53AA-FC93-1487-FF4725B5C6B8}"/>
              </a:ext>
            </a:extLst>
          </p:cNvPr>
          <p:cNvGrpSpPr/>
          <p:nvPr/>
        </p:nvGrpSpPr>
        <p:grpSpPr>
          <a:xfrm>
            <a:off x="2387946" y="4338689"/>
            <a:ext cx="1774573" cy="848601"/>
            <a:chOff x="5783751" y="3254016"/>
            <a:chExt cx="1330930" cy="636451"/>
          </a:xfrm>
        </p:grpSpPr>
        <p:sp>
          <p:nvSpPr>
            <p:cNvPr id="138" name="Rectangle 137">
              <a:extLst>
                <a:ext uri="{FF2B5EF4-FFF2-40B4-BE49-F238E27FC236}">
                  <a16:creationId xmlns:a16="http://schemas.microsoft.com/office/drawing/2014/main" id="{31DFE074-ACA2-F3D7-1BC5-52990E20B8A8}"/>
                </a:ext>
              </a:extLst>
            </p:cNvPr>
            <p:cNvSpPr/>
            <p:nvPr/>
          </p:nvSpPr>
          <p:spPr>
            <a:xfrm>
              <a:off x="5783751" y="3254016"/>
              <a:ext cx="1330930" cy="173577"/>
            </a:xfrm>
            <a:prstGeom prst="rect">
              <a:avLst/>
            </a:prstGeom>
            <a:solidFill>
              <a:srgbClr val="FFFFFF"/>
            </a:solidFill>
            <a:ln w="5781" cap="flat">
              <a:solidFill>
                <a:srgbClr val="000000"/>
              </a:solidFill>
              <a:prstDash val="solid"/>
              <a:miter/>
            </a:ln>
          </p:spPr>
          <p:txBody>
            <a:bodyPr rtlCol="0" anchor="ctr"/>
            <a:lstStyle/>
            <a:p>
              <a:pPr algn="ctr"/>
              <a:r>
                <a:rPr lang="en-US" sz="1400" b="1" dirty="0"/>
                <a:t>Copy Tracking Table</a:t>
              </a:r>
            </a:p>
          </p:txBody>
        </p:sp>
        <p:sp>
          <p:nvSpPr>
            <p:cNvPr id="139" name="Rectangle 138">
              <a:extLst>
                <a:ext uri="{FF2B5EF4-FFF2-40B4-BE49-F238E27FC236}">
                  <a16:creationId xmlns:a16="http://schemas.microsoft.com/office/drawing/2014/main" id="{F237980E-2BDB-5FBA-71E1-FC986882ABD3}"/>
                </a:ext>
              </a:extLst>
            </p:cNvPr>
            <p:cNvSpPr/>
            <p:nvPr/>
          </p:nvSpPr>
          <p:spPr>
            <a:xfrm>
              <a:off x="5783751" y="3427594"/>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40" name="Rectangle 139">
              <a:extLst>
                <a:ext uri="{FF2B5EF4-FFF2-40B4-BE49-F238E27FC236}">
                  <a16:creationId xmlns:a16="http://schemas.microsoft.com/office/drawing/2014/main" id="{3D2A22E4-8713-3A91-675A-9781BD9E9E26}"/>
                </a:ext>
              </a:extLst>
            </p:cNvPr>
            <p:cNvSpPr/>
            <p:nvPr/>
          </p:nvSpPr>
          <p:spPr>
            <a:xfrm>
              <a:off x="6188817" y="3427594"/>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41" name="Rectangle 140">
              <a:extLst>
                <a:ext uri="{FF2B5EF4-FFF2-40B4-BE49-F238E27FC236}">
                  <a16:creationId xmlns:a16="http://schemas.microsoft.com/office/drawing/2014/main" id="{4C8D651B-3D43-B8B3-D077-47105FAC7050}"/>
                </a:ext>
              </a:extLst>
            </p:cNvPr>
            <p:cNvSpPr/>
            <p:nvPr/>
          </p:nvSpPr>
          <p:spPr>
            <a:xfrm>
              <a:off x="6593883" y="3427594"/>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42" name="Rectangle 141">
              <a:extLst>
                <a:ext uri="{FF2B5EF4-FFF2-40B4-BE49-F238E27FC236}">
                  <a16:creationId xmlns:a16="http://schemas.microsoft.com/office/drawing/2014/main" id="{230FC76F-0F81-6ECD-9EFE-D21887314FCB}"/>
                </a:ext>
              </a:extLst>
            </p:cNvPr>
            <p:cNvSpPr/>
            <p:nvPr/>
          </p:nvSpPr>
          <p:spPr>
            <a:xfrm>
              <a:off x="6941082" y="3427594"/>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43" name="Rectangle 142">
              <a:extLst>
                <a:ext uri="{FF2B5EF4-FFF2-40B4-BE49-F238E27FC236}">
                  <a16:creationId xmlns:a16="http://schemas.microsoft.com/office/drawing/2014/main" id="{42B9AA40-B508-CF54-55AC-75A69BC1F864}"/>
                </a:ext>
              </a:extLst>
            </p:cNvPr>
            <p:cNvSpPr/>
            <p:nvPr/>
          </p:nvSpPr>
          <p:spPr>
            <a:xfrm>
              <a:off x="5783751" y="3543312"/>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44" name="Rectangle 143">
              <a:extLst>
                <a:ext uri="{FF2B5EF4-FFF2-40B4-BE49-F238E27FC236}">
                  <a16:creationId xmlns:a16="http://schemas.microsoft.com/office/drawing/2014/main" id="{DCAA2F03-AFEA-D4EA-C7DC-375C244CD5CD}"/>
                </a:ext>
              </a:extLst>
            </p:cNvPr>
            <p:cNvSpPr/>
            <p:nvPr/>
          </p:nvSpPr>
          <p:spPr>
            <a:xfrm>
              <a:off x="6188817" y="3543312"/>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45" name="Rectangle 144">
              <a:extLst>
                <a:ext uri="{FF2B5EF4-FFF2-40B4-BE49-F238E27FC236}">
                  <a16:creationId xmlns:a16="http://schemas.microsoft.com/office/drawing/2014/main" id="{E3F231D8-F63F-9775-1AD9-13DDD1E94D42}"/>
                </a:ext>
              </a:extLst>
            </p:cNvPr>
            <p:cNvSpPr/>
            <p:nvPr/>
          </p:nvSpPr>
          <p:spPr>
            <a:xfrm>
              <a:off x="6593883" y="3543312"/>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46" name="Rectangle 145">
              <a:extLst>
                <a:ext uri="{FF2B5EF4-FFF2-40B4-BE49-F238E27FC236}">
                  <a16:creationId xmlns:a16="http://schemas.microsoft.com/office/drawing/2014/main" id="{0BA3F654-ED06-B79F-AF6F-9943763E0809}"/>
                </a:ext>
              </a:extLst>
            </p:cNvPr>
            <p:cNvSpPr/>
            <p:nvPr/>
          </p:nvSpPr>
          <p:spPr>
            <a:xfrm>
              <a:off x="6941082" y="3543312"/>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47" name="Rectangle 146">
              <a:extLst>
                <a:ext uri="{FF2B5EF4-FFF2-40B4-BE49-F238E27FC236}">
                  <a16:creationId xmlns:a16="http://schemas.microsoft.com/office/drawing/2014/main" id="{58356120-2DA5-54F1-9A6C-5C365FE1D9E3}"/>
                </a:ext>
              </a:extLst>
            </p:cNvPr>
            <p:cNvSpPr/>
            <p:nvPr/>
          </p:nvSpPr>
          <p:spPr>
            <a:xfrm>
              <a:off x="5783751" y="3659031"/>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48" name="Rectangle 147">
              <a:extLst>
                <a:ext uri="{FF2B5EF4-FFF2-40B4-BE49-F238E27FC236}">
                  <a16:creationId xmlns:a16="http://schemas.microsoft.com/office/drawing/2014/main" id="{BE04B324-4011-2585-9251-BADB4193F7BD}"/>
                </a:ext>
              </a:extLst>
            </p:cNvPr>
            <p:cNvSpPr/>
            <p:nvPr/>
          </p:nvSpPr>
          <p:spPr>
            <a:xfrm>
              <a:off x="6188817" y="3659031"/>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49" name="Rectangle 148">
              <a:extLst>
                <a:ext uri="{FF2B5EF4-FFF2-40B4-BE49-F238E27FC236}">
                  <a16:creationId xmlns:a16="http://schemas.microsoft.com/office/drawing/2014/main" id="{EB9C0F74-8F75-58A4-0F65-9301409E68EF}"/>
                </a:ext>
              </a:extLst>
            </p:cNvPr>
            <p:cNvSpPr/>
            <p:nvPr/>
          </p:nvSpPr>
          <p:spPr>
            <a:xfrm>
              <a:off x="6593883" y="3659031"/>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50" name="Rectangle 149">
              <a:extLst>
                <a:ext uri="{FF2B5EF4-FFF2-40B4-BE49-F238E27FC236}">
                  <a16:creationId xmlns:a16="http://schemas.microsoft.com/office/drawing/2014/main" id="{933516B9-8F1D-CDD1-A7B3-A5D426FC8431}"/>
                </a:ext>
              </a:extLst>
            </p:cNvPr>
            <p:cNvSpPr/>
            <p:nvPr/>
          </p:nvSpPr>
          <p:spPr>
            <a:xfrm>
              <a:off x="6941082" y="3659031"/>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51" name="Rectangle 150">
              <a:extLst>
                <a:ext uri="{FF2B5EF4-FFF2-40B4-BE49-F238E27FC236}">
                  <a16:creationId xmlns:a16="http://schemas.microsoft.com/office/drawing/2014/main" id="{480731D7-041D-68D3-373B-D9040CA576E9}"/>
                </a:ext>
              </a:extLst>
            </p:cNvPr>
            <p:cNvSpPr/>
            <p:nvPr/>
          </p:nvSpPr>
          <p:spPr>
            <a:xfrm>
              <a:off x="5783751" y="3774749"/>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52" name="Rectangle 151">
              <a:extLst>
                <a:ext uri="{FF2B5EF4-FFF2-40B4-BE49-F238E27FC236}">
                  <a16:creationId xmlns:a16="http://schemas.microsoft.com/office/drawing/2014/main" id="{C8C7088A-0771-722B-89A8-9852633BDBAC}"/>
                </a:ext>
              </a:extLst>
            </p:cNvPr>
            <p:cNvSpPr/>
            <p:nvPr/>
          </p:nvSpPr>
          <p:spPr>
            <a:xfrm>
              <a:off x="6188817" y="3774749"/>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53" name="Rectangle 152">
              <a:extLst>
                <a:ext uri="{FF2B5EF4-FFF2-40B4-BE49-F238E27FC236}">
                  <a16:creationId xmlns:a16="http://schemas.microsoft.com/office/drawing/2014/main" id="{41A31822-9288-EE5A-4D86-69C64345D5A9}"/>
                </a:ext>
              </a:extLst>
            </p:cNvPr>
            <p:cNvSpPr/>
            <p:nvPr/>
          </p:nvSpPr>
          <p:spPr>
            <a:xfrm>
              <a:off x="6593883" y="3774749"/>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54" name="Rectangle 153">
              <a:extLst>
                <a:ext uri="{FF2B5EF4-FFF2-40B4-BE49-F238E27FC236}">
                  <a16:creationId xmlns:a16="http://schemas.microsoft.com/office/drawing/2014/main" id="{B05E90AF-6BCC-CAA7-15F8-19ADC5158ADF}"/>
                </a:ext>
              </a:extLst>
            </p:cNvPr>
            <p:cNvSpPr/>
            <p:nvPr/>
          </p:nvSpPr>
          <p:spPr>
            <a:xfrm>
              <a:off x="6941082" y="3774749"/>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grpSp>
      <p:cxnSp>
        <p:nvCxnSpPr>
          <p:cNvPr id="156" name="Straight Arrow Connector 155">
            <a:extLst>
              <a:ext uri="{FF2B5EF4-FFF2-40B4-BE49-F238E27FC236}">
                <a16:creationId xmlns:a16="http://schemas.microsoft.com/office/drawing/2014/main" id="{66B42F36-3406-BCC8-DA60-20267A142639}"/>
              </a:ext>
            </a:extLst>
          </p:cNvPr>
          <p:cNvCxnSpPr>
            <a:stCxn id="31" idx="2"/>
            <a:endCxn id="37" idx="0"/>
          </p:cNvCxnSpPr>
          <p:nvPr/>
        </p:nvCxnSpPr>
        <p:spPr>
          <a:xfrm>
            <a:off x="4818340" y="5110145"/>
            <a:ext cx="0" cy="154292"/>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a:extLst>
              <a:ext uri="{FF2B5EF4-FFF2-40B4-BE49-F238E27FC236}">
                <a16:creationId xmlns:a16="http://schemas.microsoft.com/office/drawing/2014/main" id="{7D919251-8578-2829-AC4E-228FB32F24F9}"/>
              </a:ext>
            </a:extLst>
          </p:cNvPr>
          <p:cNvCxnSpPr>
            <a:stCxn id="35" idx="2"/>
            <a:endCxn id="39" idx="0"/>
          </p:cNvCxnSpPr>
          <p:nvPr/>
        </p:nvCxnSpPr>
        <p:spPr>
          <a:xfrm>
            <a:off x="7055847" y="5110145"/>
            <a:ext cx="0" cy="154292"/>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59" name="TextBox 158">
            <a:extLst>
              <a:ext uri="{FF2B5EF4-FFF2-40B4-BE49-F238E27FC236}">
                <a16:creationId xmlns:a16="http://schemas.microsoft.com/office/drawing/2014/main" id="{627481E0-EB4A-679D-E727-9F975E09F827}"/>
              </a:ext>
            </a:extLst>
          </p:cNvPr>
          <p:cNvSpPr txBox="1"/>
          <p:nvPr/>
        </p:nvSpPr>
        <p:spPr>
          <a:xfrm>
            <a:off x="7324545" y="2348172"/>
            <a:ext cx="1854419" cy="578882"/>
          </a:xfrm>
          <a:prstGeom prst="roundRect">
            <a:avLst/>
          </a:prstGeom>
          <a:solidFill>
            <a:schemeClr val="accent3"/>
          </a:solidFill>
          <a:ln>
            <a:solidFill>
              <a:srgbClr val="C00000"/>
            </a:solidFill>
            <a:prstDash val="dash"/>
          </a:ln>
        </p:spPr>
        <p:txBody>
          <a:bodyPr wrap="square" rtlCol="0">
            <a:spAutoFit/>
          </a:bodyPr>
          <a:lstStyle/>
          <a:p>
            <a:pPr algn="ctr"/>
            <a:r>
              <a:rPr lang="en-US" sz="1467" b="1" dirty="0">
                <a:latin typeface="Monaco" pitchFamily="2" charset="77"/>
              </a:rPr>
              <a:t>MCLAZY</a:t>
            </a:r>
            <a:r>
              <a:rPr lang="en-US" sz="1333" dirty="0">
                <a:latin typeface="Monaco" pitchFamily="2" charset="77"/>
              </a:rPr>
              <a:t> </a:t>
            </a:r>
          </a:p>
          <a:p>
            <a:pPr algn="ctr"/>
            <a:r>
              <a:rPr lang="en-US" sz="1333" dirty="0">
                <a:latin typeface="Monaco" pitchFamily="2" charset="77"/>
              </a:rPr>
              <a:t>DEST, SRC, SIZE</a:t>
            </a:r>
            <a:endParaRPr lang="en-US" sz="1333" dirty="0">
              <a:solidFill>
                <a:srgbClr val="00B050"/>
              </a:solidFill>
              <a:latin typeface="Monaco" pitchFamily="2" charset="77"/>
            </a:endParaRPr>
          </a:p>
        </p:txBody>
      </p:sp>
      <p:sp>
        <p:nvSpPr>
          <p:cNvPr id="2" name="Multiply 1">
            <a:extLst>
              <a:ext uri="{FF2B5EF4-FFF2-40B4-BE49-F238E27FC236}">
                <a16:creationId xmlns:a16="http://schemas.microsoft.com/office/drawing/2014/main" id="{BE8422C2-BDA8-8AB7-90F2-7C7DB73FB503}"/>
              </a:ext>
            </a:extLst>
          </p:cNvPr>
          <p:cNvSpPr/>
          <p:nvPr/>
        </p:nvSpPr>
        <p:spPr>
          <a:xfrm>
            <a:off x="7513869" y="3208751"/>
            <a:ext cx="776809" cy="325483"/>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07FFA7B8-2DBD-7541-BD6A-1D25A5BD98D0}"/>
              </a:ext>
            </a:extLst>
          </p:cNvPr>
          <p:cNvSpPr/>
          <p:nvPr/>
        </p:nvSpPr>
        <p:spPr>
          <a:xfrm>
            <a:off x="5049807" y="5650165"/>
            <a:ext cx="617243" cy="231436"/>
          </a:xfrm>
          <a:prstGeom prst="rect">
            <a:avLst/>
          </a:prstGeom>
          <a:solidFill>
            <a:srgbClr val="A20025"/>
          </a:solidFill>
          <a:ln w="5781" cap="flat">
            <a:solidFill>
              <a:srgbClr val="6F0000"/>
            </a:solidFill>
            <a:prstDash val="solid"/>
            <a:miter/>
          </a:ln>
          <a:effectLst/>
        </p:spPr>
        <p:txBody>
          <a:bodyPr rtlCol="0" anchor="ctr"/>
          <a:lstStyle/>
          <a:p>
            <a:pPr algn="ctr"/>
            <a:r>
              <a:rPr lang="en-US" sz="1400" b="1" dirty="0">
                <a:solidFill>
                  <a:schemeClr val="accent3"/>
                </a:solidFill>
              </a:rPr>
              <a:t>SRC</a:t>
            </a:r>
            <a:endParaRPr lang="en-US" sz="1600" b="1" dirty="0">
              <a:solidFill>
                <a:schemeClr val="accent3"/>
              </a:solidFill>
            </a:endParaRPr>
          </a:p>
        </p:txBody>
      </p:sp>
      <p:sp>
        <p:nvSpPr>
          <p:cNvPr id="4" name="Rectangle 3">
            <a:extLst>
              <a:ext uri="{FF2B5EF4-FFF2-40B4-BE49-F238E27FC236}">
                <a16:creationId xmlns:a16="http://schemas.microsoft.com/office/drawing/2014/main" id="{F7876742-7E9A-8471-547E-173DE0D7B243}"/>
              </a:ext>
            </a:extLst>
          </p:cNvPr>
          <p:cNvSpPr/>
          <p:nvPr/>
        </p:nvSpPr>
        <p:spPr>
          <a:xfrm>
            <a:off x="7278901" y="5650163"/>
            <a:ext cx="617243" cy="231436"/>
          </a:xfrm>
          <a:prstGeom prst="rect">
            <a:avLst/>
          </a:prstGeom>
          <a:solidFill>
            <a:srgbClr val="6A00FF"/>
          </a:solidFill>
          <a:ln w="5781" cap="flat">
            <a:solidFill>
              <a:srgbClr val="3700CC"/>
            </a:solidFill>
            <a:prstDash val="solid"/>
            <a:miter/>
          </a:ln>
          <a:effectLst/>
        </p:spPr>
        <p:txBody>
          <a:bodyPr rtlCol="0" anchor="ctr"/>
          <a:lstStyle/>
          <a:p>
            <a:pPr algn="ctr"/>
            <a:r>
              <a:rPr lang="en-US" sz="1400" b="1" dirty="0">
                <a:solidFill>
                  <a:schemeClr val="accent3"/>
                </a:solidFill>
              </a:rPr>
              <a:t>DEST</a:t>
            </a:r>
          </a:p>
        </p:txBody>
      </p:sp>
      <p:sp>
        <p:nvSpPr>
          <p:cNvPr id="6" name="Rectangle 5">
            <a:extLst>
              <a:ext uri="{FF2B5EF4-FFF2-40B4-BE49-F238E27FC236}">
                <a16:creationId xmlns:a16="http://schemas.microsoft.com/office/drawing/2014/main" id="{2B59C55F-9FC5-EBBB-2C45-1514AF4C7782}"/>
              </a:ext>
            </a:extLst>
          </p:cNvPr>
          <p:cNvSpPr/>
          <p:nvPr/>
        </p:nvSpPr>
        <p:spPr>
          <a:xfrm>
            <a:off x="6970280" y="3260023"/>
            <a:ext cx="617243" cy="231436"/>
          </a:xfrm>
          <a:prstGeom prst="rect">
            <a:avLst/>
          </a:prstGeom>
          <a:solidFill>
            <a:srgbClr val="A20025"/>
          </a:solidFill>
          <a:ln w="5781" cap="flat">
            <a:solidFill>
              <a:srgbClr val="6F0000"/>
            </a:solidFill>
            <a:prstDash val="solid"/>
            <a:miter/>
          </a:ln>
          <a:effectLst/>
        </p:spPr>
        <p:txBody>
          <a:bodyPr rtlCol="0" anchor="ctr"/>
          <a:lstStyle/>
          <a:p>
            <a:pPr algn="ctr"/>
            <a:r>
              <a:rPr lang="en-US" sz="1400" b="1" dirty="0">
                <a:solidFill>
                  <a:schemeClr val="accent3"/>
                </a:solidFill>
              </a:rPr>
              <a:t>SRC</a:t>
            </a:r>
            <a:endParaRPr lang="en-US" sz="1600" b="1" dirty="0">
              <a:solidFill>
                <a:schemeClr val="accent3"/>
              </a:solidFill>
            </a:endParaRPr>
          </a:p>
        </p:txBody>
      </p:sp>
      <p:sp>
        <p:nvSpPr>
          <p:cNvPr id="7" name="TextBox 6">
            <a:extLst>
              <a:ext uri="{FF2B5EF4-FFF2-40B4-BE49-F238E27FC236}">
                <a16:creationId xmlns:a16="http://schemas.microsoft.com/office/drawing/2014/main" id="{C89377C4-FB67-019C-A3AE-CE76F5564BE7}"/>
              </a:ext>
            </a:extLst>
          </p:cNvPr>
          <p:cNvSpPr txBox="1"/>
          <p:nvPr/>
        </p:nvSpPr>
        <p:spPr>
          <a:xfrm>
            <a:off x="5043893" y="3122533"/>
            <a:ext cx="1854419" cy="578882"/>
          </a:xfrm>
          <a:prstGeom prst="roundRect">
            <a:avLst/>
          </a:prstGeom>
          <a:solidFill>
            <a:schemeClr val="accent3"/>
          </a:solidFill>
          <a:ln>
            <a:solidFill>
              <a:srgbClr val="C00000"/>
            </a:solidFill>
            <a:prstDash val="dash"/>
          </a:ln>
        </p:spPr>
        <p:txBody>
          <a:bodyPr wrap="square" rtlCol="0">
            <a:spAutoFit/>
          </a:bodyPr>
          <a:lstStyle/>
          <a:p>
            <a:pPr algn="ctr"/>
            <a:r>
              <a:rPr lang="en-US" sz="1467" b="1" dirty="0">
                <a:latin typeface="Monaco" pitchFamily="2" charset="77"/>
              </a:rPr>
              <a:t>MCLAZY</a:t>
            </a:r>
            <a:r>
              <a:rPr lang="en-US" sz="1333" dirty="0">
                <a:latin typeface="Monaco" pitchFamily="2" charset="77"/>
              </a:rPr>
              <a:t> </a:t>
            </a:r>
          </a:p>
          <a:p>
            <a:pPr algn="ctr"/>
            <a:r>
              <a:rPr lang="en-US" sz="1333" dirty="0">
                <a:latin typeface="Monaco" pitchFamily="2" charset="77"/>
              </a:rPr>
              <a:t>DEST, SRC, SIZE</a:t>
            </a:r>
            <a:endParaRPr lang="en-US" sz="1333" dirty="0">
              <a:solidFill>
                <a:srgbClr val="00B050"/>
              </a:solidFill>
              <a:latin typeface="Monaco" pitchFamily="2" charset="77"/>
            </a:endParaRPr>
          </a:p>
        </p:txBody>
      </p:sp>
      <p:sp>
        <p:nvSpPr>
          <p:cNvPr id="10" name="TextBox 9">
            <a:extLst>
              <a:ext uri="{FF2B5EF4-FFF2-40B4-BE49-F238E27FC236}">
                <a16:creationId xmlns:a16="http://schemas.microsoft.com/office/drawing/2014/main" id="{4F2ED9BD-0C62-EEC6-2B27-0B904D5AE94A}"/>
              </a:ext>
            </a:extLst>
          </p:cNvPr>
          <p:cNvSpPr txBox="1"/>
          <p:nvPr/>
        </p:nvSpPr>
        <p:spPr>
          <a:xfrm>
            <a:off x="5049871" y="3123380"/>
            <a:ext cx="1854419" cy="578882"/>
          </a:xfrm>
          <a:prstGeom prst="roundRect">
            <a:avLst/>
          </a:prstGeom>
          <a:solidFill>
            <a:schemeClr val="accent3"/>
          </a:solidFill>
          <a:ln>
            <a:solidFill>
              <a:srgbClr val="C00000"/>
            </a:solidFill>
            <a:prstDash val="dash"/>
          </a:ln>
        </p:spPr>
        <p:txBody>
          <a:bodyPr wrap="square" rtlCol="0">
            <a:spAutoFit/>
          </a:bodyPr>
          <a:lstStyle/>
          <a:p>
            <a:pPr algn="ctr"/>
            <a:r>
              <a:rPr lang="en-US" sz="1467" b="1" dirty="0">
                <a:latin typeface="Monaco" pitchFamily="2" charset="77"/>
              </a:rPr>
              <a:t>MCLAZY</a:t>
            </a:r>
            <a:r>
              <a:rPr lang="en-US" sz="1333" dirty="0">
                <a:latin typeface="Monaco" pitchFamily="2" charset="77"/>
              </a:rPr>
              <a:t> </a:t>
            </a:r>
          </a:p>
          <a:p>
            <a:pPr algn="ctr"/>
            <a:r>
              <a:rPr lang="en-US" sz="1333" dirty="0">
                <a:latin typeface="Monaco" pitchFamily="2" charset="77"/>
              </a:rPr>
              <a:t>DEST, SRC, SIZE</a:t>
            </a:r>
            <a:endParaRPr lang="en-US" sz="1333" dirty="0">
              <a:solidFill>
                <a:srgbClr val="00B050"/>
              </a:solidFill>
              <a:latin typeface="Monaco" pitchFamily="2" charset="77"/>
            </a:endParaRPr>
          </a:p>
        </p:txBody>
      </p:sp>
      <p:grpSp>
        <p:nvGrpSpPr>
          <p:cNvPr id="15" name="Group 14">
            <a:extLst>
              <a:ext uri="{FF2B5EF4-FFF2-40B4-BE49-F238E27FC236}">
                <a16:creationId xmlns:a16="http://schemas.microsoft.com/office/drawing/2014/main" id="{6485EF94-ECE1-2B55-2A33-CD4EFB75F5BD}"/>
              </a:ext>
            </a:extLst>
          </p:cNvPr>
          <p:cNvGrpSpPr/>
          <p:nvPr/>
        </p:nvGrpSpPr>
        <p:grpSpPr>
          <a:xfrm>
            <a:off x="7711668" y="4570123"/>
            <a:ext cx="1774573" cy="154291"/>
            <a:chOff x="6479157" y="4715908"/>
            <a:chExt cx="1330930" cy="115718"/>
          </a:xfrm>
        </p:grpSpPr>
        <p:sp>
          <p:nvSpPr>
            <p:cNvPr id="11" name="Rectangle 10">
              <a:extLst>
                <a:ext uri="{FF2B5EF4-FFF2-40B4-BE49-F238E27FC236}">
                  <a16:creationId xmlns:a16="http://schemas.microsoft.com/office/drawing/2014/main" id="{E77ED53D-5F5E-B622-30DA-4FB0900CEEF1}"/>
                </a:ext>
              </a:extLst>
            </p:cNvPr>
            <p:cNvSpPr/>
            <p:nvPr/>
          </p:nvSpPr>
          <p:spPr>
            <a:xfrm>
              <a:off x="6479157" y="4715908"/>
              <a:ext cx="405065" cy="115718"/>
            </a:xfrm>
            <a:prstGeom prst="rect">
              <a:avLst/>
            </a:prstGeom>
            <a:solidFill>
              <a:srgbClr val="FFFFFF"/>
            </a:solidFill>
            <a:ln w="5781" cap="flat">
              <a:solidFill>
                <a:srgbClr val="000000"/>
              </a:solidFill>
              <a:prstDash val="solid"/>
              <a:miter/>
            </a:ln>
          </p:spPr>
          <p:txBody>
            <a:bodyPr wrap="none" lIns="121920" rtlCol="0" anchor="ctr"/>
            <a:lstStyle/>
            <a:p>
              <a:r>
                <a:rPr lang="en-US" sz="1200" b="1" dirty="0">
                  <a:solidFill>
                    <a:schemeClr val="accent1">
                      <a:lumMod val="60000"/>
                      <a:lumOff val="40000"/>
                    </a:schemeClr>
                  </a:solidFill>
                </a:rPr>
                <a:t>DEST</a:t>
              </a:r>
            </a:p>
          </p:txBody>
        </p:sp>
        <p:sp>
          <p:nvSpPr>
            <p:cNvPr id="12" name="Rectangle 11">
              <a:extLst>
                <a:ext uri="{FF2B5EF4-FFF2-40B4-BE49-F238E27FC236}">
                  <a16:creationId xmlns:a16="http://schemas.microsoft.com/office/drawing/2014/main" id="{917F713B-C784-9801-C908-5B0E4AEDD072}"/>
                </a:ext>
              </a:extLst>
            </p:cNvPr>
            <p:cNvSpPr/>
            <p:nvPr/>
          </p:nvSpPr>
          <p:spPr>
            <a:xfrm>
              <a:off x="6884223" y="4715908"/>
              <a:ext cx="405065" cy="115718"/>
            </a:xfrm>
            <a:prstGeom prst="rect">
              <a:avLst/>
            </a:prstGeom>
            <a:solidFill>
              <a:srgbClr val="FFFFFF"/>
            </a:solidFill>
            <a:ln w="5781" cap="flat">
              <a:solidFill>
                <a:srgbClr val="000000"/>
              </a:solidFill>
              <a:prstDash val="solid"/>
              <a:miter/>
            </a:ln>
          </p:spPr>
          <p:txBody>
            <a:bodyPr rtlCol="0" anchor="ctr"/>
            <a:lstStyle/>
            <a:p>
              <a:pPr algn="ctr"/>
              <a:r>
                <a:rPr lang="en-US" sz="1200" b="1" dirty="0">
                  <a:solidFill>
                    <a:srgbClr val="C00000"/>
                  </a:solidFill>
                </a:rPr>
                <a:t>SRC</a:t>
              </a:r>
            </a:p>
          </p:txBody>
        </p:sp>
        <p:sp>
          <p:nvSpPr>
            <p:cNvPr id="13" name="Rectangle 12">
              <a:extLst>
                <a:ext uri="{FF2B5EF4-FFF2-40B4-BE49-F238E27FC236}">
                  <a16:creationId xmlns:a16="http://schemas.microsoft.com/office/drawing/2014/main" id="{48EBD817-B676-11D7-7D09-170953B9860C}"/>
                </a:ext>
              </a:extLst>
            </p:cNvPr>
            <p:cNvSpPr/>
            <p:nvPr/>
          </p:nvSpPr>
          <p:spPr>
            <a:xfrm>
              <a:off x="7289289" y="4715908"/>
              <a:ext cx="376132" cy="115718"/>
            </a:xfrm>
            <a:prstGeom prst="rect">
              <a:avLst/>
            </a:prstGeom>
            <a:solidFill>
              <a:srgbClr val="FFFFFF"/>
            </a:solidFill>
            <a:ln w="5781" cap="flat">
              <a:solidFill>
                <a:srgbClr val="000000"/>
              </a:solidFill>
              <a:prstDash val="solid"/>
              <a:miter/>
            </a:ln>
          </p:spPr>
          <p:txBody>
            <a:bodyPr wrap="none" rtlCol="0" anchor="ctr"/>
            <a:lstStyle/>
            <a:p>
              <a:pPr algn="ctr"/>
              <a:r>
                <a:rPr lang="en-US" sz="1200" b="1" dirty="0"/>
                <a:t>SIZE</a:t>
              </a:r>
              <a:endParaRPr lang="en-US" sz="1333" b="1" dirty="0"/>
            </a:p>
          </p:txBody>
        </p:sp>
        <p:sp>
          <p:nvSpPr>
            <p:cNvPr id="14" name="Rectangle 13">
              <a:extLst>
                <a:ext uri="{FF2B5EF4-FFF2-40B4-BE49-F238E27FC236}">
                  <a16:creationId xmlns:a16="http://schemas.microsoft.com/office/drawing/2014/main" id="{7BC11A69-0CA1-7A0F-6306-E11C51649D57}"/>
                </a:ext>
              </a:extLst>
            </p:cNvPr>
            <p:cNvSpPr/>
            <p:nvPr/>
          </p:nvSpPr>
          <p:spPr>
            <a:xfrm>
              <a:off x="7636488" y="4715908"/>
              <a:ext cx="173599" cy="115718"/>
            </a:xfrm>
            <a:prstGeom prst="rect">
              <a:avLst/>
            </a:prstGeom>
            <a:solidFill>
              <a:srgbClr val="FFFFFF"/>
            </a:solidFill>
            <a:ln w="5781" cap="flat">
              <a:solidFill>
                <a:srgbClr val="000000"/>
              </a:solidFill>
              <a:prstDash val="solid"/>
              <a:miter/>
            </a:ln>
          </p:spPr>
          <p:txBody>
            <a:bodyPr rtlCol="0" anchor="ctr"/>
            <a:lstStyle/>
            <a:p>
              <a:pPr algn="ctr"/>
              <a:r>
                <a:rPr lang="en-US" sz="1333" b="1" dirty="0"/>
                <a:t>A</a:t>
              </a:r>
            </a:p>
          </p:txBody>
        </p:sp>
      </p:grpSp>
      <p:grpSp>
        <p:nvGrpSpPr>
          <p:cNvPr id="16" name="Group 15">
            <a:extLst>
              <a:ext uri="{FF2B5EF4-FFF2-40B4-BE49-F238E27FC236}">
                <a16:creationId xmlns:a16="http://schemas.microsoft.com/office/drawing/2014/main" id="{395BAEF2-AF84-0FD1-18F7-16BA15509B9E}"/>
              </a:ext>
            </a:extLst>
          </p:cNvPr>
          <p:cNvGrpSpPr/>
          <p:nvPr/>
        </p:nvGrpSpPr>
        <p:grpSpPr>
          <a:xfrm>
            <a:off x="2387946" y="4570729"/>
            <a:ext cx="1774573" cy="154291"/>
            <a:chOff x="6479157" y="4715908"/>
            <a:chExt cx="1330930" cy="115718"/>
          </a:xfrm>
        </p:grpSpPr>
        <p:sp>
          <p:nvSpPr>
            <p:cNvPr id="17" name="Rectangle 16">
              <a:extLst>
                <a:ext uri="{FF2B5EF4-FFF2-40B4-BE49-F238E27FC236}">
                  <a16:creationId xmlns:a16="http://schemas.microsoft.com/office/drawing/2014/main" id="{389B3601-6AA7-A4FF-39DD-B797D19515EA}"/>
                </a:ext>
              </a:extLst>
            </p:cNvPr>
            <p:cNvSpPr/>
            <p:nvPr/>
          </p:nvSpPr>
          <p:spPr>
            <a:xfrm>
              <a:off x="6479157" y="4715908"/>
              <a:ext cx="405065" cy="115718"/>
            </a:xfrm>
            <a:prstGeom prst="rect">
              <a:avLst/>
            </a:prstGeom>
            <a:solidFill>
              <a:srgbClr val="FFFFFF"/>
            </a:solidFill>
            <a:ln w="5781" cap="flat">
              <a:solidFill>
                <a:srgbClr val="000000"/>
              </a:solidFill>
              <a:prstDash val="solid"/>
              <a:miter/>
            </a:ln>
          </p:spPr>
          <p:txBody>
            <a:bodyPr wrap="none" lIns="121920" rtlCol="0" anchor="ctr"/>
            <a:lstStyle/>
            <a:p>
              <a:r>
                <a:rPr lang="en-US" sz="1200" b="1" dirty="0">
                  <a:solidFill>
                    <a:schemeClr val="accent1">
                      <a:lumMod val="60000"/>
                      <a:lumOff val="40000"/>
                    </a:schemeClr>
                  </a:solidFill>
                </a:rPr>
                <a:t>DEST</a:t>
              </a:r>
            </a:p>
          </p:txBody>
        </p:sp>
        <p:sp>
          <p:nvSpPr>
            <p:cNvPr id="18" name="Rectangle 17">
              <a:extLst>
                <a:ext uri="{FF2B5EF4-FFF2-40B4-BE49-F238E27FC236}">
                  <a16:creationId xmlns:a16="http://schemas.microsoft.com/office/drawing/2014/main" id="{F6FDBE77-EFD7-C019-2DFD-902F8EABF396}"/>
                </a:ext>
              </a:extLst>
            </p:cNvPr>
            <p:cNvSpPr/>
            <p:nvPr/>
          </p:nvSpPr>
          <p:spPr>
            <a:xfrm>
              <a:off x="6884223" y="4715908"/>
              <a:ext cx="405065" cy="115718"/>
            </a:xfrm>
            <a:prstGeom prst="rect">
              <a:avLst/>
            </a:prstGeom>
            <a:solidFill>
              <a:srgbClr val="FFFFFF"/>
            </a:solidFill>
            <a:ln w="5781" cap="flat">
              <a:solidFill>
                <a:srgbClr val="000000"/>
              </a:solidFill>
              <a:prstDash val="solid"/>
              <a:miter/>
            </a:ln>
          </p:spPr>
          <p:txBody>
            <a:bodyPr rtlCol="0" anchor="ctr"/>
            <a:lstStyle/>
            <a:p>
              <a:pPr algn="ctr"/>
              <a:r>
                <a:rPr lang="en-US" sz="1200" b="1" dirty="0">
                  <a:solidFill>
                    <a:srgbClr val="C00000"/>
                  </a:solidFill>
                </a:rPr>
                <a:t>SRC</a:t>
              </a:r>
            </a:p>
          </p:txBody>
        </p:sp>
        <p:sp>
          <p:nvSpPr>
            <p:cNvPr id="19" name="Rectangle 18">
              <a:extLst>
                <a:ext uri="{FF2B5EF4-FFF2-40B4-BE49-F238E27FC236}">
                  <a16:creationId xmlns:a16="http://schemas.microsoft.com/office/drawing/2014/main" id="{7C1C84E1-7E7F-B248-4F40-E2433976C1B7}"/>
                </a:ext>
              </a:extLst>
            </p:cNvPr>
            <p:cNvSpPr/>
            <p:nvPr/>
          </p:nvSpPr>
          <p:spPr>
            <a:xfrm>
              <a:off x="7289289" y="4715908"/>
              <a:ext cx="376132" cy="115718"/>
            </a:xfrm>
            <a:prstGeom prst="rect">
              <a:avLst/>
            </a:prstGeom>
            <a:solidFill>
              <a:srgbClr val="FFFFFF"/>
            </a:solidFill>
            <a:ln w="5781" cap="flat">
              <a:solidFill>
                <a:srgbClr val="000000"/>
              </a:solidFill>
              <a:prstDash val="solid"/>
              <a:miter/>
            </a:ln>
          </p:spPr>
          <p:txBody>
            <a:bodyPr wrap="none" rtlCol="0" anchor="ctr"/>
            <a:lstStyle/>
            <a:p>
              <a:pPr algn="ctr"/>
              <a:r>
                <a:rPr lang="en-US" sz="1200" b="1" dirty="0"/>
                <a:t>SIZE</a:t>
              </a:r>
              <a:endParaRPr lang="en-US" sz="1333" b="1" dirty="0"/>
            </a:p>
          </p:txBody>
        </p:sp>
        <p:sp>
          <p:nvSpPr>
            <p:cNvPr id="21" name="Rectangle 20">
              <a:extLst>
                <a:ext uri="{FF2B5EF4-FFF2-40B4-BE49-F238E27FC236}">
                  <a16:creationId xmlns:a16="http://schemas.microsoft.com/office/drawing/2014/main" id="{EE7BAE16-9B61-E95D-A3C9-3B6FE989279F}"/>
                </a:ext>
              </a:extLst>
            </p:cNvPr>
            <p:cNvSpPr/>
            <p:nvPr/>
          </p:nvSpPr>
          <p:spPr>
            <a:xfrm>
              <a:off x="7636488" y="4715908"/>
              <a:ext cx="173599" cy="115718"/>
            </a:xfrm>
            <a:prstGeom prst="rect">
              <a:avLst/>
            </a:prstGeom>
            <a:solidFill>
              <a:srgbClr val="FFFFFF"/>
            </a:solidFill>
            <a:ln w="5781" cap="flat">
              <a:solidFill>
                <a:srgbClr val="000000"/>
              </a:solidFill>
              <a:prstDash val="solid"/>
              <a:miter/>
            </a:ln>
          </p:spPr>
          <p:txBody>
            <a:bodyPr rtlCol="0" anchor="ctr"/>
            <a:lstStyle/>
            <a:p>
              <a:pPr algn="ctr"/>
              <a:r>
                <a:rPr lang="en-US" sz="1333" b="1" dirty="0"/>
                <a:t>A</a:t>
              </a:r>
            </a:p>
          </p:txBody>
        </p:sp>
      </p:grpSp>
      <p:grpSp>
        <p:nvGrpSpPr>
          <p:cNvPr id="22" name="Group 21">
            <a:extLst>
              <a:ext uri="{FF2B5EF4-FFF2-40B4-BE49-F238E27FC236}">
                <a16:creationId xmlns:a16="http://schemas.microsoft.com/office/drawing/2014/main" id="{3B8C2B8B-9D99-92C1-7736-C30C5F2FD57A}"/>
              </a:ext>
            </a:extLst>
          </p:cNvPr>
          <p:cNvGrpSpPr/>
          <p:nvPr/>
        </p:nvGrpSpPr>
        <p:grpSpPr>
          <a:xfrm>
            <a:off x="1457990" y="4261539"/>
            <a:ext cx="755703" cy="925749"/>
            <a:chOff x="1063205" y="3116928"/>
            <a:chExt cx="566777" cy="694312"/>
          </a:xfrm>
        </p:grpSpPr>
        <p:sp>
          <p:nvSpPr>
            <p:cNvPr id="23" name="Rectangle 22">
              <a:extLst>
                <a:ext uri="{FF2B5EF4-FFF2-40B4-BE49-F238E27FC236}">
                  <a16:creationId xmlns:a16="http://schemas.microsoft.com/office/drawing/2014/main" id="{7D98C8D5-CAEA-1D68-EA6F-6136C7690C1B}"/>
                </a:ext>
              </a:extLst>
            </p:cNvPr>
            <p:cNvSpPr/>
            <p:nvPr/>
          </p:nvSpPr>
          <p:spPr>
            <a:xfrm>
              <a:off x="1063205" y="3325255"/>
              <a:ext cx="566777" cy="242472"/>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4" name="Rectangle 23">
              <a:extLst>
                <a:ext uri="{FF2B5EF4-FFF2-40B4-BE49-F238E27FC236}">
                  <a16:creationId xmlns:a16="http://schemas.microsoft.com/office/drawing/2014/main" id="{33EC1250-849D-4F02-7DBD-BF7B9211ABBF}"/>
                </a:ext>
              </a:extLst>
            </p:cNvPr>
            <p:cNvSpPr/>
            <p:nvPr/>
          </p:nvSpPr>
          <p:spPr>
            <a:xfrm>
              <a:off x="1063205" y="3571259"/>
              <a:ext cx="566777" cy="239981"/>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5" name="TextBox 24">
              <a:extLst>
                <a:ext uri="{FF2B5EF4-FFF2-40B4-BE49-F238E27FC236}">
                  <a16:creationId xmlns:a16="http://schemas.microsoft.com/office/drawing/2014/main" id="{1F6D433C-95DF-CF35-B004-079D55B02E41}"/>
                </a:ext>
              </a:extLst>
            </p:cNvPr>
            <p:cNvSpPr txBox="1"/>
            <p:nvPr/>
          </p:nvSpPr>
          <p:spPr>
            <a:xfrm>
              <a:off x="1152393" y="3116928"/>
              <a:ext cx="378950" cy="230833"/>
            </a:xfrm>
            <a:prstGeom prst="rect">
              <a:avLst/>
            </a:prstGeom>
            <a:noFill/>
          </p:spPr>
          <p:txBody>
            <a:bodyPr wrap="none" rtlCol="0">
              <a:spAutoFit/>
            </a:bodyPr>
            <a:lstStyle/>
            <a:p>
              <a:pPr algn="ctr"/>
              <a:r>
                <a:rPr lang="en-US" sz="1400" b="1" dirty="0"/>
                <a:t>BPQ</a:t>
              </a:r>
            </a:p>
          </p:txBody>
        </p:sp>
      </p:grpSp>
      <p:grpSp>
        <p:nvGrpSpPr>
          <p:cNvPr id="28" name="Group 27">
            <a:extLst>
              <a:ext uri="{FF2B5EF4-FFF2-40B4-BE49-F238E27FC236}">
                <a16:creationId xmlns:a16="http://schemas.microsoft.com/office/drawing/2014/main" id="{BB5F368F-C965-9B1B-97FD-A07C981259A1}"/>
              </a:ext>
            </a:extLst>
          </p:cNvPr>
          <p:cNvGrpSpPr/>
          <p:nvPr/>
        </p:nvGrpSpPr>
        <p:grpSpPr>
          <a:xfrm>
            <a:off x="9656405" y="4261539"/>
            <a:ext cx="755703" cy="925749"/>
            <a:chOff x="1063205" y="3116928"/>
            <a:chExt cx="566777" cy="694312"/>
          </a:xfrm>
        </p:grpSpPr>
        <p:sp>
          <p:nvSpPr>
            <p:cNvPr id="29" name="Rectangle 28">
              <a:extLst>
                <a:ext uri="{FF2B5EF4-FFF2-40B4-BE49-F238E27FC236}">
                  <a16:creationId xmlns:a16="http://schemas.microsoft.com/office/drawing/2014/main" id="{3F226215-D726-D393-9918-CE5BDB39F23A}"/>
                </a:ext>
              </a:extLst>
            </p:cNvPr>
            <p:cNvSpPr/>
            <p:nvPr/>
          </p:nvSpPr>
          <p:spPr>
            <a:xfrm>
              <a:off x="1063205" y="3325255"/>
              <a:ext cx="566777" cy="242472"/>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18C9BFEC-4D84-022E-CC76-AE7CF0360D0E}"/>
                </a:ext>
              </a:extLst>
            </p:cNvPr>
            <p:cNvSpPr/>
            <p:nvPr/>
          </p:nvSpPr>
          <p:spPr>
            <a:xfrm>
              <a:off x="1063205" y="3571259"/>
              <a:ext cx="566777" cy="239981"/>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2" name="TextBox 31">
              <a:extLst>
                <a:ext uri="{FF2B5EF4-FFF2-40B4-BE49-F238E27FC236}">
                  <a16:creationId xmlns:a16="http://schemas.microsoft.com/office/drawing/2014/main" id="{56913CB9-1E79-46D0-6B48-E4C351345D50}"/>
                </a:ext>
              </a:extLst>
            </p:cNvPr>
            <p:cNvSpPr txBox="1"/>
            <p:nvPr/>
          </p:nvSpPr>
          <p:spPr>
            <a:xfrm>
              <a:off x="1152393" y="3116928"/>
              <a:ext cx="378950" cy="230833"/>
            </a:xfrm>
            <a:prstGeom prst="rect">
              <a:avLst/>
            </a:prstGeom>
            <a:noFill/>
          </p:spPr>
          <p:txBody>
            <a:bodyPr wrap="none" rtlCol="0">
              <a:spAutoFit/>
            </a:bodyPr>
            <a:lstStyle/>
            <a:p>
              <a:pPr algn="ctr"/>
              <a:r>
                <a:rPr lang="en-US" sz="1400" b="1" dirty="0"/>
                <a:t>BPQ</a:t>
              </a:r>
            </a:p>
          </p:txBody>
        </p:sp>
      </p:grpSp>
    </p:spTree>
    <p:extLst>
      <p:ext uri="{BB962C8B-B14F-4D97-AF65-F5344CB8AC3E}">
        <p14:creationId xmlns:p14="http://schemas.microsoft.com/office/powerpoint/2010/main" val="394893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88889E-6 2.96296E-6 L -0.18698 0.10957 " pathEditMode="relative" rAng="0" ptsTypes="AA">
                                      <p:cBhvr>
                                        <p:cTn id="11" dur="2000" fill="hold"/>
                                        <p:tgtEl>
                                          <p:spTgt spid="159"/>
                                        </p:tgtEl>
                                        <p:attrNameLst>
                                          <p:attrName>ppt_x</p:attrName>
                                          <p:attrName>ppt_y</p:attrName>
                                        </p:attrNameLst>
                                      </p:cBhvr>
                                      <p:rCtr x="-9340" y="5525"/>
                                    </p:animMotion>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2500"/>
                            </p:stCondLst>
                            <p:childTnLst>
                              <p:par>
                                <p:cTn id="20" presetID="42" presetClass="path" presetSubtype="0" accel="50000" decel="50000" fill="hold" grpId="1" nodeType="afterEffect">
                                  <p:stCondLst>
                                    <p:cond delay="0"/>
                                  </p:stCondLst>
                                  <p:childTnLst>
                                    <p:animMotion origin="layout" path="M 1.38889E-6 -3.95062E-6 L -0.15816 0.34846 " pathEditMode="relative" rAng="0" ptsTypes="AA">
                                      <p:cBhvr>
                                        <p:cTn id="21" dur="2000" fill="hold"/>
                                        <p:tgtEl>
                                          <p:spTgt spid="6"/>
                                        </p:tgtEl>
                                        <p:attrNameLst>
                                          <p:attrName>ppt_x</p:attrName>
                                          <p:attrName>ppt_y</p:attrName>
                                        </p:attrNameLst>
                                      </p:cBhvr>
                                      <p:rCtr x="-7917" y="17407"/>
                                    </p:animMotion>
                                  </p:childTnLst>
                                </p:cTn>
                              </p:par>
                            </p:childTnLst>
                          </p:cTn>
                        </p:par>
                        <p:par>
                          <p:cTn id="22" fill="hold">
                            <p:stCondLst>
                              <p:cond delay="4500"/>
                            </p:stCondLst>
                            <p:childTnLst>
                              <p:par>
                                <p:cTn id="23" presetID="1" presetClass="exit" presetSubtype="0" fill="hold" grpId="2" nodeType="after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xit" presetSubtype="0" fill="hold" grpId="2" nodeType="withEffect">
                                  <p:stCondLst>
                                    <p:cond delay="0"/>
                                  </p:stCondLst>
                                  <p:childTnLst>
                                    <p:set>
                                      <p:cBhvr>
                                        <p:cTn id="32" dur="1" fill="hold">
                                          <p:stCondLst>
                                            <p:cond delay="0"/>
                                          </p:stCondLst>
                                        </p:cTn>
                                        <p:tgtEl>
                                          <p:spTgt spid="159"/>
                                        </p:tgtEl>
                                        <p:attrNameLst>
                                          <p:attrName>style.visibility</p:attrName>
                                        </p:attrNameLst>
                                      </p:cBhvr>
                                      <p:to>
                                        <p:strVal val="hidden"/>
                                      </p:to>
                                    </p:set>
                                  </p:childTnLst>
                                </p:cTn>
                              </p:par>
                            </p:childTnLst>
                          </p:cTn>
                        </p:par>
                        <p:par>
                          <p:cTn id="33" fill="hold">
                            <p:stCondLst>
                              <p:cond delay="0"/>
                            </p:stCondLst>
                            <p:childTnLst>
                              <p:par>
                                <p:cTn id="34" presetID="50" presetClass="path" presetSubtype="0" accel="50000" decel="50000" fill="hold" grpId="1" nodeType="afterEffect">
                                  <p:stCondLst>
                                    <p:cond delay="0"/>
                                  </p:stCondLst>
                                  <p:childTnLst>
                                    <p:animMotion origin="layout" path="M 3.05556E-6 -0.0034 L -0.04775 -0.0034 C -0.0691 -0.0034 -0.09532 0.04907 -0.09532 0.09166 L -0.09532 0.18765 " pathEditMode="relative" rAng="0" ptsTypes="AAAA">
                                      <p:cBhvr>
                                        <p:cTn id="35" dur="2000" fill="hold"/>
                                        <p:tgtEl>
                                          <p:spTgt spid="7"/>
                                        </p:tgtEl>
                                        <p:attrNameLst>
                                          <p:attrName>ppt_x</p:attrName>
                                          <p:attrName>ppt_y</p:attrName>
                                        </p:attrNameLst>
                                      </p:cBhvr>
                                      <p:rCtr x="-4774" y="9537"/>
                                    </p:animMotion>
                                  </p:childTnLst>
                                </p:cTn>
                              </p:par>
                              <p:par>
                                <p:cTn id="36" presetID="50" presetClass="path" presetSubtype="0" accel="50000" decel="50000" fill="hold" grpId="1" nodeType="withEffect">
                                  <p:stCondLst>
                                    <p:cond delay="0"/>
                                  </p:stCondLst>
                                  <p:childTnLst>
                                    <p:animMotion origin="layout" path="M 2.22222E-6 -4.93827E-6 L 0.04687 -4.93827E-6 C 0.06805 -4.93827E-6 0.09392 0.05247 0.09392 0.09507 L 0.09392 0.19105 " pathEditMode="relative" rAng="0" ptsTypes="AAAA">
                                      <p:cBhvr>
                                        <p:cTn id="37" dur="2000" fill="hold"/>
                                        <p:tgtEl>
                                          <p:spTgt spid="10"/>
                                        </p:tgtEl>
                                        <p:attrNameLst>
                                          <p:attrName>ppt_x</p:attrName>
                                          <p:attrName>ppt_y</p:attrName>
                                        </p:attrNameLst>
                                      </p:cBhvr>
                                      <p:rCtr x="4688" y="9537"/>
                                    </p:animMotion>
                                  </p:childTnLst>
                                </p:cTn>
                              </p:par>
                            </p:childTnLst>
                          </p:cTn>
                        </p:par>
                        <p:par>
                          <p:cTn id="38" fill="hold">
                            <p:stCondLst>
                              <p:cond delay="2000"/>
                            </p:stCondLst>
                            <p:childTnLst>
                              <p:par>
                                <p:cTn id="39" presetID="10" presetClass="exit" presetSubtype="0" fill="hold" grpId="2"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59" grpId="1" animBg="1"/>
      <p:bldP spid="159" grpId="2" animBg="1"/>
      <p:bldP spid="2" grpId="0" animBg="1"/>
      <p:bldP spid="6" grpId="0" animBg="1"/>
      <p:bldP spid="6" grpId="1" animBg="1"/>
      <p:bldP spid="6" grpId="2" animBg="1"/>
      <p:bldP spid="7" grpId="0" animBg="1"/>
      <p:bldP spid="7" grpId="1" animBg="1"/>
      <p:bldP spid="7" grpId="2" animBg="1"/>
      <p:bldP spid="10" grpId="0" animBg="1"/>
      <p:bldP spid="10" grpId="1" animBg="1"/>
      <p:bldP spid="10" grpId="2"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dirty="0"/>
              <a:t>(MC)</a:t>
            </a:r>
            <a:r>
              <a:rPr lang="en-US" baseline="30000" dirty="0"/>
              <a:t>2</a:t>
            </a:r>
            <a:r>
              <a:rPr lang="en-US" dirty="0"/>
              <a:t> operation: Read destination</a:t>
            </a:r>
            <a:endParaRPr lang="en-US" baseline="30000" dirty="0"/>
          </a:p>
        </p:txBody>
      </p:sp>
      <p:sp>
        <p:nvSpPr>
          <p:cNvPr id="2" name="Rounded Rectangle 1">
            <a:extLst>
              <a:ext uri="{FF2B5EF4-FFF2-40B4-BE49-F238E27FC236}">
                <a16:creationId xmlns:a16="http://schemas.microsoft.com/office/drawing/2014/main" id="{3CCEBD97-477F-D6F9-F4D9-B2EBF0103F2B}"/>
              </a:ext>
            </a:extLst>
          </p:cNvPr>
          <p:cNvSpPr/>
          <p:nvPr/>
        </p:nvSpPr>
        <p:spPr>
          <a:xfrm>
            <a:off x="3082345" y="2410046"/>
            <a:ext cx="1311641" cy="462873"/>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2133" b="1" dirty="0"/>
              <a:t>Core</a:t>
            </a:r>
          </a:p>
        </p:txBody>
      </p:sp>
      <p:sp>
        <p:nvSpPr>
          <p:cNvPr id="3" name="Rectangle 2">
            <a:extLst>
              <a:ext uri="{FF2B5EF4-FFF2-40B4-BE49-F238E27FC236}">
                <a16:creationId xmlns:a16="http://schemas.microsoft.com/office/drawing/2014/main" id="{7B25DE75-5458-5BDD-D945-9E1028F4BF2E}"/>
              </a:ext>
            </a:extLst>
          </p:cNvPr>
          <p:cNvSpPr/>
          <p:nvPr/>
        </p:nvSpPr>
        <p:spPr>
          <a:xfrm>
            <a:off x="3733598" y="3173732"/>
            <a:ext cx="4475013" cy="462873"/>
          </a:xfrm>
          <a:prstGeom prst="rect">
            <a:avLst/>
          </a:prstGeom>
          <a:gradFill>
            <a:gsLst>
              <a:gs pos="0">
                <a:srgbClr val="F8CECC"/>
              </a:gs>
              <a:gs pos="50000">
                <a:srgbClr val="FBE6E5"/>
              </a:gs>
              <a:gs pos="100000">
                <a:srgbClr val="FFFFFF"/>
              </a:gs>
            </a:gsLst>
            <a:lin ang="16200000" scaled="1"/>
          </a:gradFill>
          <a:ln w="5781" cap="flat">
            <a:solidFill>
              <a:srgbClr val="B85450"/>
            </a:solidFill>
            <a:prstDash val="solid"/>
            <a:miter/>
          </a:ln>
          <a:effectLst/>
        </p:spPr>
        <p:txBody>
          <a:bodyPr rtlCol="0" anchor="ctr"/>
          <a:lstStyle/>
          <a:p>
            <a:pPr algn="ctr"/>
            <a:r>
              <a:rPr lang="en-US" sz="2133" b="1" dirty="0"/>
              <a:t>Last-level $</a:t>
            </a:r>
          </a:p>
        </p:txBody>
      </p:sp>
      <p:sp>
        <p:nvSpPr>
          <p:cNvPr id="4" name="Rectangle 3">
            <a:extLst>
              <a:ext uri="{FF2B5EF4-FFF2-40B4-BE49-F238E27FC236}">
                <a16:creationId xmlns:a16="http://schemas.microsoft.com/office/drawing/2014/main" id="{EFE8D62E-998A-729D-D11A-35DFD3102A7D}"/>
              </a:ext>
            </a:extLst>
          </p:cNvPr>
          <p:cNvSpPr/>
          <p:nvPr/>
        </p:nvSpPr>
        <p:spPr>
          <a:xfrm>
            <a:off x="3082345" y="3875813"/>
            <a:ext cx="5786655" cy="385728"/>
          </a:xfrm>
          <a:prstGeom prst="rect">
            <a:avLst/>
          </a:prstGeom>
          <a:gradFill>
            <a:gsLst>
              <a:gs pos="0">
                <a:srgbClr val="D5E8D4"/>
              </a:gs>
              <a:gs pos="50000">
                <a:srgbClr val="EAF3E9"/>
              </a:gs>
              <a:gs pos="100000">
                <a:srgbClr val="FFFFFF"/>
              </a:gs>
            </a:gsLst>
            <a:lin ang="16200000" scaled="1"/>
          </a:gradFill>
          <a:ln w="964" cap="flat">
            <a:noFill/>
            <a:prstDash val="solid"/>
            <a:miter/>
          </a:ln>
          <a:effectLst/>
        </p:spPr>
        <p:txBody>
          <a:bodyPr rtlCol="0" anchor="ctr"/>
          <a:lstStyle/>
          <a:p>
            <a:pPr algn="ctr"/>
            <a:r>
              <a:rPr lang="en-US" sz="2133" b="1" dirty="0"/>
              <a:t>Interconnect</a:t>
            </a:r>
          </a:p>
        </p:txBody>
      </p:sp>
      <p:sp>
        <p:nvSpPr>
          <p:cNvPr id="6" name="Freeform 5">
            <a:extLst>
              <a:ext uri="{FF2B5EF4-FFF2-40B4-BE49-F238E27FC236}">
                <a16:creationId xmlns:a16="http://schemas.microsoft.com/office/drawing/2014/main" id="{762387C5-7A19-83E1-A35D-BD0DDFE6C8C1}"/>
              </a:ext>
            </a:extLst>
          </p:cNvPr>
          <p:cNvSpPr/>
          <p:nvPr/>
        </p:nvSpPr>
        <p:spPr>
          <a:xfrm>
            <a:off x="3082345" y="3875813"/>
            <a:ext cx="5786655" cy="385728"/>
          </a:xfrm>
          <a:custGeom>
            <a:avLst/>
            <a:gdLst>
              <a:gd name="connsiteX0" fmla="*/ 0 w 4339991"/>
              <a:gd name="connsiteY0" fmla="*/ 0 h 289296"/>
              <a:gd name="connsiteX1" fmla="*/ 4339992 w 4339991"/>
              <a:gd name="connsiteY1" fmla="*/ 0 h 289296"/>
              <a:gd name="connsiteX2" fmla="*/ 4339992 w 4339991"/>
              <a:gd name="connsiteY2" fmla="*/ 289296 h 289296"/>
              <a:gd name="connsiteX3" fmla="*/ 0 w 4339991"/>
              <a:gd name="connsiteY3" fmla="*/ 289296 h 289296"/>
            </a:gdLst>
            <a:ahLst/>
            <a:cxnLst>
              <a:cxn ang="0">
                <a:pos x="connsiteX0" y="connsiteY0"/>
              </a:cxn>
              <a:cxn ang="0">
                <a:pos x="connsiteX1" y="connsiteY1"/>
              </a:cxn>
              <a:cxn ang="0">
                <a:pos x="connsiteX2" y="connsiteY2"/>
              </a:cxn>
              <a:cxn ang="0">
                <a:pos x="connsiteX3" y="connsiteY3"/>
              </a:cxn>
            </a:cxnLst>
            <a:rect l="l" t="t" r="r" b="b"/>
            <a:pathLst>
              <a:path w="4339991" h="289296">
                <a:moveTo>
                  <a:pt x="0" y="0"/>
                </a:moveTo>
                <a:lnTo>
                  <a:pt x="4339992" y="0"/>
                </a:lnTo>
                <a:moveTo>
                  <a:pt x="4339992" y="289296"/>
                </a:moveTo>
                <a:lnTo>
                  <a:pt x="0" y="289296"/>
                </a:lnTo>
              </a:path>
            </a:pathLst>
          </a:custGeom>
          <a:noFill/>
          <a:ln w="5781" cap="sq">
            <a:solidFill>
              <a:srgbClr val="000000"/>
            </a:solidFill>
            <a:prstDash val="solid"/>
            <a:miter/>
          </a:ln>
          <a:effectLst/>
        </p:spPr>
        <p:txBody>
          <a:bodyPr rtlCol="0" anchor="ctr"/>
          <a:lstStyle/>
          <a:p>
            <a:endParaRPr lang="en-US" sz="2400"/>
          </a:p>
        </p:txBody>
      </p:sp>
      <p:sp>
        <p:nvSpPr>
          <p:cNvPr id="7" name="Rectangle 6">
            <a:extLst>
              <a:ext uri="{FF2B5EF4-FFF2-40B4-BE49-F238E27FC236}">
                <a16:creationId xmlns:a16="http://schemas.microsoft.com/office/drawing/2014/main" id="{4CC11B81-3DB4-3AA0-1E16-1398575683C3}"/>
              </a:ext>
            </a:extLst>
          </p:cNvPr>
          <p:cNvSpPr/>
          <p:nvPr/>
        </p:nvSpPr>
        <p:spPr>
          <a:xfrm>
            <a:off x="4239675" y="4492979"/>
            <a:ext cx="1157331" cy="617165"/>
          </a:xfrm>
          <a:prstGeom prst="rect">
            <a:avLst/>
          </a:prstGeom>
          <a:solidFill>
            <a:srgbClr val="FFFFFF"/>
          </a:solidFill>
          <a:ln w="5781" cap="flat">
            <a:solidFill>
              <a:srgbClr val="000000"/>
            </a:solidFill>
            <a:prstDash val="solid"/>
            <a:miter/>
          </a:ln>
          <a:effectLst/>
        </p:spPr>
        <p:txBody>
          <a:bodyPr rtlCol="0" anchor="ctr"/>
          <a:lstStyle/>
          <a:p>
            <a:pPr algn="ctr"/>
            <a:r>
              <a:rPr lang="en-US" sz="1600" b="1" dirty="0"/>
              <a:t>Memory controller</a:t>
            </a:r>
          </a:p>
        </p:txBody>
      </p:sp>
      <p:sp>
        <p:nvSpPr>
          <p:cNvPr id="8" name="Rectangle 7">
            <a:extLst>
              <a:ext uri="{FF2B5EF4-FFF2-40B4-BE49-F238E27FC236}">
                <a16:creationId xmlns:a16="http://schemas.microsoft.com/office/drawing/2014/main" id="{2F5B55C0-8B79-5CD2-96FF-E99ACF0C1154}"/>
              </a:ext>
            </a:extLst>
          </p:cNvPr>
          <p:cNvSpPr/>
          <p:nvPr/>
        </p:nvSpPr>
        <p:spPr>
          <a:xfrm>
            <a:off x="6477181" y="4492979"/>
            <a:ext cx="1157331" cy="617165"/>
          </a:xfrm>
          <a:prstGeom prst="rect">
            <a:avLst/>
          </a:prstGeom>
          <a:solidFill>
            <a:srgbClr val="FFFFFF"/>
          </a:solidFill>
          <a:ln w="5781" cap="flat">
            <a:solidFill>
              <a:srgbClr val="000000"/>
            </a:solidFill>
            <a:prstDash val="solid"/>
            <a:miter/>
          </a:ln>
          <a:effectLst/>
        </p:spPr>
        <p:txBody>
          <a:bodyPr rtlCol="0" anchor="ctr"/>
          <a:lstStyle/>
          <a:p>
            <a:pPr algn="ctr"/>
            <a:r>
              <a:rPr lang="en-US" sz="1600" b="1" dirty="0"/>
              <a:t>Memory controller</a:t>
            </a:r>
          </a:p>
        </p:txBody>
      </p:sp>
      <p:sp>
        <p:nvSpPr>
          <p:cNvPr id="9" name="Rectangle 8">
            <a:extLst>
              <a:ext uri="{FF2B5EF4-FFF2-40B4-BE49-F238E27FC236}">
                <a16:creationId xmlns:a16="http://schemas.microsoft.com/office/drawing/2014/main" id="{B314F952-0697-725D-B0C9-BFB5907B3EC9}"/>
              </a:ext>
            </a:extLst>
          </p:cNvPr>
          <p:cNvSpPr/>
          <p:nvPr/>
        </p:nvSpPr>
        <p:spPr>
          <a:xfrm>
            <a:off x="3969631" y="5264436"/>
            <a:ext cx="1697419" cy="617165"/>
          </a:xfrm>
          <a:prstGeom prst="rect">
            <a:avLst/>
          </a:prstGeom>
          <a:gradFill>
            <a:gsLst>
              <a:gs pos="0">
                <a:srgbClr val="FFE6CC"/>
              </a:gs>
              <a:gs pos="50000">
                <a:srgbClr val="FFF2E5"/>
              </a:gs>
              <a:gs pos="100000">
                <a:srgbClr val="FFFFFF"/>
              </a:gs>
            </a:gsLst>
            <a:lin ang="16200000" scaled="1"/>
          </a:gradFill>
          <a:ln w="5781" cap="flat">
            <a:solidFill>
              <a:srgbClr val="000000"/>
            </a:solidFill>
            <a:prstDash val="solid"/>
            <a:miter/>
          </a:ln>
        </p:spPr>
        <p:txBody>
          <a:bodyPr rtlCol="0" anchor="t"/>
          <a:lstStyle/>
          <a:p>
            <a:pPr algn="ctr"/>
            <a:r>
              <a:rPr lang="en-US" sz="2133" b="1" dirty="0"/>
              <a:t>Memory</a:t>
            </a:r>
          </a:p>
        </p:txBody>
      </p:sp>
      <p:sp>
        <p:nvSpPr>
          <p:cNvPr id="10" name="Rectangle 9">
            <a:extLst>
              <a:ext uri="{FF2B5EF4-FFF2-40B4-BE49-F238E27FC236}">
                <a16:creationId xmlns:a16="http://schemas.microsoft.com/office/drawing/2014/main" id="{09066B78-04F2-A097-BE51-11D82DB8F946}"/>
              </a:ext>
            </a:extLst>
          </p:cNvPr>
          <p:cNvSpPr/>
          <p:nvPr/>
        </p:nvSpPr>
        <p:spPr>
          <a:xfrm>
            <a:off x="6207137" y="5264436"/>
            <a:ext cx="1697419" cy="617165"/>
          </a:xfrm>
          <a:prstGeom prst="rect">
            <a:avLst/>
          </a:prstGeom>
          <a:gradFill>
            <a:gsLst>
              <a:gs pos="0">
                <a:srgbClr val="FFE6CC"/>
              </a:gs>
              <a:gs pos="50000">
                <a:srgbClr val="FFF2E5"/>
              </a:gs>
              <a:gs pos="100000">
                <a:srgbClr val="FFFFFF"/>
              </a:gs>
            </a:gsLst>
            <a:lin ang="16200000" scaled="1"/>
          </a:gradFill>
          <a:ln w="5781" cap="flat">
            <a:solidFill>
              <a:srgbClr val="000000"/>
            </a:solidFill>
            <a:prstDash val="solid"/>
            <a:miter/>
          </a:ln>
        </p:spPr>
        <p:txBody>
          <a:bodyPr rtlCol="0" anchor="t"/>
          <a:lstStyle/>
          <a:p>
            <a:pPr algn="ctr"/>
            <a:r>
              <a:rPr lang="en-US" sz="2133" b="1" dirty="0"/>
              <a:t>Memory</a:t>
            </a:r>
          </a:p>
        </p:txBody>
      </p:sp>
      <p:sp>
        <p:nvSpPr>
          <p:cNvPr id="11" name="Rounded Rectangle 10">
            <a:extLst>
              <a:ext uri="{FF2B5EF4-FFF2-40B4-BE49-F238E27FC236}">
                <a16:creationId xmlns:a16="http://schemas.microsoft.com/office/drawing/2014/main" id="{4F168758-8581-4629-F112-F613CDFC9B56}"/>
              </a:ext>
            </a:extLst>
          </p:cNvPr>
          <p:cNvSpPr/>
          <p:nvPr/>
        </p:nvSpPr>
        <p:spPr>
          <a:xfrm>
            <a:off x="5319852" y="2410046"/>
            <a:ext cx="1311641" cy="462873"/>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2133" b="1" dirty="0"/>
              <a:t>Core</a:t>
            </a:r>
          </a:p>
        </p:txBody>
      </p:sp>
      <p:sp>
        <p:nvSpPr>
          <p:cNvPr id="12" name="Rounded Rectangle 11">
            <a:extLst>
              <a:ext uri="{FF2B5EF4-FFF2-40B4-BE49-F238E27FC236}">
                <a16:creationId xmlns:a16="http://schemas.microsoft.com/office/drawing/2014/main" id="{E554013B-4F79-F132-3690-65E997CE2436}"/>
              </a:ext>
            </a:extLst>
          </p:cNvPr>
          <p:cNvSpPr/>
          <p:nvPr/>
        </p:nvSpPr>
        <p:spPr>
          <a:xfrm>
            <a:off x="7557358" y="2410046"/>
            <a:ext cx="1311641" cy="462873"/>
          </a:xfrm>
          <a:prstGeom prst="roundRect">
            <a:avLst/>
          </a:prstGeom>
          <a:gradFill>
            <a:gsLst>
              <a:gs pos="0">
                <a:srgbClr val="DAE8FC"/>
              </a:gs>
              <a:gs pos="50000">
                <a:srgbClr val="ECF3FD"/>
              </a:gs>
              <a:gs pos="100000">
                <a:srgbClr val="FFFFFF"/>
              </a:gs>
            </a:gsLst>
            <a:lin ang="16200000" scaled="1"/>
          </a:gradFill>
          <a:ln w="5781" cap="flat">
            <a:solidFill>
              <a:srgbClr val="6C8EBF"/>
            </a:solidFill>
            <a:prstDash val="solid"/>
            <a:miter/>
          </a:ln>
        </p:spPr>
        <p:txBody>
          <a:bodyPr rtlCol="0" anchor="ctr"/>
          <a:lstStyle/>
          <a:p>
            <a:pPr algn="ctr"/>
            <a:r>
              <a:rPr lang="en-US" sz="2133" b="1" dirty="0"/>
              <a:t>Core</a:t>
            </a:r>
          </a:p>
        </p:txBody>
      </p:sp>
      <p:grpSp>
        <p:nvGrpSpPr>
          <p:cNvPr id="13" name="Group 12">
            <a:extLst>
              <a:ext uri="{FF2B5EF4-FFF2-40B4-BE49-F238E27FC236}">
                <a16:creationId xmlns:a16="http://schemas.microsoft.com/office/drawing/2014/main" id="{12CDDBAC-653A-6AD6-03F9-2979A3E2EF8D}"/>
              </a:ext>
            </a:extLst>
          </p:cNvPr>
          <p:cNvGrpSpPr/>
          <p:nvPr/>
        </p:nvGrpSpPr>
        <p:grpSpPr>
          <a:xfrm>
            <a:off x="7711668" y="4338689"/>
            <a:ext cx="1774573" cy="848601"/>
            <a:chOff x="5783751" y="3254016"/>
            <a:chExt cx="1330930" cy="636451"/>
          </a:xfrm>
        </p:grpSpPr>
        <p:sp>
          <p:nvSpPr>
            <p:cNvPr id="14" name="Rectangle 13">
              <a:extLst>
                <a:ext uri="{FF2B5EF4-FFF2-40B4-BE49-F238E27FC236}">
                  <a16:creationId xmlns:a16="http://schemas.microsoft.com/office/drawing/2014/main" id="{AE1107AE-2CF5-8E52-5C25-A1BBAA58BF19}"/>
                </a:ext>
              </a:extLst>
            </p:cNvPr>
            <p:cNvSpPr/>
            <p:nvPr/>
          </p:nvSpPr>
          <p:spPr>
            <a:xfrm>
              <a:off x="5783751" y="3254016"/>
              <a:ext cx="1330930" cy="173577"/>
            </a:xfrm>
            <a:prstGeom prst="rect">
              <a:avLst/>
            </a:prstGeom>
            <a:solidFill>
              <a:srgbClr val="FFFFFF"/>
            </a:solidFill>
            <a:ln w="5781" cap="flat">
              <a:solidFill>
                <a:srgbClr val="000000"/>
              </a:solidFill>
              <a:prstDash val="solid"/>
              <a:miter/>
            </a:ln>
          </p:spPr>
          <p:txBody>
            <a:bodyPr rtlCol="0" anchor="ctr"/>
            <a:lstStyle/>
            <a:p>
              <a:pPr algn="ctr"/>
              <a:r>
                <a:rPr lang="en-US" sz="1400" b="1" dirty="0"/>
                <a:t>Copy Tracking Table</a:t>
              </a:r>
            </a:p>
          </p:txBody>
        </p:sp>
        <p:sp>
          <p:nvSpPr>
            <p:cNvPr id="15" name="Rectangle 14">
              <a:extLst>
                <a:ext uri="{FF2B5EF4-FFF2-40B4-BE49-F238E27FC236}">
                  <a16:creationId xmlns:a16="http://schemas.microsoft.com/office/drawing/2014/main" id="{B5BC8452-D68D-1BFD-AFDD-8354F276E63C}"/>
                </a:ext>
              </a:extLst>
            </p:cNvPr>
            <p:cNvSpPr/>
            <p:nvPr/>
          </p:nvSpPr>
          <p:spPr>
            <a:xfrm>
              <a:off x="5783751" y="3427594"/>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6" name="Rectangle 15">
              <a:extLst>
                <a:ext uri="{FF2B5EF4-FFF2-40B4-BE49-F238E27FC236}">
                  <a16:creationId xmlns:a16="http://schemas.microsoft.com/office/drawing/2014/main" id="{7517111F-C7E9-D5DE-5E20-F4140336349F}"/>
                </a:ext>
              </a:extLst>
            </p:cNvPr>
            <p:cNvSpPr/>
            <p:nvPr/>
          </p:nvSpPr>
          <p:spPr>
            <a:xfrm>
              <a:off x="6188817" y="3427594"/>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7" name="Rectangle 16">
              <a:extLst>
                <a:ext uri="{FF2B5EF4-FFF2-40B4-BE49-F238E27FC236}">
                  <a16:creationId xmlns:a16="http://schemas.microsoft.com/office/drawing/2014/main" id="{4E192791-660A-912D-2003-E4B774E632CA}"/>
                </a:ext>
              </a:extLst>
            </p:cNvPr>
            <p:cNvSpPr/>
            <p:nvPr/>
          </p:nvSpPr>
          <p:spPr>
            <a:xfrm>
              <a:off x="6593883" y="3427594"/>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8" name="Rectangle 17">
              <a:extLst>
                <a:ext uri="{FF2B5EF4-FFF2-40B4-BE49-F238E27FC236}">
                  <a16:creationId xmlns:a16="http://schemas.microsoft.com/office/drawing/2014/main" id="{70514AD4-A988-D5B7-4460-001C14295987}"/>
                </a:ext>
              </a:extLst>
            </p:cNvPr>
            <p:cNvSpPr/>
            <p:nvPr/>
          </p:nvSpPr>
          <p:spPr>
            <a:xfrm>
              <a:off x="6941082" y="3427594"/>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19" name="Rectangle 18">
              <a:extLst>
                <a:ext uri="{FF2B5EF4-FFF2-40B4-BE49-F238E27FC236}">
                  <a16:creationId xmlns:a16="http://schemas.microsoft.com/office/drawing/2014/main" id="{A584654F-B0AA-2239-FA1B-BE6A82CC2E26}"/>
                </a:ext>
              </a:extLst>
            </p:cNvPr>
            <p:cNvSpPr/>
            <p:nvPr/>
          </p:nvSpPr>
          <p:spPr>
            <a:xfrm>
              <a:off x="5783751" y="3543312"/>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20" name="Rectangle 19">
              <a:extLst>
                <a:ext uri="{FF2B5EF4-FFF2-40B4-BE49-F238E27FC236}">
                  <a16:creationId xmlns:a16="http://schemas.microsoft.com/office/drawing/2014/main" id="{C5365F3C-F139-2CEF-3727-DDE50C834433}"/>
                </a:ext>
              </a:extLst>
            </p:cNvPr>
            <p:cNvSpPr/>
            <p:nvPr/>
          </p:nvSpPr>
          <p:spPr>
            <a:xfrm>
              <a:off x="6188817" y="3543312"/>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21" name="Rectangle 20">
              <a:extLst>
                <a:ext uri="{FF2B5EF4-FFF2-40B4-BE49-F238E27FC236}">
                  <a16:creationId xmlns:a16="http://schemas.microsoft.com/office/drawing/2014/main" id="{623BF1DE-731D-FD12-9971-B07534BC71AF}"/>
                </a:ext>
              </a:extLst>
            </p:cNvPr>
            <p:cNvSpPr/>
            <p:nvPr/>
          </p:nvSpPr>
          <p:spPr>
            <a:xfrm>
              <a:off x="6593883" y="3543312"/>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22" name="Rectangle 21">
              <a:extLst>
                <a:ext uri="{FF2B5EF4-FFF2-40B4-BE49-F238E27FC236}">
                  <a16:creationId xmlns:a16="http://schemas.microsoft.com/office/drawing/2014/main" id="{56DD0618-0960-FC9D-144E-0A0C860D614A}"/>
                </a:ext>
              </a:extLst>
            </p:cNvPr>
            <p:cNvSpPr/>
            <p:nvPr/>
          </p:nvSpPr>
          <p:spPr>
            <a:xfrm>
              <a:off x="6941082" y="3543312"/>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23" name="Rectangle 22">
              <a:extLst>
                <a:ext uri="{FF2B5EF4-FFF2-40B4-BE49-F238E27FC236}">
                  <a16:creationId xmlns:a16="http://schemas.microsoft.com/office/drawing/2014/main" id="{239C25DE-F4DB-EB41-EBC7-583A4199CD9E}"/>
                </a:ext>
              </a:extLst>
            </p:cNvPr>
            <p:cNvSpPr/>
            <p:nvPr/>
          </p:nvSpPr>
          <p:spPr>
            <a:xfrm>
              <a:off x="5783751" y="3659031"/>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24" name="Rectangle 23">
              <a:extLst>
                <a:ext uri="{FF2B5EF4-FFF2-40B4-BE49-F238E27FC236}">
                  <a16:creationId xmlns:a16="http://schemas.microsoft.com/office/drawing/2014/main" id="{D72D3D19-EE44-9852-2107-AF2CE6625FED}"/>
                </a:ext>
              </a:extLst>
            </p:cNvPr>
            <p:cNvSpPr/>
            <p:nvPr/>
          </p:nvSpPr>
          <p:spPr>
            <a:xfrm>
              <a:off x="6188817" y="3659031"/>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25" name="Rectangle 24">
              <a:extLst>
                <a:ext uri="{FF2B5EF4-FFF2-40B4-BE49-F238E27FC236}">
                  <a16:creationId xmlns:a16="http://schemas.microsoft.com/office/drawing/2014/main" id="{A019EAB3-F63C-DE07-7DD8-290353EA8488}"/>
                </a:ext>
              </a:extLst>
            </p:cNvPr>
            <p:cNvSpPr/>
            <p:nvPr/>
          </p:nvSpPr>
          <p:spPr>
            <a:xfrm>
              <a:off x="6593883" y="3659031"/>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26" name="Rectangle 25">
              <a:extLst>
                <a:ext uri="{FF2B5EF4-FFF2-40B4-BE49-F238E27FC236}">
                  <a16:creationId xmlns:a16="http://schemas.microsoft.com/office/drawing/2014/main" id="{8D16C58E-7C6C-0063-C871-DA4D24871799}"/>
                </a:ext>
              </a:extLst>
            </p:cNvPr>
            <p:cNvSpPr/>
            <p:nvPr/>
          </p:nvSpPr>
          <p:spPr>
            <a:xfrm>
              <a:off x="6941082" y="3659031"/>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27" name="Rectangle 26">
              <a:extLst>
                <a:ext uri="{FF2B5EF4-FFF2-40B4-BE49-F238E27FC236}">
                  <a16:creationId xmlns:a16="http://schemas.microsoft.com/office/drawing/2014/main" id="{1BA4D5C5-6F37-7D5D-15A2-1F437F5C0789}"/>
                </a:ext>
              </a:extLst>
            </p:cNvPr>
            <p:cNvSpPr/>
            <p:nvPr/>
          </p:nvSpPr>
          <p:spPr>
            <a:xfrm>
              <a:off x="5783751" y="3774749"/>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28" name="Rectangle 27">
              <a:extLst>
                <a:ext uri="{FF2B5EF4-FFF2-40B4-BE49-F238E27FC236}">
                  <a16:creationId xmlns:a16="http://schemas.microsoft.com/office/drawing/2014/main" id="{D97A810C-E940-BED5-F38A-5147420AEE18}"/>
                </a:ext>
              </a:extLst>
            </p:cNvPr>
            <p:cNvSpPr/>
            <p:nvPr/>
          </p:nvSpPr>
          <p:spPr>
            <a:xfrm>
              <a:off x="6188817" y="3774749"/>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29" name="Rectangle 28">
              <a:extLst>
                <a:ext uri="{FF2B5EF4-FFF2-40B4-BE49-F238E27FC236}">
                  <a16:creationId xmlns:a16="http://schemas.microsoft.com/office/drawing/2014/main" id="{860F3251-BAD6-63CD-8FE9-1CC9473EDBBF}"/>
                </a:ext>
              </a:extLst>
            </p:cNvPr>
            <p:cNvSpPr/>
            <p:nvPr/>
          </p:nvSpPr>
          <p:spPr>
            <a:xfrm>
              <a:off x="6593883" y="3774749"/>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30" name="Rectangle 29">
              <a:extLst>
                <a:ext uri="{FF2B5EF4-FFF2-40B4-BE49-F238E27FC236}">
                  <a16:creationId xmlns:a16="http://schemas.microsoft.com/office/drawing/2014/main" id="{81294C4B-7F39-8EFA-64AE-739A923E9FBD}"/>
                </a:ext>
              </a:extLst>
            </p:cNvPr>
            <p:cNvSpPr/>
            <p:nvPr/>
          </p:nvSpPr>
          <p:spPr>
            <a:xfrm>
              <a:off x="6941082" y="3774749"/>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grpSp>
      <p:cxnSp>
        <p:nvCxnSpPr>
          <p:cNvPr id="31" name="Elbow Connector 30">
            <a:extLst>
              <a:ext uri="{FF2B5EF4-FFF2-40B4-BE49-F238E27FC236}">
                <a16:creationId xmlns:a16="http://schemas.microsoft.com/office/drawing/2014/main" id="{467FB4AB-7F04-8D6B-215A-D7734BB7F9EF}"/>
              </a:ext>
            </a:extLst>
          </p:cNvPr>
          <p:cNvCxnSpPr>
            <a:stCxn id="2" idx="2"/>
            <a:endCxn id="3" idx="0"/>
          </p:cNvCxnSpPr>
          <p:nvPr/>
        </p:nvCxnSpPr>
        <p:spPr>
          <a:xfrm rot="16200000" flipH="1">
            <a:off x="4704230" y="1906855"/>
            <a:ext cx="300812" cy="2232939"/>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056DD11-E318-BE35-D36C-AE378E1B8F4D}"/>
              </a:ext>
            </a:extLst>
          </p:cNvPr>
          <p:cNvCxnSpPr>
            <a:stCxn id="11" idx="2"/>
            <a:endCxn id="3" idx="0"/>
          </p:cNvCxnSpPr>
          <p:nvPr/>
        </p:nvCxnSpPr>
        <p:spPr>
          <a:xfrm flipH="1">
            <a:off x="5971104" y="2872919"/>
            <a:ext cx="4568" cy="300812"/>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3" name="Elbow Connector 32">
            <a:extLst>
              <a:ext uri="{FF2B5EF4-FFF2-40B4-BE49-F238E27FC236}">
                <a16:creationId xmlns:a16="http://schemas.microsoft.com/office/drawing/2014/main" id="{D3B2EF55-0D7C-6A04-4CDE-FEE5D776BDF0}"/>
              </a:ext>
            </a:extLst>
          </p:cNvPr>
          <p:cNvCxnSpPr>
            <a:stCxn id="12" idx="2"/>
            <a:endCxn id="3" idx="0"/>
          </p:cNvCxnSpPr>
          <p:nvPr/>
        </p:nvCxnSpPr>
        <p:spPr>
          <a:xfrm rot="5400000">
            <a:off x="6941737" y="1902287"/>
            <a:ext cx="300812" cy="2242075"/>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D336BBAB-4CB0-E26A-D8CB-CF94DC20EF9A}"/>
              </a:ext>
            </a:extLst>
          </p:cNvPr>
          <p:cNvCxnSpPr>
            <a:stCxn id="3" idx="2"/>
            <a:endCxn id="4" idx="0"/>
          </p:cNvCxnSpPr>
          <p:nvPr/>
        </p:nvCxnSpPr>
        <p:spPr>
          <a:xfrm>
            <a:off x="5971104" y="3636605"/>
            <a:ext cx="4568" cy="23920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34">
            <a:extLst>
              <a:ext uri="{FF2B5EF4-FFF2-40B4-BE49-F238E27FC236}">
                <a16:creationId xmlns:a16="http://schemas.microsoft.com/office/drawing/2014/main" id="{A886A552-D246-3898-AF1E-92D1D589A98E}"/>
              </a:ext>
            </a:extLst>
          </p:cNvPr>
          <p:cNvCxnSpPr>
            <a:cxnSpLocks/>
            <a:stCxn id="4" idx="2"/>
            <a:endCxn id="7" idx="0"/>
          </p:cNvCxnSpPr>
          <p:nvPr/>
        </p:nvCxnSpPr>
        <p:spPr>
          <a:xfrm rot="5400000">
            <a:off x="5281288" y="3798595"/>
            <a:ext cx="231437" cy="1157332"/>
          </a:xfrm>
          <a:prstGeom prst="bentConnector3">
            <a:avLst>
              <a:gd name="adj1" fmla="val 3511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6" name="Elbow Connector 35">
            <a:extLst>
              <a:ext uri="{FF2B5EF4-FFF2-40B4-BE49-F238E27FC236}">
                <a16:creationId xmlns:a16="http://schemas.microsoft.com/office/drawing/2014/main" id="{239A2BC9-6059-EE90-A8FE-FE3B71912374}"/>
              </a:ext>
            </a:extLst>
          </p:cNvPr>
          <p:cNvCxnSpPr>
            <a:cxnSpLocks/>
            <a:stCxn id="4" idx="2"/>
            <a:endCxn id="8" idx="0"/>
          </p:cNvCxnSpPr>
          <p:nvPr/>
        </p:nvCxnSpPr>
        <p:spPr>
          <a:xfrm rot="16200000" flipH="1">
            <a:off x="6400040" y="3837173"/>
            <a:ext cx="231437" cy="1080175"/>
          </a:xfrm>
          <a:prstGeom prst="bentConnector3">
            <a:avLst>
              <a:gd name="adj1" fmla="val 35119"/>
            </a:avLst>
          </a:prstGeom>
          <a:ln>
            <a:tailEnd type="triangle"/>
          </a:ln>
          <a:effectLst/>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7B0F32A8-012E-5119-8C1C-7C19BA2ED331}"/>
              </a:ext>
            </a:extLst>
          </p:cNvPr>
          <p:cNvGrpSpPr/>
          <p:nvPr/>
        </p:nvGrpSpPr>
        <p:grpSpPr>
          <a:xfrm>
            <a:off x="2387946" y="4338689"/>
            <a:ext cx="1774573" cy="848601"/>
            <a:chOff x="5783751" y="3254016"/>
            <a:chExt cx="1330930" cy="636451"/>
          </a:xfrm>
        </p:grpSpPr>
        <p:sp>
          <p:nvSpPr>
            <p:cNvPr id="38" name="Rectangle 37">
              <a:extLst>
                <a:ext uri="{FF2B5EF4-FFF2-40B4-BE49-F238E27FC236}">
                  <a16:creationId xmlns:a16="http://schemas.microsoft.com/office/drawing/2014/main" id="{A35B15B0-ED55-6DC4-73DA-34C2FDFF52A0}"/>
                </a:ext>
              </a:extLst>
            </p:cNvPr>
            <p:cNvSpPr/>
            <p:nvPr/>
          </p:nvSpPr>
          <p:spPr>
            <a:xfrm>
              <a:off x="5783751" y="3254016"/>
              <a:ext cx="1330930" cy="173577"/>
            </a:xfrm>
            <a:prstGeom prst="rect">
              <a:avLst/>
            </a:prstGeom>
            <a:solidFill>
              <a:srgbClr val="FFFFFF"/>
            </a:solidFill>
            <a:ln w="5781" cap="flat">
              <a:solidFill>
                <a:srgbClr val="000000"/>
              </a:solidFill>
              <a:prstDash val="solid"/>
              <a:miter/>
            </a:ln>
          </p:spPr>
          <p:txBody>
            <a:bodyPr rtlCol="0" anchor="ctr"/>
            <a:lstStyle/>
            <a:p>
              <a:pPr algn="ctr"/>
              <a:r>
                <a:rPr lang="en-US" sz="1400" b="1" dirty="0"/>
                <a:t>Copy Tracking Table</a:t>
              </a:r>
            </a:p>
          </p:txBody>
        </p:sp>
        <p:sp>
          <p:nvSpPr>
            <p:cNvPr id="39" name="Rectangle 38">
              <a:extLst>
                <a:ext uri="{FF2B5EF4-FFF2-40B4-BE49-F238E27FC236}">
                  <a16:creationId xmlns:a16="http://schemas.microsoft.com/office/drawing/2014/main" id="{31EF4B60-B9BD-A908-B963-273B235FFDF5}"/>
                </a:ext>
              </a:extLst>
            </p:cNvPr>
            <p:cNvSpPr/>
            <p:nvPr/>
          </p:nvSpPr>
          <p:spPr>
            <a:xfrm>
              <a:off x="5783751" y="3427594"/>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40" name="Rectangle 39">
              <a:extLst>
                <a:ext uri="{FF2B5EF4-FFF2-40B4-BE49-F238E27FC236}">
                  <a16:creationId xmlns:a16="http://schemas.microsoft.com/office/drawing/2014/main" id="{1D7BDD8E-968D-D827-C5CE-D89F781D6655}"/>
                </a:ext>
              </a:extLst>
            </p:cNvPr>
            <p:cNvSpPr/>
            <p:nvPr/>
          </p:nvSpPr>
          <p:spPr>
            <a:xfrm>
              <a:off x="6188817" y="3427594"/>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41" name="Rectangle 40">
              <a:extLst>
                <a:ext uri="{FF2B5EF4-FFF2-40B4-BE49-F238E27FC236}">
                  <a16:creationId xmlns:a16="http://schemas.microsoft.com/office/drawing/2014/main" id="{D758D3F5-1907-66C0-8506-BE067E57C807}"/>
                </a:ext>
              </a:extLst>
            </p:cNvPr>
            <p:cNvSpPr/>
            <p:nvPr/>
          </p:nvSpPr>
          <p:spPr>
            <a:xfrm>
              <a:off x="6593883" y="3427594"/>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42" name="Rectangle 41">
              <a:extLst>
                <a:ext uri="{FF2B5EF4-FFF2-40B4-BE49-F238E27FC236}">
                  <a16:creationId xmlns:a16="http://schemas.microsoft.com/office/drawing/2014/main" id="{3E75A71D-39A3-CD41-7616-7F8FCEE8EF89}"/>
                </a:ext>
              </a:extLst>
            </p:cNvPr>
            <p:cNvSpPr/>
            <p:nvPr/>
          </p:nvSpPr>
          <p:spPr>
            <a:xfrm>
              <a:off x="6941082" y="3427594"/>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43" name="Rectangle 42">
              <a:extLst>
                <a:ext uri="{FF2B5EF4-FFF2-40B4-BE49-F238E27FC236}">
                  <a16:creationId xmlns:a16="http://schemas.microsoft.com/office/drawing/2014/main" id="{2FC7142F-7B3A-C3A2-0E72-785A265509E5}"/>
                </a:ext>
              </a:extLst>
            </p:cNvPr>
            <p:cNvSpPr/>
            <p:nvPr/>
          </p:nvSpPr>
          <p:spPr>
            <a:xfrm>
              <a:off x="5783751" y="3543312"/>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44" name="Rectangle 43">
              <a:extLst>
                <a:ext uri="{FF2B5EF4-FFF2-40B4-BE49-F238E27FC236}">
                  <a16:creationId xmlns:a16="http://schemas.microsoft.com/office/drawing/2014/main" id="{EE01974C-6BF5-541F-06AD-00A30AD55F55}"/>
                </a:ext>
              </a:extLst>
            </p:cNvPr>
            <p:cNvSpPr/>
            <p:nvPr/>
          </p:nvSpPr>
          <p:spPr>
            <a:xfrm>
              <a:off x="6188817" y="3543312"/>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45" name="Rectangle 44">
              <a:extLst>
                <a:ext uri="{FF2B5EF4-FFF2-40B4-BE49-F238E27FC236}">
                  <a16:creationId xmlns:a16="http://schemas.microsoft.com/office/drawing/2014/main" id="{93396A67-409C-BA66-3A2C-5DA5AE25C56D}"/>
                </a:ext>
              </a:extLst>
            </p:cNvPr>
            <p:cNvSpPr/>
            <p:nvPr/>
          </p:nvSpPr>
          <p:spPr>
            <a:xfrm>
              <a:off x="6593883" y="3543312"/>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46" name="Rectangle 45">
              <a:extLst>
                <a:ext uri="{FF2B5EF4-FFF2-40B4-BE49-F238E27FC236}">
                  <a16:creationId xmlns:a16="http://schemas.microsoft.com/office/drawing/2014/main" id="{29444769-0B4F-D61D-92BC-793D2108062F}"/>
                </a:ext>
              </a:extLst>
            </p:cNvPr>
            <p:cNvSpPr/>
            <p:nvPr/>
          </p:nvSpPr>
          <p:spPr>
            <a:xfrm>
              <a:off x="6941082" y="3543312"/>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47" name="Rectangle 46">
              <a:extLst>
                <a:ext uri="{FF2B5EF4-FFF2-40B4-BE49-F238E27FC236}">
                  <a16:creationId xmlns:a16="http://schemas.microsoft.com/office/drawing/2014/main" id="{1BC8CBC5-1E38-BCA4-53C8-813C84260087}"/>
                </a:ext>
              </a:extLst>
            </p:cNvPr>
            <p:cNvSpPr/>
            <p:nvPr/>
          </p:nvSpPr>
          <p:spPr>
            <a:xfrm>
              <a:off x="5783751" y="3659031"/>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48" name="Rectangle 47">
              <a:extLst>
                <a:ext uri="{FF2B5EF4-FFF2-40B4-BE49-F238E27FC236}">
                  <a16:creationId xmlns:a16="http://schemas.microsoft.com/office/drawing/2014/main" id="{9D0F7FFD-5407-2140-6498-C20CF74C8E28}"/>
                </a:ext>
              </a:extLst>
            </p:cNvPr>
            <p:cNvSpPr/>
            <p:nvPr/>
          </p:nvSpPr>
          <p:spPr>
            <a:xfrm>
              <a:off x="6188817" y="3659031"/>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49" name="Rectangle 48">
              <a:extLst>
                <a:ext uri="{FF2B5EF4-FFF2-40B4-BE49-F238E27FC236}">
                  <a16:creationId xmlns:a16="http://schemas.microsoft.com/office/drawing/2014/main" id="{14FFD8C9-7C2F-5298-1D4F-B604AD791C24}"/>
                </a:ext>
              </a:extLst>
            </p:cNvPr>
            <p:cNvSpPr/>
            <p:nvPr/>
          </p:nvSpPr>
          <p:spPr>
            <a:xfrm>
              <a:off x="6593883" y="3659031"/>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50" name="Rectangle 49">
              <a:extLst>
                <a:ext uri="{FF2B5EF4-FFF2-40B4-BE49-F238E27FC236}">
                  <a16:creationId xmlns:a16="http://schemas.microsoft.com/office/drawing/2014/main" id="{562801DA-03B4-686A-2646-F89FDB438436}"/>
                </a:ext>
              </a:extLst>
            </p:cNvPr>
            <p:cNvSpPr/>
            <p:nvPr/>
          </p:nvSpPr>
          <p:spPr>
            <a:xfrm>
              <a:off x="6941082" y="3659031"/>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51" name="Rectangle 50">
              <a:extLst>
                <a:ext uri="{FF2B5EF4-FFF2-40B4-BE49-F238E27FC236}">
                  <a16:creationId xmlns:a16="http://schemas.microsoft.com/office/drawing/2014/main" id="{ABA09F40-45B0-45C6-61A0-D1AC790AA65D}"/>
                </a:ext>
              </a:extLst>
            </p:cNvPr>
            <p:cNvSpPr/>
            <p:nvPr/>
          </p:nvSpPr>
          <p:spPr>
            <a:xfrm>
              <a:off x="5783751" y="3774749"/>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52" name="Rectangle 51">
              <a:extLst>
                <a:ext uri="{FF2B5EF4-FFF2-40B4-BE49-F238E27FC236}">
                  <a16:creationId xmlns:a16="http://schemas.microsoft.com/office/drawing/2014/main" id="{952F84E1-1743-5B26-46C1-08538B05205B}"/>
                </a:ext>
              </a:extLst>
            </p:cNvPr>
            <p:cNvSpPr/>
            <p:nvPr/>
          </p:nvSpPr>
          <p:spPr>
            <a:xfrm>
              <a:off x="6188817" y="3774749"/>
              <a:ext cx="405065"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53" name="Rectangle 52">
              <a:extLst>
                <a:ext uri="{FF2B5EF4-FFF2-40B4-BE49-F238E27FC236}">
                  <a16:creationId xmlns:a16="http://schemas.microsoft.com/office/drawing/2014/main" id="{4590A52C-9F1B-D8CC-A0E3-F48056B69E12}"/>
                </a:ext>
              </a:extLst>
            </p:cNvPr>
            <p:cNvSpPr/>
            <p:nvPr/>
          </p:nvSpPr>
          <p:spPr>
            <a:xfrm>
              <a:off x="6593883" y="3774749"/>
              <a:ext cx="376132" cy="115718"/>
            </a:xfrm>
            <a:prstGeom prst="rect">
              <a:avLst/>
            </a:prstGeom>
            <a:solidFill>
              <a:srgbClr val="FFFFFF"/>
            </a:solidFill>
            <a:ln w="5781" cap="flat">
              <a:solidFill>
                <a:srgbClr val="000000"/>
              </a:solidFill>
              <a:prstDash val="solid"/>
              <a:miter/>
            </a:ln>
          </p:spPr>
          <p:txBody>
            <a:bodyPr rtlCol="0" anchor="ctr"/>
            <a:lstStyle/>
            <a:p>
              <a:endParaRPr lang="en-US" sz="2400"/>
            </a:p>
          </p:txBody>
        </p:sp>
        <p:sp>
          <p:nvSpPr>
            <p:cNvPr id="54" name="Rectangle 53">
              <a:extLst>
                <a:ext uri="{FF2B5EF4-FFF2-40B4-BE49-F238E27FC236}">
                  <a16:creationId xmlns:a16="http://schemas.microsoft.com/office/drawing/2014/main" id="{012191A8-883B-73E4-83F7-06331BC655E6}"/>
                </a:ext>
              </a:extLst>
            </p:cNvPr>
            <p:cNvSpPr/>
            <p:nvPr/>
          </p:nvSpPr>
          <p:spPr>
            <a:xfrm>
              <a:off x="6941082" y="3774749"/>
              <a:ext cx="173599" cy="115718"/>
            </a:xfrm>
            <a:prstGeom prst="rect">
              <a:avLst/>
            </a:prstGeom>
            <a:solidFill>
              <a:srgbClr val="FFFFFF"/>
            </a:solidFill>
            <a:ln w="5781" cap="flat">
              <a:solidFill>
                <a:srgbClr val="000000"/>
              </a:solidFill>
              <a:prstDash val="solid"/>
              <a:miter/>
            </a:ln>
          </p:spPr>
          <p:txBody>
            <a:bodyPr rtlCol="0" anchor="ctr"/>
            <a:lstStyle/>
            <a:p>
              <a:endParaRPr lang="en-US" sz="2400"/>
            </a:p>
          </p:txBody>
        </p:sp>
      </p:grpSp>
      <p:cxnSp>
        <p:nvCxnSpPr>
          <p:cNvPr id="55" name="Straight Arrow Connector 54">
            <a:extLst>
              <a:ext uri="{FF2B5EF4-FFF2-40B4-BE49-F238E27FC236}">
                <a16:creationId xmlns:a16="http://schemas.microsoft.com/office/drawing/2014/main" id="{3903A5A4-C5FE-21EB-508F-52F85CE8C1A7}"/>
              </a:ext>
            </a:extLst>
          </p:cNvPr>
          <p:cNvCxnSpPr>
            <a:stCxn id="7" idx="2"/>
            <a:endCxn id="9" idx="0"/>
          </p:cNvCxnSpPr>
          <p:nvPr/>
        </p:nvCxnSpPr>
        <p:spPr>
          <a:xfrm>
            <a:off x="4818340" y="5110145"/>
            <a:ext cx="0" cy="154292"/>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69898E3D-B6AF-E762-8042-8DF71F9D6371}"/>
              </a:ext>
            </a:extLst>
          </p:cNvPr>
          <p:cNvCxnSpPr>
            <a:stCxn id="8" idx="2"/>
            <a:endCxn id="10" idx="0"/>
          </p:cNvCxnSpPr>
          <p:nvPr/>
        </p:nvCxnSpPr>
        <p:spPr>
          <a:xfrm>
            <a:off x="7055847" y="5110145"/>
            <a:ext cx="0" cy="154292"/>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BF47DA07-9216-D671-F4A2-32015384822D}"/>
              </a:ext>
            </a:extLst>
          </p:cNvPr>
          <p:cNvSpPr/>
          <p:nvPr/>
        </p:nvSpPr>
        <p:spPr>
          <a:xfrm>
            <a:off x="5049807" y="5650165"/>
            <a:ext cx="617243" cy="231436"/>
          </a:xfrm>
          <a:prstGeom prst="rect">
            <a:avLst/>
          </a:prstGeom>
          <a:solidFill>
            <a:srgbClr val="A20025"/>
          </a:solidFill>
          <a:ln w="5781" cap="flat">
            <a:solidFill>
              <a:srgbClr val="6F0000"/>
            </a:solidFill>
            <a:prstDash val="solid"/>
            <a:miter/>
          </a:ln>
          <a:effectLst/>
        </p:spPr>
        <p:txBody>
          <a:bodyPr rtlCol="0" anchor="ctr"/>
          <a:lstStyle/>
          <a:p>
            <a:pPr algn="ctr"/>
            <a:r>
              <a:rPr lang="en-US" sz="1400" b="1" dirty="0">
                <a:solidFill>
                  <a:schemeClr val="accent3"/>
                </a:solidFill>
              </a:rPr>
              <a:t>SRC</a:t>
            </a:r>
            <a:endParaRPr lang="en-US" sz="1600" b="1" dirty="0">
              <a:solidFill>
                <a:schemeClr val="accent3"/>
              </a:solidFill>
            </a:endParaRPr>
          </a:p>
        </p:txBody>
      </p:sp>
      <p:sp>
        <p:nvSpPr>
          <p:cNvPr id="59" name="Rectangle 58">
            <a:extLst>
              <a:ext uri="{FF2B5EF4-FFF2-40B4-BE49-F238E27FC236}">
                <a16:creationId xmlns:a16="http://schemas.microsoft.com/office/drawing/2014/main" id="{2E29FDF8-5B2B-CFC8-4C57-1D78A2DACFE8}"/>
              </a:ext>
            </a:extLst>
          </p:cNvPr>
          <p:cNvSpPr/>
          <p:nvPr/>
        </p:nvSpPr>
        <p:spPr>
          <a:xfrm>
            <a:off x="7278901" y="5650163"/>
            <a:ext cx="617243" cy="231436"/>
          </a:xfrm>
          <a:prstGeom prst="rect">
            <a:avLst/>
          </a:prstGeom>
          <a:solidFill>
            <a:srgbClr val="6A00FF"/>
          </a:solidFill>
          <a:ln w="5781" cap="flat">
            <a:solidFill>
              <a:srgbClr val="3700CC"/>
            </a:solidFill>
            <a:prstDash val="solid"/>
            <a:miter/>
          </a:ln>
          <a:effectLst/>
        </p:spPr>
        <p:txBody>
          <a:bodyPr rtlCol="0" anchor="ctr"/>
          <a:lstStyle/>
          <a:p>
            <a:pPr algn="ctr"/>
            <a:r>
              <a:rPr lang="en-US" sz="1400" b="1" dirty="0">
                <a:solidFill>
                  <a:schemeClr val="accent3"/>
                </a:solidFill>
              </a:rPr>
              <a:t>DEST</a:t>
            </a:r>
          </a:p>
        </p:txBody>
      </p:sp>
      <p:grpSp>
        <p:nvGrpSpPr>
          <p:cNvPr id="60" name="Group 59">
            <a:extLst>
              <a:ext uri="{FF2B5EF4-FFF2-40B4-BE49-F238E27FC236}">
                <a16:creationId xmlns:a16="http://schemas.microsoft.com/office/drawing/2014/main" id="{E3CC3FF6-0988-CB06-C032-D72BE55A0447}"/>
              </a:ext>
            </a:extLst>
          </p:cNvPr>
          <p:cNvGrpSpPr/>
          <p:nvPr/>
        </p:nvGrpSpPr>
        <p:grpSpPr>
          <a:xfrm>
            <a:off x="7711668" y="4570123"/>
            <a:ext cx="1774573" cy="154291"/>
            <a:chOff x="6479157" y="4715908"/>
            <a:chExt cx="1330930" cy="115718"/>
          </a:xfrm>
        </p:grpSpPr>
        <p:sp>
          <p:nvSpPr>
            <p:cNvPr id="61" name="Rectangle 60">
              <a:extLst>
                <a:ext uri="{FF2B5EF4-FFF2-40B4-BE49-F238E27FC236}">
                  <a16:creationId xmlns:a16="http://schemas.microsoft.com/office/drawing/2014/main" id="{6084A182-B3F4-BF5E-0D57-AAB3DF0C043A}"/>
                </a:ext>
              </a:extLst>
            </p:cNvPr>
            <p:cNvSpPr/>
            <p:nvPr/>
          </p:nvSpPr>
          <p:spPr>
            <a:xfrm>
              <a:off x="6479157" y="4715908"/>
              <a:ext cx="405065" cy="115718"/>
            </a:xfrm>
            <a:prstGeom prst="rect">
              <a:avLst/>
            </a:prstGeom>
            <a:solidFill>
              <a:srgbClr val="FFFFFF"/>
            </a:solidFill>
            <a:ln w="5781" cap="flat">
              <a:solidFill>
                <a:srgbClr val="000000"/>
              </a:solidFill>
              <a:prstDash val="solid"/>
              <a:miter/>
            </a:ln>
          </p:spPr>
          <p:txBody>
            <a:bodyPr wrap="none" lIns="121920" rtlCol="0" anchor="ctr"/>
            <a:lstStyle/>
            <a:p>
              <a:r>
                <a:rPr lang="en-US" sz="1200" b="1" dirty="0">
                  <a:solidFill>
                    <a:schemeClr val="accent1">
                      <a:lumMod val="60000"/>
                      <a:lumOff val="40000"/>
                    </a:schemeClr>
                  </a:solidFill>
                </a:rPr>
                <a:t>DEST</a:t>
              </a:r>
            </a:p>
          </p:txBody>
        </p:sp>
        <p:sp>
          <p:nvSpPr>
            <p:cNvPr id="62" name="Rectangle 61">
              <a:extLst>
                <a:ext uri="{FF2B5EF4-FFF2-40B4-BE49-F238E27FC236}">
                  <a16:creationId xmlns:a16="http://schemas.microsoft.com/office/drawing/2014/main" id="{7B144E41-94D5-6E17-6E3B-70C42448CAA0}"/>
                </a:ext>
              </a:extLst>
            </p:cNvPr>
            <p:cNvSpPr/>
            <p:nvPr/>
          </p:nvSpPr>
          <p:spPr>
            <a:xfrm>
              <a:off x="6884223" y="4715908"/>
              <a:ext cx="405065" cy="115718"/>
            </a:xfrm>
            <a:prstGeom prst="rect">
              <a:avLst/>
            </a:prstGeom>
            <a:solidFill>
              <a:srgbClr val="FFFFFF"/>
            </a:solidFill>
            <a:ln w="5781" cap="flat">
              <a:solidFill>
                <a:srgbClr val="000000"/>
              </a:solidFill>
              <a:prstDash val="solid"/>
              <a:miter/>
            </a:ln>
          </p:spPr>
          <p:txBody>
            <a:bodyPr rtlCol="0" anchor="ctr"/>
            <a:lstStyle/>
            <a:p>
              <a:pPr algn="ctr"/>
              <a:r>
                <a:rPr lang="en-US" sz="1200" b="1" dirty="0">
                  <a:solidFill>
                    <a:srgbClr val="C00000"/>
                  </a:solidFill>
                </a:rPr>
                <a:t>SRC</a:t>
              </a:r>
            </a:p>
          </p:txBody>
        </p:sp>
        <p:sp>
          <p:nvSpPr>
            <p:cNvPr id="63" name="Rectangle 62">
              <a:extLst>
                <a:ext uri="{FF2B5EF4-FFF2-40B4-BE49-F238E27FC236}">
                  <a16:creationId xmlns:a16="http://schemas.microsoft.com/office/drawing/2014/main" id="{A779AF95-DED5-EF62-5497-FA8AD998850F}"/>
                </a:ext>
              </a:extLst>
            </p:cNvPr>
            <p:cNvSpPr/>
            <p:nvPr/>
          </p:nvSpPr>
          <p:spPr>
            <a:xfrm>
              <a:off x="7289289" y="4715908"/>
              <a:ext cx="376132" cy="115718"/>
            </a:xfrm>
            <a:prstGeom prst="rect">
              <a:avLst/>
            </a:prstGeom>
            <a:solidFill>
              <a:srgbClr val="FFFFFF"/>
            </a:solidFill>
            <a:ln w="5781" cap="flat">
              <a:solidFill>
                <a:srgbClr val="000000"/>
              </a:solidFill>
              <a:prstDash val="solid"/>
              <a:miter/>
            </a:ln>
          </p:spPr>
          <p:txBody>
            <a:bodyPr wrap="none" rtlCol="0" anchor="ctr"/>
            <a:lstStyle/>
            <a:p>
              <a:pPr algn="ctr"/>
              <a:r>
                <a:rPr lang="en-US" sz="1200" b="1" dirty="0"/>
                <a:t>SIZE</a:t>
              </a:r>
              <a:endParaRPr lang="en-US" sz="1333" b="1" dirty="0"/>
            </a:p>
          </p:txBody>
        </p:sp>
        <p:sp>
          <p:nvSpPr>
            <p:cNvPr id="64" name="Rectangle 63">
              <a:extLst>
                <a:ext uri="{FF2B5EF4-FFF2-40B4-BE49-F238E27FC236}">
                  <a16:creationId xmlns:a16="http://schemas.microsoft.com/office/drawing/2014/main" id="{C5AD8969-F533-F0CE-6E29-F4CA7BECB1BB}"/>
                </a:ext>
              </a:extLst>
            </p:cNvPr>
            <p:cNvSpPr/>
            <p:nvPr/>
          </p:nvSpPr>
          <p:spPr>
            <a:xfrm>
              <a:off x="7636488" y="4715908"/>
              <a:ext cx="173599" cy="115718"/>
            </a:xfrm>
            <a:prstGeom prst="rect">
              <a:avLst/>
            </a:prstGeom>
            <a:solidFill>
              <a:srgbClr val="FFFFFF"/>
            </a:solidFill>
            <a:ln w="5781" cap="flat">
              <a:solidFill>
                <a:srgbClr val="000000"/>
              </a:solidFill>
              <a:prstDash val="solid"/>
              <a:miter/>
            </a:ln>
          </p:spPr>
          <p:txBody>
            <a:bodyPr rtlCol="0" anchor="ctr"/>
            <a:lstStyle/>
            <a:p>
              <a:pPr algn="ctr"/>
              <a:r>
                <a:rPr lang="en-US" sz="1333" b="1" dirty="0"/>
                <a:t>A</a:t>
              </a:r>
            </a:p>
          </p:txBody>
        </p:sp>
      </p:grpSp>
      <p:grpSp>
        <p:nvGrpSpPr>
          <p:cNvPr id="65" name="Group 64">
            <a:extLst>
              <a:ext uri="{FF2B5EF4-FFF2-40B4-BE49-F238E27FC236}">
                <a16:creationId xmlns:a16="http://schemas.microsoft.com/office/drawing/2014/main" id="{E1165996-1069-F556-0637-4DBCDEC2D43C}"/>
              </a:ext>
            </a:extLst>
          </p:cNvPr>
          <p:cNvGrpSpPr/>
          <p:nvPr/>
        </p:nvGrpSpPr>
        <p:grpSpPr>
          <a:xfrm>
            <a:off x="2387946" y="4570729"/>
            <a:ext cx="1774573" cy="154291"/>
            <a:chOff x="6479157" y="4715908"/>
            <a:chExt cx="1330930" cy="115718"/>
          </a:xfrm>
        </p:grpSpPr>
        <p:sp>
          <p:nvSpPr>
            <p:cNvPr id="66" name="Rectangle 65">
              <a:extLst>
                <a:ext uri="{FF2B5EF4-FFF2-40B4-BE49-F238E27FC236}">
                  <a16:creationId xmlns:a16="http://schemas.microsoft.com/office/drawing/2014/main" id="{877198B6-39CB-F0C1-5FD4-46C7B3D5F8B0}"/>
                </a:ext>
              </a:extLst>
            </p:cNvPr>
            <p:cNvSpPr/>
            <p:nvPr/>
          </p:nvSpPr>
          <p:spPr>
            <a:xfrm>
              <a:off x="6479157" y="4715908"/>
              <a:ext cx="405065" cy="115718"/>
            </a:xfrm>
            <a:prstGeom prst="rect">
              <a:avLst/>
            </a:prstGeom>
            <a:solidFill>
              <a:srgbClr val="FFFFFF"/>
            </a:solidFill>
            <a:ln w="5781" cap="flat">
              <a:solidFill>
                <a:srgbClr val="000000"/>
              </a:solidFill>
              <a:prstDash val="solid"/>
              <a:miter/>
            </a:ln>
          </p:spPr>
          <p:txBody>
            <a:bodyPr wrap="none" lIns="121920" rtlCol="0" anchor="ctr"/>
            <a:lstStyle/>
            <a:p>
              <a:r>
                <a:rPr lang="en-US" sz="1200" b="1" dirty="0">
                  <a:solidFill>
                    <a:schemeClr val="accent1">
                      <a:lumMod val="60000"/>
                      <a:lumOff val="40000"/>
                    </a:schemeClr>
                  </a:solidFill>
                </a:rPr>
                <a:t>DEST</a:t>
              </a:r>
            </a:p>
          </p:txBody>
        </p:sp>
        <p:sp>
          <p:nvSpPr>
            <p:cNvPr id="67" name="Rectangle 66">
              <a:extLst>
                <a:ext uri="{FF2B5EF4-FFF2-40B4-BE49-F238E27FC236}">
                  <a16:creationId xmlns:a16="http://schemas.microsoft.com/office/drawing/2014/main" id="{1B055E21-95DC-FB46-8963-CE549123AE45}"/>
                </a:ext>
              </a:extLst>
            </p:cNvPr>
            <p:cNvSpPr/>
            <p:nvPr/>
          </p:nvSpPr>
          <p:spPr>
            <a:xfrm>
              <a:off x="6884223" y="4715908"/>
              <a:ext cx="405065" cy="115718"/>
            </a:xfrm>
            <a:prstGeom prst="rect">
              <a:avLst/>
            </a:prstGeom>
            <a:solidFill>
              <a:srgbClr val="FFFFFF"/>
            </a:solidFill>
            <a:ln w="5781" cap="flat">
              <a:solidFill>
                <a:srgbClr val="000000"/>
              </a:solidFill>
              <a:prstDash val="solid"/>
              <a:miter/>
            </a:ln>
          </p:spPr>
          <p:txBody>
            <a:bodyPr rtlCol="0" anchor="ctr"/>
            <a:lstStyle/>
            <a:p>
              <a:pPr algn="ctr"/>
              <a:r>
                <a:rPr lang="en-US" sz="1200" b="1" dirty="0">
                  <a:solidFill>
                    <a:srgbClr val="C00000"/>
                  </a:solidFill>
                </a:rPr>
                <a:t>SRC</a:t>
              </a:r>
            </a:p>
          </p:txBody>
        </p:sp>
        <p:sp>
          <p:nvSpPr>
            <p:cNvPr id="68" name="Rectangle 67">
              <a:extLst>
                <a:ext uri="{FF2B5EF4-FFF2-40B4-BE49-F238E27FC236}">
                  <a16:creationId xmlns:a16="http://schemas.microsoft.com/office/drawing/2014/main" id="{9B5330E5-CEB6-0F23-C1D3-6D3A3CD2BC30}"/>
                </a:ext>
              </a:extLst>
            </p:cNvPr>
            <p:cNvSpPr/>
            <p:nvPr/>
          </p:nvSpPr>
          <p:spPr>
            <a:xfrm>
              <a:off x="7289289" y="4715908"/>
              <a:ext cx="376132" cy="115718"/>
            </a:xfrm>
            <a:prstGeom prst="rect">
              <a:avLst/>
            </a:prstGeom>
            <a:solidFill>
              <a:srgbClr val="FFFFFF"/>
            </a:solidFill>
            <a:ln w="5781" cap="flat">
              <a:solidFill>
                <a:srgbClr val="000000"/>
              </a:solidFill>
              <a:prstDash val="solid"/>
              <a:miter/>
            </a:ln>
          </p:spPr>
          <p:txBody>
            <a:bodyPr wrap="none" rtlCol="0" anchor="ctr"/>
            <a:lstStyle/>
            <a:p>
              <a:pPr algn="ctr"/>
              <a:r>
                <a:rPr lang="en-US" sz="1200" b="1" dirty="0"/>
                <a:t>SIZE</a:t>
              </a:r>
              <a:endParaRPr lang="en-US" sz="1333" b="1" dirty="0"/>
            </a:p>
          </p:txBody>
        </p:sp>
        <p:sp>
          <p:nvSpPr>
            <p:cNvPr id="69" name="Rectangle 68">
              <a:extLst>
                <a:ext uri="{FF2B5EF4-FFF2-40B4-BE49-F238E27FC236}">
                  <a16:creationId xmlns:a16="http://schemas.microsoft.com/office/drawing/2014/main" id="{6457557B-1A60-CD9B-022D-F0E1F4C838B0}"/>
                </a:ext>
              </a:extLst>
            </p:cNvPr>
            <p:cNvSpPr/>
            <p:nvPr/>
          </p:nvSpPr>
          <p:spPr>
            <a:xfrm>
              <a:off x="7636488" y="4715908"/>
              <a:ext cx="173599" cy="115718"/>
            </a:xfrm>
            <a:prstGeom prst="rect">
              <a:avLst/>
            </a:prstGeom>
            <a:solidFill>
              <a:srgbClr val="FFFFFF"/>
            </a:solidFill>
            <a:ln w="5781" cap="flat">
              <a:solidFill>
                <a:srgbClr val="000000"/>
              </a:solidFill>
              <a:prstDash val="solid"/>
              <a:miter/>
            </a:ln>
          </p:spPr>
          <p:txBody>
            <a:bodyPr rtlCol="0" anchor="ctr"/>
            <a:lstStyle/>
            <a:p>
              <a:pPr algn="ctr"/>
              <a:r>
                <a:rPr lang="en-US" sz="1333" b="1" dirty="0"/>
                <a:t>A</a:t>
              </a:r>
            </a:p>
          </p:txBody>
        </p:sp>
      </p:grpSp>
      <p:sp>
        <p:nvSpPr>
          <p:cNvPr id="71" name="Rectangle 70">
            <a:extLst>
              <a:ext uri="{FF2B5EF4-FFF2-40B4-BE49-F238E27FC236}">
                <a16:creationId xmlns:a16="http://schemas.microsoft.com/office/drawing/2014/main" id="{5820052D-327E-B304-7AC1-C68DF0AA731E}"/>
              </a:ext>
            </a:extLst>
          </p:cNvPr>
          <p:cNvSpPr/>
          <p:nvPr/>
        </p:nvSpPr>
        <p:spPr>
          <a:xfrm>
            <a:off x="4509720" y="4663201"/>
            <a:ext cx="617243" cy="231436"/>
          </a:xfrm>
          <a:prstGeom prst="rect">
            <a:avLst/>
          </a:prstGeom>
          <a:solidFill>
            <a:srgbClr val="A20025"/>
          </a:solidFill>
          <a:ln w="5781" cap="flat">
            <a:solidFill>
              <a:srgbClr val="6F0000"/>
            </a:solidFill>
            <a:prstDash val="solid"/>
            <a:miter/>
          </a:ln>
          <a:effectLst/>
        </p:spPr>
        <p:txBody>
          <a:bodyPr rtlCol="0" anchor="ctr"/>
          <a:lstStyle/>
          <a:p>
            <a:pPr algn="ctr"/>
            <a:r>
              <a:rPr lang="en-US" sz="1400" b="1" dirty="0">
                <a:solidFill>
                  <a:schemeClr val="accent3"/>
                </a:solidFill>
              </a:rPr>
              <a:t>DEST</a:t>
            </a:r>
            <a:endParaRPr lang="en-US" sz="1600" b="1" dirty="0">
              <a:solidFill>
                <a:schemeClr val="accent3"/>
              </a:solidFill>
            </a:endParaRPr>
          </a:p>
        </p:txBody>
      </p:sp>
      <p:sp>
        <p:nvSpPr>
          <p:cNvPr id="72" name="Rounded Rectangle 71">
            <a:extLst>
              <a:ext uri="{FF2B5EF4-FFF2-40B4-BE49-F238E27FC236}">
                <a16:creationId xmlns:a16="http://schemas.microsoft.com/office/drawing/2014/main" id="{CC1C2107-A51C-E5B9-6869-85ABEEBC4E92}"/>
              </a:ext>
            </a:extLst>
          </p:cNvPr>
          <p:cNvSpPr/>
          <p:nvPr/>
        </p:nvSpPr>
        <p:spPr>
          <a:xfrm>
            <a:off x="7634512" y="4261540"/>
            <a:ext cx="1957872" cy="1002896"/>
          </a:xfrm>
          <a:prstGeom prst="roundRect">
            <a:avLst/>
          </a:prstGeom>
          <a:noFill/>
          <a:ln w="3810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7" name="TextBox 56">
            <a:extLst>
              <a:ext uri="{FF2B5EF4-FFF2-40B4-BE49-F238E27FC236}">
                <a16:creationId xmlns:a16="http://schemas.microsoft.com/office/drawing/2014/main" id="{0F30A69B-C437-B064-5151-722D3274938D}"/>
              </a:ext>
            </a:extLst>
          </p:cNvPr>
          <p:cNvSpPr txBox="1"/>
          <p:nvPr/>
        </p:nvSpPr>
        <p:spPr>
          <a:xfrm>
            <a:off x="7552790" y="2448564"/>
            <a:ext cx="1311641" cy="351941"/>
          </a:xfrm>
          <a:prstGeom prst="roundRect">
            <a:avLst/>
          </a:prstGeom>
          <a:solidFill>
            <a:schemeClr val="accent3"/>
          </a:solidFill>
          <a:ln>
            <a:solidFill>
              <a:srgbClr val="C00000"/>
            </a:solidFill>
            <a:prstDash val="dash"/>
          </a:ln>
        </p:spPr>
        <p:txBody>
          <a:bodyPr wrap="square" rtlCol="0">
            <a:spAutoFit/>
          </a:bodyPr>
          <a:lstStyle/>
          <a:p>
            <a:pPr algn="ctr"/>
            <a:r>
              <a:rPr lang="en-US" sz="1467" b="1" dirty="0">
                <a:latin typeface="Monaco" pitchFamily="2" charset="77"/>
              </a:rPr>
              <a:t>READ</a:t>
            </a:r>
            <a:r>
              <a:rPr lang="en-US" sz="1333" dirty="0">
                <a:latin typeface="Monaco" pitchFamily="2" charset="77"/>
              </a:rPr>
              <a:t> DEST</a:t>
            </a:r>
            <a:endParaRPr lang="en-US" sz="1333" dirty="0">
              <a:solidFill>
                <a:srgbClr val="00B050"/>
              </a:solidFill>
              <a:latin typeface="Monaco" pitchFamily="2" charset="77"/>
            </a:endParaRPr>
          </a:p>
        </p:txBody>
      </p:sp>
      <p:grpSp>
        <p:nvGrpSpPr>
          <p:cNvPr id="73" name="Group 72">
            <a:extLst>
              <a:ext uri="{FF2B5EF4-FFF2-40B4-BE49-F238E27FC236}">
                <a16:creationId xmlns:a16="http://schemas.microsoft.com/office/drawing/2014/main" id="{FFE54257-12FE-9696-DC18-1BF14230FC48}"/>
              </a:ext>
            </a:extLst>
          </p:cNvPr>
          <p:cNvGrpSpPr/>
          <p:nvPr/>
        </p:nvGrpSpPr>
        <p:grpSpPr>
          <a:xfrm>
            <a:off x="1457990" y="4261539"/>
            <a:ext cx="755703" cy="925749"/>
            <a:chOff x="1063205" y="3116928"/>
            <a:chExt cx="566777" cy="694312"/>
          </a:xfrm>
        </p:grpSpPr>
        <p:sp>
          <p:nvSpPr>
            <p:cNvPr id="74" name="Rectangle 73">
              <a:extLst>
                <a:ext uri="{FF2B5EF4-FFF2-40B4-BE49-F238E27FC236}">
                  <a16:creationId xmlns:a16="http://schemas.microsoft.com/office/drawing/2014/main" id="{80150978-5B64-B874-F355-F8882FAD68D0}"/>
                </a:ext>
              </a:extLst>
            </p:cNvPr>
            <p:cNvSpPr/>
            <p:nvPr/>
          </p:nvSpPr>
          <p:spPr>
            <a:xfrm>
              <a:off x="1063205" y="3325255"/>
              <a:ext cx="566777" cy="242472"/>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5" name="Rectangle 74">
              <a:extLst>
                <a:ext uri="{FF2B5EF4-FFF2-40B4-BE49-F238E27FC236}">
                  <a16:creationId xmlns:a16="http://schemas.microsoft.com/office/drawing/2014/main" id="{126558A1-590E-AE7F-890F-223FE938988B}"/>
                </a:ext>
              </a:extLst>
            </p:cNvPr>
            <p:cNvSpPr/>
            <p:nvPr/>
          </p:nvSpPr>
          <p:spPr>
            <a:xfrm>
              <a:off x="1063205" y="3571259"/>
              <a:ext cx="566777" cy="239981"/>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6" name="TextBox 75">
              <a:extLst>
                <a:ext uri="{FF2B5EF4-FFF2-40B4-BE49-F238E27FC236}">
                  <a16:creationId xmlns:a16="http://schemas.microsoft.com/office/drawing/2014/main" id="{3C4A22BF-8A39-C705-E414-2D7133773891}"/>
                </a:ext>
              </a:extLst>
            </p:cNvPr>
            <p:cNvSpPr txBox="1"/>
            <p:nvPr/>
          </p:nvSpPr>
          <p:spPr>
            <a:xfrm>
              <a:off x="1152393" y="3116928"/>
              <a:ext cx="378950" cy="230833"/>
            </a:xfrm>
            <a:prstGeom prst="rect">
              <a:avLst/>
            </a:prstGeom>
            <a:noFill/>
          </p:spPr>
          <p:txBody>
            <a:bodyPr wrap="none" rtlCol="0">
              <a:spAutoFit/>
            </a:bodyPr>
            <a:lstStyle/>
            <a:p>
              <a:pPr algn="ctr"/>
              <a:r>
                <a:rPr lang="en-US" sz="1400" b="1" dirty="0"/>
                <a:t>BPQ</a:t>
              </a:r>
            </a:p>
          </p:txBody>
        </p:sp>
      </p:grpSp>
      <p:grpSp>
        <p:nvGrpSpPr>
          <p:cNvPr id="77" name="Group 76">
            <a:extLst>
              <a:ext uri="{FF2B5EF4-FFF2-40B4-BE49-F238E27FC236}">
                <a16:creationId xmlns:a16="http://schemas.microsoft.com/office/drawing/2014/main" id="{7CA5ABF3-60C8-E0DF-B902-B3E81838960B}"/>
              </a:ext>
            </a:extLst>
          </p:cNvPr>
          <p:cNvGrpSpPr/>
          <p:nvPr/>
        </p:nvGrpSpPr>
        <p:grpSpPr>
          <a:xfrm>
            <a:off x="9656405" y="4261539"/>
            <a:ext cx="755703" cy="925749"/>
            <a:chOff x="1063205" y="3116928"/>
            <a:chExt cx="566777" cy="694312"/>
          </a:xfrm>
        </p:grpSpPr>
        <p:sp>
          <p:nvSpPr>
            <p:cNvPr id="78" name="Rectangle 77">
              <a:extLst>
                <a:ext uri="{FF2B5EF4-FFF2-40B4-BE49-F238E27FC236}">
                  <a16:creationId xmlns:a16="http://schemas.microsoft.com/office/drawing/2014/main" id="{F1B84E79-9FCD-35DB-FEE5-0EB299AB0586}"/>
                </a:ext>
              </a:extLst>
            </p:cNvPr>
            <p:cNvSpPr/>
            <p:nvPr/>
          </p:nvSpPr>
          <p:spPr>
            <a:xfrm>
              <a:off x="1063205" y="3325255"/>
              <a:ext cx="566777" cy="242472"/>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9" name="Rectangle 78">
              <a:extLst>
                <a:ext uri="{FF2B5EF4-FFF2-40B4-BE49-F238E27FC236}">
                  <a16:creationId xmlns:a16="http://schemas.microsoft.com/office/drawing/2014/main" id="{C2E04BB6-F724-3DCE-E8A3-D75ADA44E8ED}"/>
                </a:ext>
              </a:extLst>
            </p:cNvPr>
            <p:cNvSpPr/>
            <p:nvPr/>
          </p:nvSpPr>
          <p:spPr>
            <a:xfrm>
              <a:off x="1063205" y="3571259"/>
              <a:ext cx="566777" cy="239981"/>
            </a:xfrm>
            <a:prstGeom prst="rect">
              <a:avLst/>
            </a:prstGeom>
            <a:solidFill>
              <a:schemeClr val="accent2"/>
            </a:solidFill>
            <a:ln>
              <a:solidFill>
                <a:schemeClr val="accent4">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0" name="TextBox 79">
              <a:extLst>
                <a:ext uri="{FF2B5EF4-FFF2-40B4-BE49-F238E27FC236}">
                  <a16:creationId xmlns:a16="http://schemas.microsoft.com/office/drawing/2014/main" id="{A871013D-1738-AB04-0A3B-97A74D8065DB}"/>
                </a:ext>
              </a:extLst>
            </p:cNvPr>
            <p:cNvSpPr txBox="1"/>
            <p:nvPr/>
          </p:nvSpPr>
          <p:spPr>
            <a:xfrm>
              <a:off x="1152393" y="3116928"/>
              <a:ext cx="378950" cy="230833"/>
            </a:xfrm>
            <a:prstGeom prst="rect">
              <a:avLst/>
            </a:prstGeom>
            <a:noFill/>
          </p:spPr>
          <p:txBody>
            <a:bodyPr wrap="none" rtlCol="0">
              <a:spAutoFit/>
            </a:bodyPr>
            <a:lstStyle/>
            <a:p>
              <a:pPr algn="ctr"/>
              <a:r>
                <a:rPr lang="en-US" sz="1400" b="1" dirty="0"/>
                <a:t>BPQ</a:t>
              </a:r>
            </a:p>
          </p:txBody>
        </p:sp>
      </p:grpSp>
    </p:spTree>
    <p:extLst>
      <p:ext uri="{BB962C8B-B14F-4D97-AF65-F5344CB8AC3E}">
        <p14:creationId xmlns:p14="http://schemas.microsoft.com/office/powerpoint/2010/main" val="164016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42" presetClass="path" presetSubtype="0" accel="50000" decel="50000" fill="hold" grpId="1" nodeType="afterEffect">
                                  <p:stCondLst>
                                    <p:cond delay="0"/>
                                  </p:stCondLst>
                                  <p:childTnLst>
                                    <p:animMotion origin="layout" path="M -3.88889E-6 4.81481E-6 L -0.09496 0.31481 " pathEditMode="relative" rAng="0" ptsTypes="AA">
                                      <p:cBhvr>
                                        <p:cTn id="10" dur="2000" fill="hold"/>
                                        <p:tgtEl>
                                          <p:spTgt spid="57"/>
                                        </p:tgtEl>
                                        <p:attrNameLst>
                                          <p:attrName>ppt_x</p:attrName>
                                          <p:attrName>ppt_y</p:attrName>
                                        </p:attrNameLst>
                                      </p:cBhvr>
                                      <p:rCtr x="-4757" y="15741"/>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barn(outVertical)">
                                      <p:cBhvr>
                                        <p:cTn id="15" dur="500"/>
                                        <p:tgtEl>
                                          <p:spTgt spid="7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grpId="3" nodeType="clickEffect">
                                  <p:stCondLst>
                                    <p:cond delay="0"/>
                                  </p:stCondLst>
                                  <p:childTnLst>
                                    <p:animMotion origin="layout" path="M -0.09496 0.31481 L -0.14409 0.23858 C -0.15434 0.22191 -0.16979 0.21265 -0.18593 0.21265 C -0.20416 0.21265 -0.21875 0.22191 -0.22916 0.23858 L -0.27812 0.31481 " pathEditMode="relative" rAng="0" ptsTypes="AAAAA">
                                      <p:cBhvr>
                                        <p:cTn id="19" dur="2000" fill="hold"/>
                                        <p:tgtEl>
                                          <p:spTgt spid="57"/>
                                        </p:tgtEl>
                                        <p:attrNameLst>
                                          <p:attrName>ppt_x</p:attrName>
                                          <p:attrName>ppt_y</p:attrName>
                                        </p:attrNameLst>
                                      </p:cBhvr>
                                      <p:rCtr x="-9167" y="-5123"/>
                                    </p:animMotion>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2" nodeType="clickEffect">
                                  <p:stCondLst>
                                    <p:cond delay="0"/>
                                  </p:stCondLst>
                                  <p:childTnLst>
                                    <p:animEffect transition="out" filter="fade">
                                      <p:cBhvr>
                                        <p:cTn id="23" dur="500"/>
                                        <p:tgtEl>
                                          <p:spTgt spid="57"/>
                                        </p:tgtEl>
                                      </p:cBhvr>
                                    </p:animEffect>
                                    <p:set>
                                      <p:cBhvr>
                                        <p:cTn id="24" dur="1" fill="hold">
                                          <p:stCondLst>
                                            <p:cond delay="499"/>
                                          </p:stCondLst>
                                        </p:cTn>
                                        <p:tgtEl>
                                          <p:spTgt spid="57"/>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childTnLst>
                                </p:cTn>
                              </p:par>
                            </p:childTnLst>
                          </p:cTn>
                        </p:par>
                        <p:par>
                          <p:cTn id="28" fill="hold">
                            <p:stCondLst>
                              <p:cond delay="500"/>
                            </p:stCondLst>
                            <p:childTnLst>
                              <p:par>
                                <p:cTn id="29" presetID="0" presetClass="path" presetSubtype="0" accel="50000" decel="50000" fill="hold" grpId="1" nodeType="afterEffect">
                                  <p:stCondLst>
                                    <p:cond delay="0"/>
                                  </p:stCondLst>
                                  <p:childTnLst>
                                    <p:animMotion origin="layout" path="M 0 0 C 0.0309 -0.03889 0.06198 -0.07778 0.09913 -0.11173 C 0.13611 -0.14568 0.19184 -0.17037 0.22222 -0.20432 C 0.25261 -0.23827 0.26719 -0.27716 0.28177 -0.31574 " pathEditMode="relative" ptsTypes="AAAA">
                                      <p:cBhvr>
                                        <p:cTn id="30" dur="2000" fill="hold"/>
                                        <p:tgtEl>
                                          <p:spTgt spid="7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2" grpId="0" animBg="1"/>
      <p:bldP spid="57" grpId="0" animBg="1"/>
      <p:bldP spid="57" grpId="1" animBg="1"/>
      <p:bldP spid="57" grpId="2" animBg="1"/>
      <p:bldP spid="57" grpId="3"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14384-DB39-0A8D-A0C2-F6EF8D1C84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ADD31B-83E0-1ECF-0DED-5BB75737A59E}"/>
              </a:ext>
            </a:extLst>
          </p:cNvPr>
          <p:cNvSpPr>
            <a:spLocks noGrp="1"/>
          </p:cNvSpPr>
          <p:nvPr>
            <p:ph type="title"/>
          </p:nvPr>
        </p:nvSpPr>
        <p:spPr/>
        <p:txBody>
          <a:bodyPr/>
          <a:lstStyle/>
          <a:p>
            <a:pPr marL="6350"/>
            <a:r>
              <a:rPr lang="en-US" dirty="0"/>
              <a:t>Reduce: Lossless Compression (IBP) for ML</a:t>
            </a:r>
          </a:p>
        </p:txBody>
      </p:sp>
      <p:sp>
        <p:nvSpPr>
          <p:cNvPr id="4" name="Slide Number Placeholder 3">
            <a:extLst>
              <a:ext uri="{FF2B5EF4-FFF2-40B4-BE49-F238E27FC236}">
                <a16:creationId xmlns:a16="http://schemas.microsoft.com/office/drawing/2014/main" id="{1463EA23-0740-AC06-3E5A-8AC05D0CCCAA}"/>
              </a:ext>
            </a:extLst>
          </p:cNvPr>
          <p:cNvSpPr>
            <a:spLocks noGrp="1"/>
          </p:cNvSpPr>
          <p:nvPr>
            <p:ph type="sldNum" sz="quarter" idx="14"/>
          </p:nvPr>
        </p:nvSpPr>
        <p:spPr/>
        <p:txBody>
          <a:bodyPr/>
          <a:lstStyle/>
          <a:p>
            <a:fld id="{04AED599-1D0F-3E40-81CA-01C30F87847C}" type="slidenum">
              <a:rPr lang="en-US" smtClean="0"/>
              <a:pPr/>
              <a:t>85</a:t>
            </a:fld>
            <a:endParaRPr lang="en-US"/>
          </a:p>
        </p:txBody>
      </p:sp>
      <p:grpSp>
        <p:nvGrpSpPr>
          <p:cNvPr id="2" name="Group 1">
            <a:extLst>
              <a:ext uri="{FF2B5EF4-FFF2-40B4-BE49-F238E27FC236}">
                <a16:creationId xmlns:a16="http://schemas.microsoft.com/office/drawing/2014/main" id="{72C652C7-DD30-F711-8433-95BCEFC3DDD4}"/>
              </a:ext>
            </a:extLst>
          </p:cNvPr>
          <p:cNvGrpSpPr/>
          <p:nvPr/>
        </p:nvGrpSpPr>
        <p:grpSpPr>
          <a:xfrm>
            <a:off x="3759108" y="2911798"/>
            <a:ext cx="4673784" cy="1726096"/>
            <a:chOff x="3849417" y="3857931"/>
            <a:chExt cx="3218793" cy="1095375"/>
          </a:xfrm>
        </p:grpSpPr>
        <p:grpSp>
          <p:nvGrpSpPr>
            <p:cNvPr id="5" name="Group 4">
              <a:extLst>
                <a:ext uri="{FF2B5EF4-FFF2-40B4-BE49-F238E27FC236}">
                  <a16:creationId xmlns:a16="http://schemas.microsoft.com/office/drawing/2014/main" id="{873A0E33-8CE0-2891-67C1-B415CE1FE035}"/>
                </a:ext>
              </a:extLst>
            </p:cNvPr>
            <p:cNvGrpSpPr/>
            <p:nvPr/>
          </p:nvGrpSpPr>
          <p:grpSpPr>
            <a:xfrm>
              <a:off x="3849417" y="3857931"/>
              <a:ext cx="1215342" cy="1095375"/>
              <a:chOff x="3849417" y="3857931"/>
              <a:chExt cx="1215342" cy="1095375"/>
            </a:xfrm>
          </p:grpSpPr>
          <p:sp>
            <p:nvSpPr>
              <p:cNvPr id="7" name="Oval 6">
                <a:extLst>
                  <a:ext uri="{FF2B5EF4-FFF2-40B4-BE49-F238E27FC236}">
                    <a16:creationId xmlns:a16="http://schemas.microsoft.com/office/drawing/2014/main" id="{9B6E32B5-0DF4-A059-DEC6-2F438F758530}"/>
                  </a:ext>
                </a:extLst>
              </p:cNvPr>
              <p:cNvSpPr/>
              <p:nvPr/>
            </p:nvSpPr>
            <p:spPr>
              <a:xfrm>
                <a:off x="3849417" y="4228145"/>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 name="Oval 7">
                <a:extLst>
                  <a:ext uri="{FF2B5EF4-FFF2-40B4-BE49-F238E27FC236}">
                    <a16:creationId xmlns:a16="http://schemas.microsoft.com/office/drawing/2014/main" id="{DC1081E7-ADD1-C533-75FC-3344A8506A55}"/>
                  </a:ext>
                </a:extLst>
              </p:cNvPr>
              <p:cNvSpPr/>
              <p:nvPr/>
            </p:nvSpPr>
            <p:spPr>
              <a:xfrm>
                <a:off x="4250790" y="385793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9" name="Oval 8">
                <a:extLst>
                  <a:ext uri="{FF2B5EF4-FFF2-40B4-BE49-F238E27FC236}">
                    <a16:creationId xmlns:a16="http://schemas.microsoft.com/office/drawing/2014/main" id="{958C0BB1-EB32-6B9D-743F-9FDCB7DA3C81}"/>
                  </a:ext>
                </a:extLst>
              </p:cNvPr>
              <p:cNvSpPr/>
              <p:nvPr/>
            </p:nvSpPr>
            <p:spPr>
              <a:xfrm>
                <a:off x="4254531" y="4588181"/>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0" name="Oval 9">
                <a:extLst>
                  <a:ext uri="{FF2B5EF4-FFF2-40B4-BE49-F238E27FC236}">
                    <a16:creationId xmlns:a16="http://schemas.microsoft.com/office/drawing/2014/main" id="{D30C218B-D5A1-8BE3-15CE-171D6661EA4D}"/>
                  </a:ext>
                </a:extLst>
              </p:cNvPr>
              <p:cNvSpPr/>
              <p:nvPr/>
            </p:nvSpPr>
            <p:spPr>
              <a:xfrm>
                <a:off x="4659645" y="4223056"/>
                <a:ext cx="405114" cy="365125"/>
              </a:xfrm>
              <a:prstGeom prst="ellipse">
                <a:avLst/>
              </a:prstGeom>
              <a:solidFill>
                <a:srgbClr val="194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6" name="Right Arrow 5">
              <a:extLst>
                <a:ext uri="{FF2B5EF4-FFF2-40B4-BE49-F238E27FC236}">
                  <a16:creationId xmlns:a16="http://schemas.microsoft.com/office/drawing/2014/main" id="{9E891C07-8268-023B-B716-D1B7797A643F}"/>
                </a:ext>
              </a:extLst>
            </p:cNvPr>
            <p:cNvSpPr/>
            <p:nvPr/>
          </p:nvSpPr>
          <p:spPr>
            <a:xfrm>
              <a:off x="5297284" y="4194314"/>
              <a:ext cx="1770926" cy="399281"/>
            </a:xfrm>
            <a:prstGeom prst="rightArrow">
              <a:avLst/>
            </a:prstGeom>
            <a:solidFill>
              <a:srgbClr val="5A62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sp>
        <p:nvSpPr>
          <p:cNvPr id="11" name="Multiply 10">
            <a:extLst>
              <a:ext uri="{FF2B5EF4-FFF2-40B4-BE49-F238E27FC236}">
                <a16:creationId xmlns:a16="http://schemas.microsoft.com/office/drawing/2014/main" id="{FBF518B6-759D-B481-5409-99F304E1280A}"/>
              </a:ext>
            </a:extLst>
          </p:cNvPr>
          <p:cNvSpPr/>
          <p:nvPr/>
        </p:nvSpPr>
        <p:spPr>
          <a:xfrm>
            <a:off x="4298934" y="2814231"/>
            <a:ext cx="666103" cy="748959"/>
          </a:xfrm>
          <a:prstGeom prst="mathMultiply">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Multiply 12">
            <a:extLst>
              <a:ext uri="{FF2B5EF4-FFF2-40B4-BE49-F238E27FC236}">
                <a16:creationId xmlns:a16="http://schemas.microsoft.com/office/drawing/2014/main" id="{AC028DE6-9B25-8358-C498-873B5EF3C25A}"/>
              </a:ext>
            </a:extLst>
          </p:cNvPr>
          <p:cNvSpPr/>
          <p:nvPr/>
        </p:nvSpPr>
        <p:spPr>
          <a:xfrm>
            <a:off x="4303767" y="3972569"/>
            <a:ext cx="666103" cy="748959"/>
          </a:xfrm>
          <a:prstGeom prst="mathMultiply">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16F4442-F484-2D15-7212-B286F7A9F6C4}"/>
              </a:ext>
            </a:extLst>
          </p:cNvPr>
          <p:cNvSpPr txBox="1"/>
          <p:nvPr/>
        </p:nvSpPr>
        <p:spPr>
          <a:xfrm>
            <a:off x="0" y="5458968"/>
            <a:ext cx="12191999" cy="707886"/>
          </a:xfrm>
          <a:prstGeom prst="rect">
            <a:avLst/>
          </a:prstGeom>
          <a:noFill/>
        </p:spPr>
        <p:txBody>
          <a:bodyPr wrap="square" rtlCol="0">
            <a:spAutoFit/>
          </a:bodyPr>
          <a:lstStyle/>
          <a:p>
            <a:pPr algn="ctr"/>
            <a:r>
              <a:rPr lang="en-US" sz="2000" dirty="0"/>
              <a:t>Published as: </a:t>
            </a:r>
          </a:p>
          <a:p>
            <a:pPr algn="ctr"/>
            <a:r>
              <a:rPr lang="en-US" sz="2000" b="1" dirty="0"/>
              <a:t>Reducing the GPU Memory Bottleneck with Lossless Compression for ML</a:t>
            </a:r>
            <a:r>
              <a:rPr lang="en-US" sz="2000" dirty="0"/>
              <a:t>, </a:t>
            </a:r>
            <a:r>
              <a:rPr lang="en-US" sz="2000" dirty="0" err="1"/>
              <a:t>EuroSys</a:t>
            </a:r>
            <a:r>
              <a:rPr lang="en-US" sz="2000" dirty="0"/>
              <a:t> 2026</a:t>
            </a:r>
          </a:p>
        </p:txBody>
      </p:sp>
    </p:spTree>
    <p:extLst>
      <p:ext uri="{BB962C8B-B14F-4D97-AF65-F5344CB8AC3E}">
        <p14:creationId xmlns:p14="http://schemas.microsoft.com/office/powerpoint/2010/main" val="291439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EFD827-833D-6B83-691B-CEAA07938DB2}"/>
              </a:ext>
            </a:extLst>
          </p:cNvPr>
          <p:cNvSpPr>
            <a:spLocks noGrp="1"/>
          </p:cNvSpPr>
          <p:nvPr>
            <p:ph type="title"/>
          </p:nvPr>
        </p:nvSpPr>
        <p:spPr/>
        <p:txBody>
          <a:bodyPr/>
          <a:lstStyle/>
          <a:p>
            <a:r>
              <a:rPr lang="en-US" dirty="0"/>
              <a:t>Problem: Odd-sized output hinders parallelism</a:t>
            </a:r>
          </a:p>
        </p:txBody>
      </p:sp>
      <p:sp>
        <p:nvSpPr>
          <p:cNvPr id="4" name="Slide Number Placeholder 3">
            <a:extLst>
              <a:ext uri="{FF2B5EF4-FFF2-40B4-BE49-F238E27FC236}">
                <a16:creationId xmlns:a16="http://schemas.microsoft.com/office/drawing/2014/main" id="{9BF49425-1867-AA7C-5A7B-699750B7D823}"/>
              </a:ext>
            </a:extLst>
          </p:cNvPr>
          <p:cNvSpPr>
            <a:spLocks noGrp="1"/>
          </p:cNvSpPr>
          <p:nvPr>
            <p:ph type="sldNum" sz="quarter" idx="14"/>
          </p:nvPr>
        </p:nvSpPr>
        <p:spPr/>
        <p:txBody>
          <a:bodyPr/>
          <a:lstStyle/>
          <a:p>
            <a:fld id="{04AED599-1D0F-3E40-81CA-01C30F87847C}" type="slidenum">
              <a:rPr lang="en-US" smtClean="0"/>
              <a:pPr/>
              <a:t>86</a:t>
            </a:fld>
            <a:endParaRPr lang="en-US"/>
          </a:p>
        </p:txBody>
      </p:sp>
      <p:grpSp>
        <p:nvGrpSpPr>
          <p:cNvPr id="14" name="Group 13">
            <a:extLst>
              <a:ext uri="{FF2B5EF4-FFF2-40B4-BE49-F238E27FC236}">
                <a16:creationId xmlns:a16="http://schemas.microsoft.com/office/drawing/2014/main" id="{961A78AE-A56B-A068-08F4-5A50F50E29C6}"/>
              </a:ext>
            </a:extLst>
          </p:cNvPr>
          <p:cNvGrpSpPr/>
          <p:nvPr/>
        </p:nvGrpSpPr>
        <p:grpSpPr>
          <a:xfrm>
            <a:off x="4241967" y="2136967"/>
            <a:ext cx="3708066" cy="3543973"/>
            <a:chOff x="8277914" y="1658517"/>
            <a:chExt cx="3708066" cy="3543973"/>
          </a:xfrm>
        </p:grpSpPr>
        <p:sp>
          <p:nvSpPr>
            <p:cNvPr id="8" name="TextBox 7">
              <a:extLst>
                <a:ext uri="{FF2B5EF4-FFF2-40B4-BE49-F238E27FC236}">
                  <a16:creationId xmlns:a16="http://schemas.microsoft.com/office/drawing/2014/main" id="{1830F953-FD8D-4F53-5895-FFFCC557D54D}"/>
                </a:ext>
              </a:extLst>
            </p:cNvPr>
            <p:cNvSpPr txBox="1"/>
            <p:nvPr/>
          </p:nvSpPr>
          <p:spPr>
            <a:xfrm>
              <a:off x="8277914" y="2647945"/>
              <a:ext cx="694421" cy="2554545"/>
            </a:xfrm>
            <a:prstGeom prst="rect">
              <a:avLst/>
            </a:prstGeom>
            <a:noFill/>
          </p:spPr>
          <p:txBody>
            <a:bodyPr wrap="none" rtlCol="0">
              <a:spAutoFit/>
            </a:bodyPr>
            <a:lstStyle/>
            <a:p>
              <a:r>
                <a:rPr lang="en-US" sz="3200" b="1" dirty="0">
                  <a:solidFill>
                    <a:srgbClr val="00B0F0"/>
                  </a:solidFill>
                </a:rPr>
                <a:t>1 1</a:t>
              </a:r>
            </a:p>
            <a:p>
              <a:r>
                <a:rPr lang="en-US" sz="3200" b="1" dirty="0">
                  <a:solidFill>
                    <a:srgbClr val="00B0F0"/>
                  </a:solidFill>
                </a:rPr>
                <a:t>1 1</a:t>
              </a:r>
            </a:p>
            <a:p>
              <a:r>
                <a:rPr lang="en-US" sz="3200" b="1" dirty="0">
                  <a:solidFill>
                    <a:srgbClr val="00B0F0"/>
                  </a:solidFill>
                </a:rPr>
                <a:t>1 0</a:t>
              </a:r>
            </a:p>
            <a:p>
              <a:r>
                <a:rPr lang="en-US" sz="3200" b="1" dirty="0">
                  <a:solidFill>
                    <a:srgbClr val="00B0F0"/>
                  </a:solidFill>
                </a:rPr>
                <a:t>0 1</a:t>
              </a:r>
            </a:p>
            <a:p>
              <a:r>
                <a:rPr lang="en-US" sz="3200" b="1" dirty="0">
                  <a:solidFill>
                    <a:srgbClr val="00B0F0"/>
                  </a:solidFill>
                </a:rPr>
                <a:t>0 1</a:t>
              </a:r>
            </a:p>
          </p:txBody>
        </p:sp>
        <p:sp>
          <p:nvSpPr>
            <p:cNvPr id="10" name="TextBox 9">
              <a:extLst>
                <a:ext uri="{FF2B5EF4-FFF2-40B4-BE49-F238E27FC236}">
                  <a16:creationId xmlns:a16="http://schemas.microsoft.com/office/drawing/2014/main" id="{499FF066-690D-F185-5608-CC7C491BD00C}"/>
                </a:ext>
              </a:extLst>
            </p:cNvPr>
            <p:cNvSpPr txBox="1"/>
            <p:nvPr/>
          </p:nvSpPr>
          <p:spPr>
            <a:xfrm>
              <a:off x="8870945" y="2647945"/>
              <a:ext cx="2803973" cy="2062103"/>
            </a:xfrm>
            <a:prstGeom prst="rect">
              <a:avLst/>
            </a:prstGeom>
            <a:noFill/>
          </p:spPr>
          <p:txBody>
            <a:bodyPr wrap="none" rtlCol="0">
              <a:spAutoFit/>
            </a:bodyPr>
            <a:lstStyle/>
            <a:p>
              <a:r>
                <a:rPr lang="en-US" sz="3200" b="1" dirty="0"/>
                <a:t>1 0 1 1</a:t>
              </a:r>
            </a:p>
            <a:p>
              <a:r>
                <a:rPr lang="en-US" sz="3200" b="1" dirty="0"/>
                <a:t>0 1 1 0</a:t>
              </a:r>
            </a:p>
            <a:p>
              <a:r>
                <a:rPr lang="en-US" sz="3200" b="1" dirty="0"/>
                <a:t>0 1 1 0 1 0 0</a:t>
              </a:r>
            </a:p>
            <a:p>
              <a:r>
                <a:rPr lang="en-US" sz="3200" b="1" dirty="0"/>
                <a:t>0 0 0 1 1 0 0 0 1</a:t>
              </a:r>
            </a:p>
          </p:txBody>
        </p:sp>
        <p:sp>
          <p:nvSpPr>
            <p:cNvPr id="11" name="TextBox 10">
              <a:extLst>
                <a:ext uri="{FF2B5EF4-FFF2-40B4-BE49-F238E27FC236}">
                  <a16:creationId xmlns:a16="http://schemas.microsoft.com/office/drawing/2014/main" id="{C2A66AFE-5B05-6EE2-CBB1-E53A98864270}"/>
                </a:ext>
              </a:extLst>
            </p:cNvPr>
            <p:cNvSpPr txBox="1"/>
            <p:nvPr/>
          </p:nvSpPr>
          <p:spPr>
            <a:xfrm>
              <a:off x="8870945" y="4592530"/>
              <a:ext cx="2803973" cy="584775"/>
            </a:xfrm>
            <a:prstGeom prst="rect">
              <a:avLst/>
            </a:prstGeom>
            <a:noFill/>
          </p:spPr>
          <p:txBody>
            <a:bodyPr wrap="none" rtlCol="0">
              <a:spAutoFit/>
            </a:bodyPr>
            <a:lstStyle/>
            <a:p>
              <a:r>
                <a:rPr lang="en-US" sz="3200" b="1" dirty="0"/>
                <a:t>0 0 0 0 0 1 0 1 0</a:t>
              </a:r>
            </a:p>
          </p:txBody>
        </p:sp>
        <p:sp>
          <p:nvSpPr>
            <p:cNvPr id="12" name="Rounded Rectangle 11">
              <a:extLst>
                <a:ext uri="{FF2B5EF4-FFF2-40B4-BE49-F238E27FC236}">
                  <a16:creationId xmlns:a16="http://schemas.microsoft.com/office/drawing/2014/main" id="{D51D31A4-E963-A65A-1A58-8E5125DC7833}"/>
                </a:ext>
              </a:extLst>
            </p:cNvPr>
            <p:cNvSpPr/>
            <p:nvPr/>
          </p:nvSpPr>
          <p:spPr>
            <a:xfrm>
              <a:off x="8328846" y="2650481"/>
              <a:ext cx="3657134" cy="2544930"/>
            </a:xfrm>
            <a:prstGeom prst="roundRect">
              <a:avLst/>
            </a:prstGeom>
            <a:noFill/>
            <a:ln w="57150">
              <a:solidFill>
                <a:srgbClr val="0070C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B8FC31C-B5D5-0045-D168-93530BE98C25}"/>
                </a:ext>
              </a:extLst>
            </p:cNvPr>
            <p:cNvSpPr txBox="1"/>
            <p:nvPr/>
          </p:nvSpPr>
          <p:spPr>
            <a:xfrm>
              <a:off x="8577263" y="1658517"/>
              <a:ext cx="3109367" cy="954107"/>
            </a:xfrm>
            <a:prstGeom prst="rect">
              <a:avLst/>
            </a:prstGeom>
            <a:noFill/>
          </p:spPr>
          <p:txBody>
            <a:bodyPr wrap="square" rtlCol="0">
              <a:spAutoFit/>
            </a:bodyPr>
            <a:lstStyle/>
            <a:p>
              <a:pPr algn="ctr"/>
              <a:r>
                <a:rPr lang="en-US" sz="2800" b="1" dirty="0"/>
                <a:t>Compressed data (In CPU)</a:t>
              </a:r>
            </a:p>
          </p:txBody>
        </p:sp>
      </p:grpSp>
    </p:spTree>
    <p:extLst>
      <p:ext uri="{BB962C8B-B14F-4D97-AF65-F5344CB8AC3E}">
        <p14:creationId xmlns:p14="http://schemas.microsoft.com/office/powerpoint/2010/main" val="77459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3099 -0.08519 L 0 4.81481E-6 " pathEditMode="relative" rAng="0" ptsTypes="AA">
                                      <p:cBhvr>
                                        <p:cTn id="6" dur="1000" fill="hold"/>
                                        <p:tgtEl>
                                          <p:spTgt spid="14"/>
                                        </p:tgtEl>
                                        <p:attrNameLst>
                                          <p:attrName>ppt_x</p:attrName>
                                          <p:attrName>ppt_y</p:attrName>
                                        </p:attrNameLst>
                                      </p:cBhvr>
                                      <p:rCtr x="-16549" y="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9DC54-0719-4545-FE59-CE7D459D6B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E94C5B-CBC1-ECFA-0711-C8497FF86E30}"/>
              </a:ext>
            </a:extLst>
          </p:cNvPr>
          <p:cNvSpPr>
            <a:spLocks noGrp="1"/>
          </p:cNvSpPr>
          <p:nvPr>
            <p:ph type="title"/>
          </p:nvPr>
        </p:nvSpPr>
        <p:spPr/>
        <p:txBody>
          <a:bodyPr/>
          <a:lstStyle/>
          <a:p>
            <a:r>
              <a:rPr lang="en-US" dirty="0"/>
              <a:t>Solution: Warp-parallel iterative decompression</a:t>
            </a:r>
          </a:p>
        </p:txBody>
      </p:sp>
      <p:sp>
        <p:nvSpPr>
          <p:cNvPr id="4" name="Slide Number Placeholder 3">
            <a:extLst>
              <a:ext uri="{FF2B5EF4-FFF2-40B4-BE49-F238E27FC236}">
                <a16:creationId xmlns:a16="http://schemas.microsoft.com/office/drawing/2014/main" id="{F62A8B15-28DC-A293-EA0B-DBD801200792}"/>
              </a:ext>
            </a:extLst>
          </p:cNvPr>
          <p:cNvSpPr>
            <a:spLocks noGrp="1"/>
          </p:cNvSpPr>
          <p:nvPr>
            <p:ph type="sldNum" sz="quarter" idx="14"/>
          </p:nvPr>
        </p:nvSpPr>
        <p:spPr/>
        <p:txBody>
          <a:bodyPr/>
          <a:lstStyle/>
          <a:p>
            <a:fld id="{04AED599-1D0F-3E40-81CA-01C30F87847C}" type="slidenum">
              <a:rPr lang="en-US" smtClean="0"/>
              <a:pPr/>
              <a:t>87</a:t>
            </a:fld>
            <a:endParaRPr lang="en-US"/>
          </a:p>
        </p:txBody>
      </p:sp>
      <p:sp>
        <p:nvSpPr>
          <p:cNvPr id="15" name="TextBox 14">
            <a:extLst>
              <a:ext uri="{FF2B5EF4-FFF2-40B4-BE49-F238E27FC236}">
                <a16:creationId xmlns:a16="http://schemas.microsoft.com/office/drawing/2014/main" id="{1F8C5698-D79D-42CE-73BC-9E6612F17300}"/>
              </a:ext>
            </a:extLst>
          </p:cNvPr>
          <p:cNvSpPr txBox="1"/>
          <p:nvPr/>
        </p:nvSpPr>
        <p:spPr>
          <a:xfrm>
            <a:off x="3006112" y="5723534"/>
            <a:ext cx="1106393" cy="584775"/>
          </a:xfrm>
          <a:prstGeom prst="rect">
            <a:avLst/>
          </a:prstGeom>
          <a:noFill/>
        </p:spPr>
        <p:txBody>
          <a:bodyPr wrap="none" rtlCol="0">
            <a:spAutoFit/>
          </a:bodyPr>
          <a:lstStyle/>
          <a:p>
            <a:pPr algn="ctr"/>
            <a:r>
              <a:rPr lang="en-US" sz="3200" b="1" dirty="0"/>
              <a:t>Mask</a:t>
            </a:r>
          </a:p>
        </p:txBody>
      </p:sp>
      <p:sp>
        <p:nvSpPr>
          <p:cNvPr id="16" name="TextBox 15">
            <a:extLst>
              <a:ext uri="{FF2B5EF4-FFF2-40B4-BE49-F238E27FC236}">
                <a16:creationId xmlns:a16="http://schemas.microsoft.com/office/drawing/2014/main" id="{BC873A2E-2902-F644-F677-B0E6A333FA74}"/>
              </a:ext>
            </a:extLst>
          </p:cNvPr>
          <p:cNvSpPr txBox="1"/>
          <p:nvPr/>
        </p:nvSpPr>
        <p:spPr>
          <a:xfrm>
            <a:off x="4159871" y="5739914"/>
            <a:ext cx="3801041" cy="584775"/>
          </a:xfrm>
          <a:prstGeom prst="rect">
            <a:avLst/>
          </a:prstGeom>
          <a:noFill/>
        </p:spPr>
        <p:txBody>
          <a:bodyPr wrap="none" rtlCol="0">
            <a:spAutoFit/>
          </a:bodyPr>
          <a:lstStyle/>
          <a:p>
            <a:r>
              <a:rPr lang="en-US" sz="3200" b="1" dirty="0"/>
              <a:t>1 1 1 0 1 1 1 0 0 1 1 0</a:t>
            </a:r>
          </a:p>
        </p:txBody>
      </p:sp>
      <p:sp>
        <p:nvSpPr>
          <p:cNvPr id="19" name="TextBox 18">
            <a:extLst>
              <a:ext uri="{FF2B5EF4-FFF2-40B4-BE49-F238E27FC236}">
                <a16:creationId xmlns:a16="http://schemas.microsoft.com/office/drawing/2014/main" id="{133735D3-ABE3-0D4B-E458-B487C9DE769C}"/>
              </a:ext>
            </a:extLst>
          </p:cNvPr>
          <p:cNvSpPr txBox="1"/>
          <p:nvPr/>
        </p:nvSpPr>
        <p:spPr>
          <a:xfrm>
            <a:off x="4874256" y="1930687"/>
            <a:ext cx="2443489" cy="584775"/>
          </a:xfrm>
          <a:prstGeom prst="rect">
            <a:avLst/>
          </a:prstGeom>
          <a:noFill/>
        </p:spPr>
        <p:txBody>
          <a:bodyPr wrap="none" rtlCol="0">
            <a:spAutoFit/>
          </a:bodyPr>
          <a:lstStyle/>
          <a:p>
            <a:pPr algn="ctr"/>
            <a:r>
              <a:rPr lang="en-US" sz="3200" b="1" dirty="0"/>
              <a:t>CPU memory</a:t>
            </a:r>
          </a:p>
        </p:txBody>
      </p:sp>
      <p:grpSp>
        <p:nvGrpSpPr>
          <p:cNvPr id="31" name="Group 30">
            <a:extLst>
              <a:ext uri="{FF2B5EF4-FFF2-40B4-BE49-F238E27FC236}">
                <a16:creationId xmlns:a16="http://schemas.microsoft.com/office/drawing/2014/main" id="{962E9D3B-B818-2028-BC64-81067F6B7CD5}"/>
              </a:ext>
            </a:extLst>
          </p:cNvPr>
          <p:cNvGrpSpPr/>
          <p:nvPr/>
        </p:nvGrpSpPr>
        <p:grpSpPr>
          <a:xfrm>
            <a:off x="5229505" y="4395350"/>
            <a:ext cx="1649572" cy="584775"/>
            <a:chOff x="3950587" y="3910793"/>
            <a:chExt cx="2141297" cy="789307"/>
          </a:xfrm>
        </p:grpSpPr>
        <p:sp>
          <p:nvSpPr>
            <p:cNvPr id="17" name="Rectangle 16">
              <a:extLst>
                <a:ext uri="{FF2B5EF4-FFF2-40B4-BE49-F238E27FC236}">
                  <a16:creationId xmlns:a16="http://schemas.microsoft.com/office/drawing/2014/main" id="{2B27BD41-74D9-08AB-3EB7-1DFD2EAFBE53}"/>
                </a:ext>
              </a:extLst>
            </p:cNvPr>
            <p:cNvSpPr/>
            <p:nvPr/>
          </p:nvSpPr>
          <p:spPr>
            <a:xfrm>
              <a:off x="3950587" y="3922211"/>
              <a:ext cx="2133176" cy="777889"/>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0FD6EFAE-9848-CB4E-E46D-E169360BBF98}"/>
                </a:ext>
              </a:extLst>
            </p:cNvPr>
            <p:cNvSpPr/>
            <p:nvPr/>
          </p:nvSpPr>
          <p:spPr>
            <a:xfrm flipH="1">
              <a:off x="4017980" y="3922211"/>
              <a:ext cx="222925" cy="777889"/>
            </a:xfrm>
            <a:custGeom>
              <a:avLst/>
              <a:gdLst>
                <a:gd name="connsiteX0" fmla="*/ 0 w 992025"/>
                <a:gd name="connsiteY0" fmla="*/ 0 h 1714476"/>
                <a:gd name="connsiteX1" fmla="*/ 991892 w 992025"/>
                <a:gd name="connsiteY1" fmla="*/ 650929 h 1714476"/>
                <a:gd name="connsiteX2" fmla="*/ 77492 w 992025"/>
                <a:gd name="connsiteY2" fmla="*/ 1224367 h 1714476"/>
                <a:gd name="connsiteX3" fmla="*/ 991892 w 992025"/>
                <a:gd name="connsiteY3" fmla="*/ 1704814 h 1714476"/>
              </a:gdLst>
              <a:ahLst/>
              <a:cxnLst>
                <a:cxn ang="0">
                  <a:pos x="connsiteX0" y="connsiteY0"/>
                </a:cxn>
                <a:cxn ang="0">
                  <a:pos x="connsiteX1" y="connsiteY1"/>
                </a:cxn>
                <a:cxn ang="0">
                  <a:pos x="connsiteX2" y="connsiteY2"/>
                </a:cxn>
                <a:cxn ang="0">
                  <a:pos x="connsiteX3" y="connsiteY3"/>
                </a:cxn>
              </a:cxnLst>
              <a:rect l="l" t="t" r="r" b="b"/>
              <a:pathLst>
                <a:path w="992025" h="1714476">
                  <a:moveTo>
                    <a:pt x="0" y="0"/>
                  </a:moveTo>
                  <a:cubicBezTo>
                    <a:pt x="489488" y="223434"/>
                    <a:pt x="978977" y="446868"/>
                    <a:pt x="991892" y="650929"/>
                  </a:cubicBezTo>
                  <a:cubicBezTo>
                    <a:pt x="1004807" y="854990"/>
                    <a:pt x="77492" y="1048720"/>
                    <a:pt x="77492" y="1224367"/>
                  </a:cubicBezTo>
                  <a:cubicBezTo>
                    <a:pt x="77492" y="1400014"/>
                    <a:pt x="718089" y="1779722"/>
                    <a:pt x="991892" y="1704814"/>
                  </a:cubicBezTo>
                </a:path>
              </a:pathLst>
            </a:cu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DF04A90A-8640-172B-FDE2-8D25EADA71D1}"/>
                </a:ext>
              </a:extLst>
            </p:cNvPr>
            <p:cNvSpPr/>
            <p:nvPr/>
          </p:nvSpPr>
          <p:spPr>
            <a:xfrm flipH="1">
              <a:off x="4282994" y="3922211"/>
              <a:ext cx="222925" cy="777889"/>
            </a:xfrm>
            <a:custGeom>
              <a:avLst/>
              <a:gdLst>
                <a:gd name="connsiteX0" fmla="*/ 0 w 992025"/>
                <a:gd name="connsiteY0" fmla="*/ 0 h 1714476"/>
                <a:gd name="connsiteX1" fmla="*/ 991892 w 992025"/>
                <a:gd name="connsiteY1" fmla="*/ 650929 h 1714476"/>
                <a:gd name="connsiteX2" fmla="*/ 77492 w 992025"/>
                <a:gd name="connsiteY2" fmla="*/ 1224367 h 1714476"/>
                <a:gd name="connsiteX3" fmla="*/ 991892 w 992025"/>
                <a:gd name="connsiteY3" fmla="*/ 1704814 h 1714476"/>
              </a:gdLst>
              <a:ahLst/>
              <a:cxnLst>
                <a:cxn ang="0">
                  <a:pos x="connsiteX0" y="connsiteY0"/>
                </a:cxn>
                <a:cxn ang="0">
                  <a:pos x="connsiteX1" y="connsiteY1"/>
                </a:cxn>
                <a:cxn ang="0">
                  <a:pos x="connsiteX2" y="connsiteY2"/>
                </a:cxn>
                <a:cxn ang="0">
                  <a:pos x="connsiteX3" y="connsiteY3"/>
                </a:cxn>
              </a:cxnLst>
              <a:rect l="l" t="t" r="r" b="b"/>
              <a:pathLst>
                <a:path w="992025" h="1714476">
                  <a:moveTo>
                    <a:pt x="0" y="0"/>
                  </a:moveTo>
                  <a:cubicBezTo>
                    <a:pt x="489488" y="223434"/>
                    <a:pt x="978977" y="446868"/>
                    <a:pt x="991892" y="650929"/>
                  </a:cubicBezTo>
                  <a:cubicBezTo>
                    <a:pt x="1004807" y="854990"/>
                    <a:pt x="77492" y="1048720"/>
                    <a:pt x="77492" y="1224367"/>
                  </a:cubicBezTo>
                  <a:cubicBezTo>
                    <a:pt x="77492" y="1400014"/>
                    <a:pt x="718089" y="1779722"/>
                    <a:pt x="991892" y="1704814"/>
                  </a:cubicBezTo>
                </a:path>
              </a:pathLst>
            </a:cu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E37D918-04BA-3907-92F5-AF79DEA42533}"/>
                </a:ext>
              </a:extLst>
            </p:cNvPr>
            <p:cNvSpPr/>
            <p:nvPr/>
          </p:nvSpPr>
          <p:spPr>
            <a:xfrm flipH="1">
              <a:off x="4548008" y="3922211"/>
              <a:ext cx="222925" cy="777889"/>
            </a:xfrm>
            <a:custGeom>
              <a:avLst/>
              <a:gdLst>
                <a:gd name="connsiteX0" fmla="*/ 0 w 992025"/>
                <a:gd name="connsiteY0" fmla="*/ 0 h 1714476"/>
                <a:gd name="connsiteX1" fmla="*/ 991892 w 992025"/>
                <a:gd name="connsiteY1" fmla="*/ 650929 h 1714476"/>
                <a:gd name="connsiteX2" fmla="*/ 77492 w 992025"/>
                <a:gd name="connsiteY2" fmla="*/ 1224367 h 1714476"/>
                <a:gd name="connsiteX3" fmla="*/ 991892 w 992025"/>
                <a:gd name="connsiteY3" fmla="*/ 1704814 h 1714476"/>
              </a:gdLst>
              <a:ahLst/>
              <a:cxnLst>
                <a:cxn ang="0">
                  <a:pos x="connsiteX0" y="connsiteY0"/>
                </a:cxn>
                <a:cxn ang="0">
                  <a:pos x="connsiteX1" y="connsiteY1"/>
                </a:cxn>
                <a:cxn ang="0">
                  <a:pos x="connsiteX2" y="connsiteY2"/>
                </a:cxn>
                <a:cxn ang="0">
                  <a:pos x="connsiteX3" y="connsiteY3"/>
                </a:cxn>
              </a:cxnLst>
              <a:rect l="l" t="t" r="r" b="b"/>
              <a:pathLst>
                <a:path w="992025" h="1714476">
                  <a:moveTo>
                    <a:pt x="0" y="0"/>
                  </a:moveTo>
                  <a:cubicBezTo>
                    <a:pt x="489488" y="223434"/>
                    <a:pt x="978977" y="446868"/>
                    <a:pt x="991892" y="650929"/>
                  </a:cubicBezTo>
                  <a:cubicBezTo>
                    <a:pt x="1004807" y="854990"/>
                    <a:pt x="77492" y="1048720"/>
                    <a:pt x="77492" y="1224367"/>
                  </a:cubicBezTo>
                  <a:cubicBezTo>
                    <a:pt x="77492" y="1400014"/>
                    <a:pt x="718089" y="1779722"/>
                    <a:pt x="991892" y="1704814"/>
                  </a:cubicBezTo>
                </a:path>
              </a:pathLst>
            </a:cu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reeform 24">
              <a:extLst>
                <a:ext uri="{FF2B5EF4-FFF2-40B4-BE49-F238E27FC236}">
                  <a16:creationId xmlns:a16="http://schemas.microsoft.com/office/drawing/2014/main" id="{8B192197-07FE-B1C3-7694-7D43F97CF968}"/>
                </a:ext>
              </a:extLst>
            </p:cNvPr>
            <p:cNvSpPr/>
            <p:nvPr/>
          </p:nvSpPr>
          <p:spPr>
            <a:xfrm flipH="1">
              <a:off x="4813022" y="3922211"/>
              <a:ext cx="222925" cy="777889"/>
            </a:xfrm>
            <a:custGeom>
              <a:avLst/>
              <a:gdLst>
                <a:gd name="connsiteX0" fmla="*/ 0 w 992025"/>
                <a:gd name="connsiteY0" fmla="*/ 0 h 1714476"/>
                <a:gd name="connsiteX1" fmla="*/ 991892 w 992025"/>
                <a:gd name="connsiteY1" fmla="*/ 650929 h 1714476"/>
                <a:gd name="connsiteX2" fmla="*/ 77492 w 992025"/>
                <a:gd name="connsiteY2" fmla="*/ 1224367 h 1714476"/>
                <a:gd name="connsiteX3" fmla="*/ 991892 w 992025"/>
                <a:gd name="connsiteY3" fmla="*/ 1704814 h 1714476"/>
              </a:gdLst>
              <a:ahLst/>
              <a:cxnLst>
                <a:cxn ang="0">
                  <a:pos x="connsiteX0" y="connsiteY0"/>
                </a:cxn>
                <a:cxn ang="0">
                  <a:pos x="connsiteX1" y="connsiteY1"/>
                </a:cxn>
                <a:cxn ang="0">
                  <a:pos x="connsiteX2" y="connsiteY2"/>
                </a:cxn>
                <a:cxn ang="0">
                  <a:pos x="connsiteX3" y="connsiteY3"/>
                </a:cxn>
              </a:cxnLst>
              <a:rect l="l" t="t" r="r" b="b"/>
              <a:pathLst>
                <a:path w="992025" h="1714476">
                  <a:moveTo>
                    <a:pt x="0" y="0"/>
                  </a:moveTo>
                  <a:cubicBezTo>
                    <a:pt x="489488" y="223434"/>
                    <a:pt x="978977" y="446868"/>
                    <a:pt x="991892" y="650929"/>
                  </a:cubicBezTo>
                  <a:cubicBezTo>
                    <a:pt x="1004807" y="854990"/>
                    <a:pt x="77492" y="1048720"/>
                    <a:pt x="77492" y="1224367"/>
                  </a:cubicBezTo>
                  <a:cubicBezTo>
                    <a:pt x="77492" y="1400014"/>
                    <a:pt x="718089" y="1779722"/>
                    <a:pt x="991892" y="1704814"/>
                  </a:cubicBezTo>
                </a:path>
              </a:pathLst>
            </a:cu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a:extLst>
                <a:ext uri="{FF2B5EF4-FFF2-40B4-BE49-F238E27FC236}">
                  <a16:creationId xmlns:a16="http://schemas.microsoft.com/office/drawing/2014/main" id="{0C317360-B142-643E-2229-5586EC0124A4}"/>
                </a:ext>
              </a:extLst>
            </p:cNvPr>
            <p:cNvSpPr/>
            <p:nvPr/>
          </p:nvSpPr>
          <p:spPr>
            <a:xfrm flipH="1">
              <a:off x="5078036" y="3922211"/>
              <a:ext cx="222925" cy="777889"/>
            </a:xfrm>
            <a:custGeom>
              <a:avLst/>
              <a:gdLst>
                <a:gd name="connsiteX0" fmla="*/ 0 w 992025"/>
                <a:gd name="connsiteY0" fmla="*/ 0 h 1714476"/>
                <a:gd name="connsiteX1" fmla="*/ 991892 w 992025"/>
                <a:gd name="connsiteY1" fmla="*/ 650929 h 1714476"/>
                <a:gd name="connsiteX2" fmla="*/ 77492 w 992025"/>
                <a:gd name="connsiteY2" fmla="*/ 1224367 h 1714476"/>
                <a:gd name="connsiteX3" fmla="*/ 991892 w 992025"/>
                <a:gd name="connsiteY3" fmla="*/ 1704814 h 1714476"/>
              </a:gdLst>
              <a:ahLst/>
              <a:cxnLst>
                <a:cxn ang="0">
                  <a:pos x="connsiteX0" y="connsiteY0"/>
                </a:cxn>
                <a:cxn ang="0">
                  <a:pos x="connsiteX1" y="connsiteY1"/>
                </a:cxn>
                <a:cxn ang="0">
                  <a:pos x="connsiteX2" y="connsiteY2"/>
                </a:cxn>
                <a:cxn ang="0">
                  <a:pos x="connsiteX3" y="connsiteY3"/>
                </a:cxn>
              </a:cxnLst>
              <a:rect l="l" t="t" r="r" b="b"/>
              <a:pathLst>
                <a:path w="992025" h="1714476">
                  <a:moveTo>
                    <a:pt x="0" y="0"/>
                  </a:moveTo>
                  <a:cubicBezTo>
                    <a:pt x="489488" y="223434"/>
                    <a:pt x="978977" y="446868"/>
                    <a:pt x="991892" y="650929"/>
                  </a:cubicBezTo>
                  <a:cubicBezTo>
                    <a:pt x="1004807" y="854990"/>
                    <a:pt x="77492" y="1048720"/>
                    <a:pt x="77492" y="1224367"/>
                  </a:cubicBezTo>
                  <a:cubicBezTo>
                    <a:pt x="77492" y="1400014"/>
                    <a:pt x="718089" y="1779722"/>
                    <a:pt x="991892" y="1704814"/>
                  </a:cubicBezTo>
                </a:path>
              </a:pathLst>
            </a:cu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4C32AC90-5B17-BB9D-1BA8-DBF1EB451847}"/>
                </a:ext>
              </a:extLst>
            </p:cNvPr>
            <p:cNvSpPr/>
            <p:nvPr/>
          </p:nvSpPr>
          <p:spPr>
            <a:xfrm flipH="1">
              <a:off x="5343050" y="3910794"/>
              <a:ext cx="222925" cy="777889"/>
            </a:xfrm>
            <a:custGeom>
              <a:avLst/>
              <a:gdLst>
                <a:gd name="connsiteX0" fmla="*/ 0 w 992025"/>
                <a:gd name="connsiteY0" fmla="*/ 0 h 1714476"/>
                <a:gd name="connsiteX1" fmla="*/ 991892 w 992025"/>
                <a:gd name="connsiteY1" fmla="*/ 650929 h 1714476"/>
                <a:gd name="connsiteX2" fmla="*/ 77492 w 992025"/>
                <a:gd name="connsiteY2" fmla="*/ 1224367 h 1714476"/>
                <a:gd name="connsiteX3" fmla="*/ 991892 w 992025"/>
                <a:gd name="connsiteY3" fmla="*/ 1704814 h 1714476"/>
              </a:gdLst>
              <a:ahLst/>
              <a:cxnLst>
                <a:cxn ang="0">
                  <a:pos x="connsiteX0" y="connsiteY0"/>
                </a:cxn>
                <a:cxn ang="0">
                  <a:pos x="connsiteX1" y="connsiteY1"/>
                </a:cxn>
                <a:cxn ang="0">
                  <a:pos x="connsiteX2" y="connsiteY2"/>
                </a:cxn>
                <a:cxn ang="0">
                  <a:pos x="connsiteX3" y="connsiteY3"/>
                </a:cxn>
              </a:cxnLst>
              <a:rect l="l" t="t" r="r" b="b"/>
              <a:pathLst>
                <a:path w="992025" h="1714476">
                  <a:moveTo>
                    <a:pt x="0" y="0"/>
                  </a:moveTo>
                  <a:cubicBezTo>
                    <a:pt x="489488" y="223434"/>
                    <a:pt x="978977" y="446868"/>
                    <a:pt x="991892" y="650929"/>
                  </a:cubicBezTo>
                  <a:cubicBezTo>
                    <a:pt x="1004807" y="854990"/>
                    <a:pt x="77492" y="1048720"/>
                    <a:pt x="77492" y="1224367"/>
                  </a:cubicBezTo>
                  <a:cubicBezTo>
                    <a:pt x="77492" y="1400014"/>
                    <a:pt x="718089" y="1779722"/>
                    <a:pt x="991892" y="1704814"/>
                  </a:cubicBezTo>
                </a:path>
              </a:pathLst>
            </a:cu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a16="http://schemas.microsoft.com/office/drawing/2014/main" id="{4A8775DB-3B7B-C727-C04B-2843BFC4B5DF}"/>
                </a:ext>
              </a:extLst>
            </p:cNvPr>
            <p:cNvSpPr/>
            <p:nvPr/>
          </p:nvSpPr>
          <p:spPr>
            <a:xfrm flipH="1">
              <a:off x="5608064" y="3910794"/>
              <a:ext cx="222925" cy="777889"/>
            </a:xfrm>
            <a:custGeom>
              <a:avLst/>
              <a:gdLst>
                <a:gd name="connsiteX0" fmla="*/ 0 w 992025"/>
                <a:gd name="connsiteY0" fmla="*/ 0 h 1714476"/>
                <a:gd name="connsiteX1" fmla="*/ 991892 w 992025"/>
                <a:gd name="connsiteY1" fmla="*/ 650929 h 1714476"/>
                <a:gd name="connsiteX2" fmla="*/ 77492 w 992025"/>
                <a:gd name="connsiteY2" fmla="*/ 1224367 h 1714476"/>
                <a:gd name="connsiteX3" fmla="*/ 991892 w 992025"/>
                <a:gd name="connsiteY3" fmla="*/ 1704814 h 1714476"/>
              </a:gdLst>
              <a:ahLst/>
              <a:cxnLst>
                <a:cxn ang="0">
                  <a:pos x="connsiteX0" y="connsiteY0"/>
                </a:cxn>
                <a:cxn ang="0">
                  <a:pos x="connsiteX1" y="connsiteY1"/>
                </a:cxn>
                <a:cxn ang="0">
                  <a:pos x="connsiteX2" y="connsiteY2"/>
                </a:cxn>
                <a:cxn ang="0">
                  <a:pos x="connsiteX3" y="connsiteY3"/>
                </a:cxn>
              </a:cxnLst>
              <a:rect l="l" t="t" r="r" b="b"/>
              <a:pathLst>
                <a:path w="992025" h="1714476">
                  <a:moveTo>
                    <a:pt x="0" y="0"/>
                  </a:moveTo>
                  <a:cubicBezTo>
                    <a:pt x="489488" y="223434"/>
                    <a:pt x="978977" y="446868"/>
                    <a:pt x="991892" y="650929"/>
                  </a:cubicBezTo>
                  <a:cubicBezTo>
                    <a:pt x="1004807" y="854990"/>
                    <a:pt x="77492" y="1048720"/>
                    <a:pt x="77492" y="1224367"/>
                  </a:cubicBezTo>
                  <a:cubicBezTo>
                    <a:pt x="77492" y="1400014"/>
                    <a:pt x="718089" y="1779722"/>
                    <a:pt x="991892" y="1704814"/>
                  </a:cubicBezTo>
                </a:path>
              </a:pathLst>
            </a:cu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2695727-3C7C-9513-B551-3F874400F08D}"/>
                </a:ext>
              </a:extLst>
            </p:cNvPr>
            <p:cNvSpPr/>
            <p:nvPr/>
          </p:nvSpPr>
          <p:spPr>
            <a:xfrm flipH="1">
              <a:off x="5868959" y="3910793"/>
              <a:ext cx="222925" cy="777889"/>
            </a:xfrm>
            <a:custGeom>
              <a:avLst/>
              <a:gdLst>
                <a:gd name="connsiteX0" fmla="*/ 0 w 992025"/>
                <a:gd name="connsiteY0" fmla="*/ 0 h 1714476"/>
                <a:gd name="connsiteX1" fmla="*/ 991892 w 992025"/>
                <a:gd name="connsiteY1" fmla="*/ 650929 h 1714476"/>
                <a:gd name="connsiteX2" fmla="*/ 77492 w 992025"/>
                <a:gd name="connsiteY2" fmla="*/ 1224367 h 1714476"/>
                <a:gd name="connsiteX3" fmla="*/ 991892 w 992025"/>
                <a:gd name="connsiteY3" fmla="*/ 1704814 h 1714476"/>
              </a:gdLst>
              <a:ahLst/>
              <a:cxnLst>
                <a:cxn ang="0">
                  <a:pos x="connsiteX0" y="connsiteY0"/>
                </a:cxn>
                <a:cxn ang="0">
                  <a:pos x="connsiteX1" y="connsiteY1"/>
                </a:cxn>
                <a:cxn ang="0">
                  <a:pos x="connsiteX2" y="connsiteY2"/>
                </a:cxn>
                <a:cxn ang="0">
                  <a:pos x="connsiteX3" y="connsiteY3"/>
                </a:cxn>
              </a:cxnLst>
              <a:rect l="l" t="t" r="r" b="b"/>
              <a:pathLst>
                <a:path w="992025" h="1714476">
                  <a:moveTo>
                    <a:pt x="0" y="0"/>
                  </a:moveTo>
                  <a:cubicBezTo>
                    <a:pt x="489488" y="223434"/>
                    <a:pt x="978977" y="446868"/>
                    <a:pt x="991892" y="650929"/>
                  </a:cubicBezTo>
                  <a:cubicBezTo>
                    <a:pt x="1004807" y="854990"/>
                    <a:pt x="77492" y="1048720"/>
                    <a:pt x="77492" y="1224367"/>
                  </a:cubicBezTo>
                  <a:cubicBezTo>
                    <a:pt x="77492" y="1400014"/>
                    <a:pt x="718089" y="1779722"/>
                    <a:pt x="991892" y="1704814"/>
                  </a:cubicBezTo>
                </a:path>
              </a:pathLst>
            </a:cu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3" name="Rectangle 32">
            <a:extLst>
              <a:ext uri="{FF2B5EF4-FFF2-40B4-BE49-F238E27FC236}">
                <a16:creationId xmlns:a16="http://schemas.microsoft.com/office/drawing/2014/main" id="{A1A020F7-9F01-E9C8-0CF8-8E475FA33AEA}"/>
              </a:ext>
            </a:extLst>
          </p:cNvPr>
          <p:cNvSpPr/>
          <p:nvPr/>
        </p:nvSpPr>
        <p:spPr>
          <a:xfrm>
            <a:off x="3163740" y="2466081"/>
            <a:ext cx="5864519" cy="694944"/>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Compressed tensor</a:t>
            </a:r>
          </a:p>
          <a:p>
            <a:pPr algn="ctr"/>
            <a:r>
              <a:rPr lang="en-US" sz="1200" dirty="0">
                <a:solidFill>
                  <a:schemeClr val="tx1"/>
                </a:solidFill>
              </a:rPr>
              <a:t>1010101110101011101011010001001010 1010101110101011101011010001001010</a:t>
            </a:r>
          </a:p>
        </p:txBody>
      </p:sp>
      <p:cxnSp>
        <p:nvCxnSpPr>
          <p:cNvPr id="41" name="Straight Arrow Connector 40">
            <a:extLst>
              <a:ext uri="{FF2B5EF4-FFF2-40B4-BE49-F238E27FC236}">
                <a16:creationId xmlns:a16="http://schemas.microsoft.com/office/drawing/2014/main" id="{902458F7-F3E7-B0E5-905B-65B3FB34BE92}"/>
              </a:ext>
            </a:extLst>
          </p:cNvPr>
          <p:cNvCxnSpPr>
            <a:cxnSpLocks/>
            <a:stCxn id="17" idx="0"/>
            <a:endCxn id="35" idx="2"/>
          </p:cNvCxnSpPr>
          <p:nvPr/>
        </p:nvCxnSpPr>
        <p:spPr>
          <a:xfrm flipH="1" flipV="1">
            <a:off x="4142717" y="3165812"/>
            <a:ext cx="1908446" cy="123799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27F6F45D-E92C-52EF-AB72-33D8BDF7D911}"/>
              </a:ext>
            </a:extLst>
          </p:cNvPr>
          <p:cNvCxnSpPr>
            <a:cxnSpLocks/>
            <a:stCxn id="25" idx="0"/>
            <a:endCxn id="37" idx="2"/>
          </p:cNvCxnSpPr>
          <p:nvPr/>
        </p:nvCxnSpPr>
        <p:spPr>
          <a:xfrm flipV="1">
            <a:off x="6065624" y="3164128"/>
            <a:ext cx="17105" cy="1239681"/>
          </a:xfrm>
          <a:prstGeom prst="straightConnector1">
            <a:avLst/>
          </a:prstGeom>
          <a:ln w="38100">
            <a:prstDash val="dash"/>
            <a:tailEnd type="triangle"/>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EE5D1874-07B7-A3E7-8CE1-8EE46024A721}"/>
              </a:ext>
            </a:extLst>
          </p:cNvPr>
          <p:cNvSpPr/>
          <p:nvPr/>
        </p:nvSpPr>
        <p:spPr>
          <a:xfrm>
            <a:off x="3168881" y="2467501"/>
            <a:ext cx="1947672" cy="698311"/>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Region</a:t>
            </a:r>
          </a:p>
          <a:p>
            <a:pPr algn="ctr"/>
            <a:r>
              <a:rPr lang="en-US" sz="1200" dirty="0">
                <a:solidFill>
                  <a:schemeClr val="tx1"/>
                </a:solidFill>
              </a:rPr>
              <a:t>1010101110101101000</a:t>
            </a:r>
            <a:endParaRPr lang="en-US" sz="1200" b="1" dirty="0">
              <a:solidFill>
                <a:schemeClr val="tx1"/>
              </a:solidFill>
            </a:endParaRPr>
          </a:p>
        </p:txBody>
      </p:sp>
      <p:sp>
        <p:nvSpPr>
          <p:cNvPr id="37" name="Rectangle 36">
            <a:extLst>
              <a:ext uri="{FF2B5EF4-FFF2-40B4-BE49-F238E27FC236}">
                <a16:creationId xmlns:a16="http://schemas.microsoft.com/office/drawing/2014/main" id="{E5EDC043-6C51-0952-C6C0-5040BD63C138}"/>
              </a:ext>
            </a:extLst>
          </p:cNvPr>
          <p:cNvSpPr/>
          <p:nvPr/>
        </p:nvSpPr>
        <p:spPr>
          <a:xfrm>
            <a:off x="5108893" y="2469184"/>
            <a:ext cx="1947672" cy="694944"/>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Region</a:t>
            </a:r>
          </a:p>
          <a:p>
            <a:pPr algn="ctr"/>
            <a:r>
              <a:rPr lang="en-US" sz="1200" dirty="0">
                <a:solidFill>
                  <a:schemeClr val="tx1"/>
                </a:solidFill>
              </a:rPr>
              <a:t>1010101110101101000</a:t>
            </a:r>
            <a:endParaRPr lang="en-US" sz="1200" b="1" dirty="0">
              <a:solidFill>
                <a:schemeClr val="tx1"/>
              </a:solidFill>
            </a:endParaRPr>
          </a:p>
        </p:txBody>
      </p:sp>
      <p:sp>
        <p:nvSpPr>
          <p:cNvPr id="45" name="Rectangle 44">
            <a:extLst>
              <a:ext uri="{FF2B5EF4-FFF2-40B4-BE49-F238E27FC236}">
                <a16:creationId xmlns:a16="http://schemas.microsoft.com/office/drawing/2014/main" id="{D02447CA-A8BC-7D72-D904-4FA376CC735D}"/>
              </a:ext>
            </a:extLst>
          </p:cNvPr>
          <p:cNvSpPr/>
          <p:nvPr/>
        </p:nvSpPr>
        <p:spPr>
          <a:xfrm>
            <a:off x="7048905" y="2469184"/>
            <a:ext cx="1947672" cy="694944"/>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a:t>
            </a:r>
          </a:p>
        </p:txBody>
      </p:sp>
      <p:sp>
        <p:nvSpPr>
          <p:cNvPr id="47" name="Rounded Rectangle 46">
            <a:extLst>
              <a:ext uri="{FF2B5EF4-FFF2-40B4-BE49-F238E27FC236}">
                <a16:creationId xmlns:a16="http://schemas.microsoft.com/office/drawing/2014/main" id="{E4578B9F-5235-A66D-D7F8-40ED9A45C14B}"/>
              </a:ext>
            </a:extLst>
          </p:cNvPr>
          <p:cNvSpPr/>
          <p:nvPr/>
        </p:nvSpPr>
        <p:spPr>
          <a:xfrm>
            <a:off x="1642270" y="4109475"/>
            <a:ext cx="8907461" cy="2246874"/>
          </a:xfrm>
          <a:prstGeom prst="roundRect">
            <a:avLst/>
          </a:prstGeom>
          <a:noFill/>
          <a:ln w="57150">
            <a:solidFill>
              <a:srgbClr val="0070C0"/>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3200" b="1" dirty="0">
                <a:solidFill>
                  <a:schemeClr val="tx1"/>
                </a:solidFill>
              </a:rPr>
              <a:t>GPU</a:t>
            </a:r>
          </a:p>
        </p:txBody>
      </p:sp>
      <p:sp>
        <p:nvSpPr>
          <p:cNvPr id="49" name="Rectangle 48">
            <a:extLst>
              <a:ext uri="{FF2B5EF4-FFF2-40B4-BE49-F238E27FC236}">
                <a16:creationId xmlns:a16="http://schemas.microsoft.com/office/drawing/2014/main" id="{D8FEF312-D62E-CB1B-1727-BDD9DD80F6F2}"/>
              </a:ext>
            </a:extLst>
          </p:cNvPr>
          <p:cNvSpPr/>
          <p:nvPr/>
        </p:nvSpPr>
        <p:spPr>
          <a:xfrm>
            <a:off x="7966093" y="4564396"/>
            <a:ext cx="1947672" cy="694944"/>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Region</a:t>
            </a:r>
          </a:p>
        </p:txBody>
      </p:sp>
      <p:sp>
        <p:nvSpPr>
          <p:cNvPr id="2" name="TextBox 1">
            <a:extLst>
              <a:ext uri="{FF2B5EF4-FFF2-40B4-BE49-F238E27FC236}">
                <a16:creationId xmlns:a16="http://schemas.microsoft.com/office/drawing/2014/main" id="{B6AB117A-349E-E3BD-3F8D-CD4491E34622}"/>
              </a:ext>
            </a:extLst>
          </p:cNvPr>
          <p:cNvSpPr txBox="1"/>
          <p:nvPr/>
        </p:nvSpPr>
        <p:spPr>
          <a:xfrm>
            <a:off x="5822302" y="520648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1E55C007-197A-5168-0D62-5FD6CC8E8E7C}"/>
              </a:ext>
            </a:extLst>
          </p:cNvPr>
          <p:cNvSpPr txBox="1"/>
          <p:nvPr/>
        </p:nvSpPr>
        <p:spPr>
          <a:xfrm>
            <a:off x="5528123" y="4940524"/>
            <a:ext cx="1109214" cy="584775"/>
          </a:xfrm>
          <a:prstGeom prst="rect">
            <a:avLst/>
          </a:prstGeom>
          <a:noFill/>
        </p:spPr>
        <p:txBody>
          <a:bodyPr wrap="none" rtlCol="0">
            <a:spAutoFit/>
          </a:bodyPr>
          <a:lstStyle/>
          <a:p>
            <a:pPr algn="ctr"/>
            <a:r>
              <a:rPr lang="en-US" sz="3200" b="1" dirty="0"/>
              <a:t>Warp</a:t>
            </a:r>
          </a:p>
        </p:txBody>
      </p:sp>
      <p:sp>
        <p:nvSpPr>
          <p:cNvPr id="7" name="TextBox 6">
            <a:extLst>
              <a:ext uri="{FF2B5EF4-FFF2-40B4-BE49-F238E27FC236}">
                <a16:creationId xmlns:a16="http://schemas.microsoft.com/office/drawing/2014/main" id="{2036C1F3-D5D1-0E11-9F39-8D2097A3CB91}"/>
              </a:ext>
            </a:extLst>
          </p:cNvPr>
          <p:cNvSpPr txBox="1"/>
          <p:nvPr/>
        </p:nvSpPr>
        <p:spPr>
          <a:xfrm>
            <a:off x="180666" y="2544021"/>
            <a:ext cx="2743200" cy="1200329"/>
          </a:xfrm>
          <a:prstGeom prst="rect">
            <a:avLst/>
          </a:prstGeom>
          <a:noFill/>
        </p:spPr>
        <p:txBody>
          <a:bodyPr wrap="square" rtlCol="0">
            <a:spAutoFit/>
          </a:bodyPr>
          <a:lstStyle/>
          <a:p>
            <a:r>
              <a:rPr lang="en-US" sz="2400" dirty="0"/>
              <a:t>Contiguous data accesses provides best performance. </a:t>
            </a:r>
          </a:p>
        </p:txBody>
      </p:sp>
      <p:sp>
        <p:nvSpPr>
          <p:cNvPr id="8" name="TextBox 7">
            <a:extLst>
              <a:ext uri="{FF2B5EF4-FFF2-40B4-BE49-F238E27FC236}">
                <a16:creationId xmlns:a16="http://schemas.microsoft.com/office/drawing/2014/main" id="{CDA62C39-A2E1-7926-1825-C87AC65C4EC4}"/>
              </a:ext>
            </a:extLst>
          </p:cNvPr>
          <p:cNvSpPr txBox="1"/>
          <p:nvPr/>
        </p:nvSpPr>
        <p:spPr>
          <a:xfrm>
            <a:off x="6129285" y="3439991"/>
            <a:ext cx="1561838" cy="369332"/>
          </a:xfrm>
          <a:prstGeom prst="rect">
            <a:avLst/>
          </a:prstGeom>
          <a:noFill/>
        </p:spPr>
        <p:txBody>
          <a:bodyPr wrap="none" rtlCol="0">
            <a:spAutoFit/>
          </a:bodyPr>
          <a:lstStyle/>
          <a:p>
            <a:r>
              <a:rPr lang="en-US" dirty="0"/>
              <a:t>Async prefetch</a:t>
            </a:r>
          </a:p>
        </p:txBody>
      </p:sp>
    </p:spTree>
    <p:extLst>
      <p:ext uri="{BB962C8B-B14F-4D97-AF65-F5344CB8AC3E}">
        <p14:creationId xmlns:p14="http://schemas.microsoft.com/office/powerpoint/2010/main" val="352448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par>
                                <p:cTn id="22" presetID="1" presetClass="entr" presetSubtype="0" fill="hold"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49"/>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41"/>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42"/>
                                        </p:tgtEl>
                                        <p:attrNameLst>
                                          <p:attrName>style.visibility</p:attrName>
                                        </p:attrNameLst>
                                      </p:cBhvr>
                                      <p:to>
                                        <p:strVal val="hidden"/>
                                      </p:to>
                                    </p:set>
                                  </p:childTnLst>
                                </p:cTn>
                              </p:par>
                              <p:par>
                                <p:cTn id="38" presetID="42" presetClass="path" presetSubtype="0" accel="50000" decel="50000" fill="hold" grpId="0" nodeType="withEffect">
                                  <p:stCondLst>
                                    <p:cond delay="0"/>
                                  </p:stCondLst>
                                  <p:childTnLst>
                                    <p:animMotion origin="layout" path="M -0.39388 -0.3074 L -3.125E-6 -3.7037E-6 " pathEditMode="relative" rAng="0" ptsTypes="AA">
                                      <p:cBhvr>
                                        <p:cTn id="39" dur="2000" fill="hold"/>
                                        <p:tgtEl>
                                          <p:spTgt spid="49"/>
                                        </p:tgtEl>
                                        <p:attrNameLst>
                                          <p:attrName>ppt_x</p:attrName>
                                          <p:attrName>ppt_y</p:attrName>
                                        </p:attrNameLst>
                                      </p:cBhvr>
                                      <p:rCtr x="19688" y="15370"/>
                                    </p:animMotion>
                                  </p:childTnLst>
                                </p:cTn>
                              </p:par>
                              <p:par>
                                <p:cTn id="40" presetID="1" presetClass="exit" presetSubtype="0" fill="hold" grpId="1" nodeType="withEffect">
                                  <p:stCondLst>
                                    <p:cond delay="0"/>
                                  </p:stCondLst>
                                  <p:childTnLst>
                                    <p:set>
                                      <p:cBhvr>
                                        <p:cTn id="41" dur="1" fill="hold">
                                          <p:stCondLst>
                                            <p:cond delay="0"/>
                                          </p:stCondLst>
                                        </p:cTn>
                                        <p:tgtEl>
                                          <p:spTgt spid="35"/>
                                        </p:tgtEl>
                                        <p:attrNameLst>
                                          <p:attrName>style.visibility</p:attrName>
                                        </p:attrNameLst>
                                      </p:cBhvr>
                                      <p:to>
                                        <p:strVal val="hidden"/>
                                      </p:to>
                                    </p:set>
                                  </p:childTnLst>
                                </p:cTn>
                              </p:par>
                            </p:childTnLst>
                          </p:cTn>
                        </p:par>
                        <p:par>
                          <p:cTn id="42" fill="hold">
                            <p:stCondLst>
                              <p:cond delay="2000"/>
                            </p:stCondLst>
                            <p:childTnLst>
                              <p:par>
                                <p:cTn id="43" presetID="1" presetClass="exit" presetSubtype="0" fill="hold" grpId="0" nodeType="afterEffect">
                                  <p:stCondLst>
                                    <p:cond delay="0"/>
                                  </p:stCondLst>
                                  <p:childTnLst>
                                    <p:set>
                                      <p:cBhvr>
                                        <p:cTn id="44"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5" grpId="1" animBg="1"/>
      <p:bldP spid="37" grpId="0" animBg="1"/>
      <p:bldP spid="45" grpId="0" animBg="1"/>
      <p:bldP spid="49" grpId="0" animBg="1"/>
      <p:bldP spid="49" grpId="1" animBg="1"/>
      <p:bldP spid="7" grpId="0" build="allAtOnce"/>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F8DFE-C4C5-5DFD-8489-FBDDA0A7F6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6F0E37-313F-E64C-D614-CDE08D1CE639}"/>
              </a:ext>
            </a:extLst>
          </p:cNvPr>
          <p:cNvSpPr>
            <a:spLocks noGrp="1"/>
          </p:cNvSpPr>
          <p:nvPr>
            <p:ph type="title"/>
          </p:nvPr>
        </p:nvSpPr>
        <p:spPr/>
        <p:txBody>
          <a:bodyPr/>
          <a:lstStyle/>
          <a:p>
            <a:r>
              <a:rPr lang="en-US" dirty="0"/>
              <a:t>Solution: Warp-parallel iterative decompression</a:t>
            </a:r>
          </a:p>
        </p:txBody>
      </p:sp>
      <p:sp>
        <p:nvSpPr>
          <p:cNvPr id="4" name="Slide Number Placeholder 3">
            <a:extLst>
              <a:ext uri="{FF2B5EF4-FFF2-40B4-BE49-F238E27FC236}">
                <a16:creationId xmlns:a16="http://schemas.microsoft.com/office/drawing/2014/main" id="{A77F7113-C4A0-BBD3-7AEC-09B9242B2DF0}"/>
              </a:ext>
            </a:extLst>
          </p:cNvPr>
          <p:cNvSpPr>
            <a:spLocks noGrp="1"/>
          </p:cNvSpPr>
          <p:nvPr>
            <p:ph type="sldNum" sz="quarter" idx="14"/>
          </p:nvPr>
        </p:nvSpPr>
        <p:spPr/>
        <p:txBody>
          <a:bodyPr/>
          <a:lstStyle/>
          <a:p>
            <a:fld id="{04AED599-1D0F-3E40-81CA-01C30F87847C}" type="slidenum">
              <a:rPr lang="en-US" smtClean="0"/>
              <a:pPr/>
              <a:t>88</a:t>
            </a:fld>
            <a:endParaRPr lang="en-US"/>
          </a:p>
        </p:txBody>
      </p:sp>
      <p:sp>
        <p:nvSpPr>
          <p:cNvPr id="15" name="TextBox 14">
            <a:extLst>
              <a:ext uri="{FF2B5EF4-FFF2-40B4-BE49-F238E27FC236}">
                <a16:creationId xmlns:a16="http://schemas.microsoft.com/office/drawing/2014/main" id="{FC684E05-229C-991C-7F1E-BAD1D2041075}"/>
              </a:ext>
            </a:extLst>
          </p:cNvPr>
          <p:cNvSpPr txBox="1"/>
          <p:nvPr/>
        </p:nvSpPr>
        <p:spPr>
          <a:xfrm>
            <a:off x="3006112" y="5723534"/>
            <a:ext cx="1106393" cy="584775"/>
          </a:xfrm>
          <a:prstGeom prst="rect">
            <a:avLst/>
          </a:prstGeom>
          <a:noFill/>
        </p:spPr>
        <p:txBody>
          <a:bodyPr wrap="none" rtlCol="0">
            <a:spAutoFit/>
          </a:bodyPr>
          <a:lstStyle/>
          <a:p>
            <a:pPr algn="ctr"/>
            <a:r>
              <a:rPr lang="en-US" sz="3200" b="1" dirty="0"/>
              <a:t>Mask</a:t>
            </a:r>
          </a:p>
        </p:txBody>
      </p:sp>
      <p:sp>
        <p:nvSpPr>
          <p:cNvPr id="16" name="TextBox 15">
            <a:extLst>
              <a:ext uri="{FF2B5EF4-FFF2-40B4-BE49-F238E27FC236}">
                <a16:creationId xmlns:a16="http://schemas.microsoft.com/office/drawing/2014/main" id="{85022799-7FFE-A2B1-CEC1-997DFDCCE943}"/>
              </a:ext>
            </a:extLst>
          </p:cNvPr>
          <p:cNvSpPr txBox="1"/>
          <p:nvPr/>
        </p:nvSpPr>
        <p:spPr>
          <a:xfrm>
            <a:off x="4159871" y="5739914"/>
            <a:ext cx="3708066" cy="584775"/>
          </a:xfrm>
          <a:prstGeom prst="rect">
            <a:avLst/>
          </a:prstGeom>
          <a:noFill/>
        </p:spPr>
        <p:txBody>
          <a:bodyPr wrap="none" rtlCol="0">
            <a:spAutoFit/>
          </a:bodyPr>
          <a:lstStyle/>
          <a:p>
            <a:r>
              <a:rPr lang="en-US" sz="3200" b="1" dirty="0"/>
              <a:t>1 1 1 0 1 1 1 0 0 1 1 0</a:t>
            </a:r>
          </a:p>
        </p:txBody>
      </p:sp>
      <p:sp>
        <p:nvSpPr>
          <p:cNvPr id="19" name="TextBox 18">
            <a:extLst>
              <a:ext uri="{FF2B5EF4-FFF2-40B4-BE49-F238E27FC236}">
                <a16:creationId xmlns:a16="http://schemas.microsoft.com/office/drawing/2014/main" id="{982A335C-39C2-1587-12F2-D1AC4450ED47}"/>
              </a:ext>
            </a:extLst>
          </p:cNvPr>
          <p:cNvSpPr txBox="1"/>
          <p:nvPr/>
        </p:nvSpPr>
        <p:spPr>
          <a:xfrm>
            <a:off x="4874256" y="1930687"/>
            <a:ext cx="2443489" cy="584775"/>
          </a:xfrm>
          <a:prstGeom prst="rect">
            <a:avLst/>
          </a:prstGeom>
          <a:noFill/>
        </p:spPr>
        <p:txBody>
          <a:bodyPr wrap="none" rtlCol="0">
            <a:spAutoFit/>
          </a:bodyPr>
          <a:lstStyle/>
          <a:p>
            <a:pPr algn="ctr"/>
            <a:r>
              <a:rPr lang="en-US" sz="3200" b="1" dirty="0"/>
              <a:t>CPU memory</a:t>
            </a:r>
          </a:p>
        </p:txBody>
      </p:sp>
      <p:sp>
        <p:nvSpPr>
          <p:cNvPr id="37" name="Rectangle 36">
            <a:extLst>
              <a:ext uri="{FF2B5EF4-FFF2-40B4-BE49-F238E27FC236}">
                <a16:creationId xmlns:a16="http://schemas.microsoft.com/office/drawing/2014/main" id="{AE0FF2EF-F29F-7E6C-BBAF-9EE4FBE63240}"/>
              </a:ext>
            </a:extLst>
          </p:cNvPr>
          <p:cNvSpPr/>
          <p:nvPr/>
        </p:nvSpPr>
        <p:spPr>
          <a:xfrm>
            <a:off x="5108893" y="2472523"/>
            <a:ext cx="1947672" cy="694944"/>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Region</a:t>
            </a:r>
          </a:p>
          <a:p>
            <a:pPr algn="ctr"/>
            <a:r>
              <a:rPr lang="en-US" sz="1200" dirty="0">
                <a:solidFill>
                  <a:schemeClr val="tx1"/>
                </a:solidFill>
              </a:rPr>
              <a:t>1010101110101101000</a:t>
            </a:r>
            <a:endParaRPr lang="en-US" sz="1200" b="1" dirty="0">
              <a:solidFill>
                <a:schemeClr val="tx1"/>
              </a:solidFill>
            </a:endParaRPr>
          </a:p>
        </p:txBody>
      </p:sp>
      <p:sp>
        <p:nvSpPr>
          <p:cNvPr id="45" name="Rectangle 44">
            <a:extLst>
              <a:ext uri="{FF2B5EF4-FFF2-40B4-BE49-F238E27FC236}">
                <a16:creationId xmlns:a16="http://schemas.microsoft.com/office/drawing/2014/main" id="{28318ECF-98E5-4F22-438A-0F6E4C6A4498}"/>
              </a:ext>
            </a:extLst>
          </p:cNvPr>
          <p:cNvSpPr/>
          <p:nvPr/>
        </p:nvSpPr>
        <p:spPr>
          <a:xfrm>
            <a:off x="7056565" y="2472523"/>
            <a:ext cx="1947672" cy="694944"/>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a:t>
            </a:r>
          </a:p>
        </p:txBody>
      </p:sp>
      <p:sp>
        <p:nvSpPr>
          <p:cNvPr id="47" name="Rounded Rectangle 46">
            <a:extLst>
              <a:ext uri="{FF2B5EF4-FFF2-40B4-BE49-F238E27FC236}">
                <a16:creationId xmlns:a16="http://schemas.microsoft.com/office/drawing/2014/main" id="{4DD5151B-AB1E-FD65-5292-209B34DC9E43}"/>
              </a:ext>
            </a:extLst>
          </p:cNvPr>
          <p:cNvSpPr/>
          <p:nvPr/>
        </p:nvSpPr>
        <p:spPr>
          <a:xfrm>
            <a:off x="1642270" y="4109475"/>
            <a:ext cx="8907461" cy="2246874"/>
          </a:xfrm>
          <a:prstGeom prst="roundRect">
            <a:avLst/>
          </a:prstGeom>
          <a:noFill/>
          <a:ln w="57150">
            <a:solidFill>
              <a:srgbClr val="0070C0"/>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3200" b="1" dirty="0">
                <a:solidFill>
                  <a:schemeClr val="tx1"/>
                </a:solidFill>
              </a:rPr>
              <a:t>GPU</a:t>
            </a:r>
          </a:p>
        </p:txBody>
      </p:sp>
      <p:sp>
        <p:nvSpPr>
          <p:cNvPr id="49" name="Rectangle 48">
            <a:extLst>
              <a:ext uri="{FF2B5EF4-FFF2-40B4-BE49-F238E27FC236}">
                <a16:creationId xmlns:a16="http://schemas.microsoft.com/office/drawing/2014/main" id="{09138D68-DF33-156C-DAE0-A1C5293BC0B5}"/>
              </a:ext>
            </a:extLst>
          </p:cNvPr>
          <p:cNvSpPr/>
          <p:nvPr/>
        </p:nvSpPr>
        <p:spPr>
          <a:xfrm>
            <a:off x="7966093" y="4564396"/>
            <a:ext cx="1947672" cy="694944"/>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Region</a:t>
            </a:r>
          </a:p>
        </p:txBody>
      </p:sp>
      <p:grpSp>
        <p:nvGrpSpPr>
          <p:cNvPr id="59" name="Group 58">
            <a:extLst>
              <a:ext uri="{FF2B5EF4-FFF2-40B4-BE49-F238E27FC236}">
                <a16:creationId xmlns:a16="http://schemas.microsoft.com/office/drawing/2014/main" id="{C9574206-2B5A-DB08-FEA4-4371B9B4925B}"/>
              </a:ext>
            </a:extLst>
          </p:cNvPr>
          <p:cNvGrpSpPr/>
          <p:nvPr/>
        </p:nvGrpSpPr>
        <p:grpSpPr>
          <a:xfrm>
            <a:off x="5293166" y="4341646"/>
            <a:ext cx="888701" cy="576316"/>
            <a:chOff x="5141047" y="4341646"/>
            <a:chExt cx="888701" cy="576316"/>
          </a:xfrm>
        </p:grpSpPr>
        <p:sp>
          <p:nvSpPr>
            <p:cNvPr id="50" name="Freeform 49">
              <a:extLst>
                <a:ext uri="{FF2B5EF4-FFF2-40B4-BE49-F238E27FC236}">
                  <a16:creationId xmlns:a16="http://schemas.microsoft.com/office/drawing/2014/main" id="{36ADC188-CF3E-95ED-56C4-F02A68DBBAC0}"/>
                </a:ext>
              </a:extLst>
            </p:cNvPr>
            <p:cNvSpPr/>
            <p:nvPr/>
          </p:nvSpPr>
          <p:spPr>
            <a:xfrm flipH="1">
              <a:off x="5141047" y="4341646"/>
              <a:ext cx="171733" cy="576316"/>
            </a:xfrm>
            <a:custGeom>
              <a:avLst/>
              <a:gdLst>
                <a:gd name="connsiteX0" fmla="*/ 0 w 992025"/>
                <a:gd name="connsiteY0" fmla="*/ 0 h 1714476"/>
                <a:gd name="connsiteX1" fmla="*/ 991892 w 992025"/>
                <a:gd name="connsiteY1" fmla="*/ 650929 h 1714476"/>
                <a:gd name="connsiteX2" fmla="*/ 77492 w 992025"/>
                <a:gd name="connsiteY2" fmla="*/ 1224367 h 1714476"/>
                <a:gd name="connsiteX3" fmla="*/ 991892 w 992025"/>
                <a:gd name="connsiteY3" fmla="*/ 1704814 h 1714476"/>
              </a:gdLst>
              <a:ahLst/>
              <a:cxnLst>
                <a:cxn ang="0">
                  <a:pos x="connsiteX0" y="connsiteY0"/>
                </a:cxn>
                <a:cxn ang="0">
                  <a:pos x="connsiteX1" y="connsiteY1"/>
                </a:cxn>
                <a:cxn ang="0">
                  <a:pos x="connsiteX2" y="connsiteY2"/>
                </a:cxn>
                <a:cxn ang="0">
                  <a:pos x="connsiteX3" y="connsiteY3"/>
                </a:cxn>
              </a:cxnLst>
              <a:rect l="l" t="t" r="r" b="b"/>
              <a:pathLst>
                <a:path w="992025" h="1714476">
                  <a:moveTo>
                    <a:pt x="0" y="0"/>
                  </a:moveTo>
                  <a:cubicBezTo>
                    <a:pt x="489488" y="223434"/>
                    <a:pt x="978977" y="446868"/>
                    <a:pt x="991892" y="650929"/>
                  </a:cubicBezTo>
                  <a:cubicBezTo>
                    <a:pt x="1004807" y="854990"/>
                    <a:pt x="77492" y="1048720"/>
                    <a:pt x="77492" y="1224367"/>
                  </a:cubicBezTo>
                  <a:cubicBezTo>
                    <a:pt x="77492" y="1400014"/>
                    <a:pt x="718089" y="1779722"/>
                    <a:pt x="991892" y="1704814"/>
                  </a:cubicBezTo>
                </a:path>
              </a:pathLst>
            </a:cu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E0698249-1313-2047-DE09-3672CF8153F5}"/>
                </a:ext>
              </a:extLst>
            </p:cNvPr>
            <p:cNvSpPr/>
            <p:nvPr/>
          </p:nvSpPr>
          <p:spPr>
            <a:xfrm flipH="1">
              <a:off x="5858015" y="4341646"/>
              <a:ext cx="171733" cy="576316"/>
            </a:xfrm>
            <a:custGeom>
              <a:avLst/>
              <a:gdLst>
                <a:gd name="connsiteX0" fmla="*/ 0 w 992025"/>
                <a:gd name="connsiteY0" fmla="*/ 0 h 1714476"/>
                <a:gd name="connsiteX1" fmla="*/ 991892 w 992025"/>
                <a:gd name="connsiteY1" fmla="*/ 650929 h 1714476"/>
                <a:gd name="connsiteX2" fmla="*/ 77492 w 992025"/>
                <a:gd name="connsiteY2" fmla="*/ 1224367 h 1714476"/>
                <a:gd name="connsiteX3" fmla="*/ 991892 w 992025"/>
                <a:gd name="connsiteY3" fmla="*/ 1704814 h 1714476"/>
              </a:gdLst>
              <a:ahLst/>
              <a:cxnLst>
                <a:cxn ang="0">
                  <a:pos x="connsiteX0" y="connsiteY0"/>
                </a:cxn>
                <a:cxn ang="0">
                  <a:pos x="connsiteX1" y="connsiteY1"/>
                </a:cxn>
                <a:cxn ang="0">
                  <a:pos x="connsiteX2" y="connsiteY2"/>
                </a:cxn>
                <a:cxn ang="0">
                  <a:pos x="connsiteX3" y="connsiteY3"/>
                </a:cxn>
              </a:cxnLst>
              <a:rect l="l" t="t" r="r" b="b"/>
              <a:pathLst>
                <a:path w="992025" h="1714476">
                  <a:moveTo>
                    <a:pt x="0" y="0"/>
                  </a:moveTo>
                  <a:cubicBezTo>
                    <a:pt x="489488" y="223434"/>
                    <a:pt x="978977" y="446868"/>
                    <a:pt x="991892" y="650929"/>
                  </a:cubicBezTo>
                  <a:cubicBezTo>
                    <a:pt x="1004807" y="854990"/>
                    <a:pt x="77492" y="1048720"/>
                    <a:pt x="77492" y="1224367"/>
                  </a:cubicBezTo>
                  <a:cubicBezTo>
                    <a:pt x="77492" y="1400014"/>
                    <a:pt x="718089" y="1779722"/>
                    <a:pt x="991892" y="1704814"/>
                  </a:cubicBezTo>
                </a:path>
              </a:pathLst>
            </a:cu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53" name="Straight Connector 52">
            <a:extLst>
              <a:ext uri="{FF2B5EF4-FFF2-40B4-BE49-F238E27FC236}">
                <a16:creationId xmlns:a16="http://schemas.microsoft.com/office/drawing/2014/main" id="{43C5224B-CDE4-EA31-EB55-19D7A88DB938}"/>
              </a:ext>
            </a:extLst>
          </p:cNvPr>
          <p:cNvCxnSpPr>
            <a:cxnSpLocks/>
          </p:cNvCxnSpPr>
          <p:nvPr/>
        </p:nvCxnSpPr>
        <p:spPr>
          <a:xfrm>
            <a:off x="5981227" y="5836028"/>
            <a:ext cx="0" cy="430717"/>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56" name="Left Brace 55">
            <a:extLst>
              <a:ext uri="{FF2B5EF4-FFF2-40B4-BE49-F238E27FC236}">
                <a16:creationId xmlns:a16="http://schemas.microsoft.com/office/drawing/2014/main" id="{44A428F6-0481-3015-7036-622187D91F87}"/>
              </a:ext>
            </a:extLst>
          </p:cNvPr>
          <p:cNvSpPr/>
          <p:nvPr/>
        </p:nvSpPr>
        <p:spPr>
          <a:xfrm rot="5400000">
            <a:off x="5059682" y="4937732"/>
            <a:ext cx="120809" cy="1722267"/>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Left Brace 56">
            <a:extLst>
              <a:ext uri="{FF2B5EF4-FFF2-40B4-BE49-F238E27FC236}">
                <a16:creationId xmlns:a16="http://schemas.microsoft.com/office/drawing/2014/main" id="{0B494A10-9765-48F7-DEC1-7A780C4DC596}"/>
              </a:ext>
            </a:extLst>
          </p:cNvPr>
          <p:cNvSpPr/>
          <p:nvPr/>
        </p:nvSpPr>
        <p:spPr>
          <a:xfrm rot="5400000">
            <a:off x="6825563" y="4904949"/>
            <a:ext cx="133696" cy="180072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F1477404-32C3-1C2A-86A3-5474DA8A92BA}"/>
              </a:ext>
            </a:extLst>
          </p:cNvPr>
          <p:cNvCxnSpPr>
            <a:cxnSpLocks/>
          </p:cNvCxnSpPr>
          <p:nvPr/>
        </p:nvCxnSpPr>
        <p:spPr>
          <a:xfrm flipH="1">
            <a:off x="5108893" y="4987636"/>
            <a:ext cx="230436" cy="482288"/>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26D1ABA3-8A79-248A-D1A0-F422AA5403C2}"/>
              </a:ext>
            </a:extLst>
          </p:cNvPr>
          <p:cNvCxnSpPr>
            <a:cxnSpLocks/>
          </p:cNvCxnSpPr>
          <p:nvPr/>
        </p:nvCxnSpPr>
        <p:spPr>
          <a:xfrm>
            <a:off x="6096000" y="4987636"/>
            <a:ext cx="683469" cy="482288"/>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CC87341E-C250-F684-6795-D36FFEDB64D1}"/>
              </a:ext>
            </a:extLst>
          </p:cNvPr>
          <p:cNvSpPr txBox="1"/>
          <p:nvPr/>
        </p:nvSpPr>
        <p:spPr>
          <a:xfrm>
            <a:off x="4951615" y="5398755"/>
            <a:ext cx="314510" cy="400110"/>
          </a:xfrm>
          <a:prstGeom prst="rect">
            <a:avLst/>
          </a:prstGeom>
          <a:noFill/>
        </p:spPr>
        <p:txBody>
          <a:bodyPr wrap="none" rtlCol="0">
            <a:spAutoFit/>
          </a:bodyPr>
          <a:lstStyle/>
          <a:p>
            <a:r>
              <a:rPr lang="en-US" sz="2000" b="1" dirty="0"/>
              <a:t>1</a:t>
            </a:r>
          </a:p>
        </p:txBody>
      </p:sp>
      <p:sp>
        <p:nvSpPr>
          <p:cNvPr id="34" name="TextBox 33">
            <a:extLst>
              <a:ext uri="{FF2B5EF4-FFF2-40B4-BE49-F238E27FC236}">
                <a16:creationId xmlns:a16="http://schemas.microsoft.com/office/drawing/2014/main" id="{0722F755-7897-C782-AD53-4CD2EFB57AFB}"/>
              </a:ext>
            </a:extLst>
          </p:cNvPr>
          <p:cNvSpPr txBox="1"/>
          <p:nvPr/>
        </p:nvSpPr>
        <p:spPr>
          <a:xfrm>
            <a:off x="6727102" y="5398755"/>
            <a:ext cx="314510" cy="400110"/>
          </a:xfrm>
          <a:prstGeom prst="rect">
            <a:avLst/>
          </a:prstGeom>
          <a:noFill/>
        </p:spPr>
        <p:txBody>
          <a:bodyPr wrap="none" rtlCol="0">
            <a:spAutoFit/>
          </a:bodyPr>
          <a:lstStyle/>
          <a:p>
            <a:r>
              <a:rPr lang="en-US" sz="2000" b="1" dirty="0"/>
              <a:t>3</a:t>
            </a:r>
          </a:p>
        </p:txBody>
      </p:sp>
      <p:sp>
        <p:nvSpPr>
          <p:cNvPr id="40" name="Rounded Rectangle 39">
            <a:extLst>
              <a:ext uri="{FF2B5EF4-FFF2-40B4-BE49-F238E27FC236}">
                <a16:creationId xmlns:a16="http://schemas.microsoft.com/office/drawing/2014/main" id="{2A85C7DD-A482-3C6F-9516-454DF0B3DA3F}"/>
              </a:ext>
            </a:extLst>
          </p:cNvPr>
          <p:cNvSpPr/>
          <p:nvPr/>
        </p:nvSpPr>
        <p:spPr>
          <a:xfrm>
            <a:off x="5108893" y="4261875"/>
            <a:ext cx="1947672" cy="701419"/>
          </a:xfrm>
          <a:prstGeom prst="roundRect">
            <a:avLst/>
          </a:prstGeom>
          <a:noFill/>
          <a:ln w="28575">
            <a:solidFill>
              <a:schemeClr val="accent4">
                <a:lumMod val="1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3200" b="1" dirty="0">
              <a:solidFill>
                <a:schemeClr val="tx1"/>
              </a:solidFill>
            </a:endParaRPr>
          </a:p>
        </p:txBody>
      </p:sp>
      <p:sp>
        <p:nvSpPr>
          <p:cNvPr id="43" name="Rounded Rectangle 42">
            <a:extLst>
              <a:ext uri="{FF2B5EF4-FFF2-40B4-BE49-F238E27FC236}">
                <a16:creationId xmlns:a16="http://schemas.microsoft.com/office/drawing/2014/main" id="{0555EB56-F6BB-3BB3-3884-B758EF8021FD}"/>
              </a:ext>
            </a:extLst>
          </p:cNvPr>
          <p:cNvSpPr/>
          <p:nvPr/>
        </p:nvSpPr>
        <p:spPr>
          <a:xfrm>
            <a:off x="4943256" y="5481498"/>
            <a:ext cx="2113305" cy="264614"/>
          </a:xfrm>
          <a:prstGeom prst="roundRect">
            <a:avLst/>
          </a:prstGeom>
          <a:noFill/>
          <a:ln w="28575">
            <a:solidFill>
              <a:schemeClr val="accent4">
                <a:lumMod val="1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3200" b="1" dirty="0">
              <a:solidFill>
                <a:schemeClr val="tx1"/>
              </a:solidFill>
            </a:endParaRPr>
          </a:p>
        </p:txBody>
      </p:sp>
      <p:sp>
        <p:nvSpPr>
          <p:cNvPr id="44" name="TextBox 43">
            <a:extLst>
              <a:ext uri="{FF2B5EF4-FFF2-40B4-BE49-F238E27FC236}">
                <a16:creationId xmlns:a16="http://schemas.microsoft.com/office/drawing/2014/main" id="{ECCFC5E3-D188-49B1-74D3-497867867460}"/>
              </a:ext>
            </a:extLst>
          </p:cNvPr>
          <p:cNvSpPr txBox="1"/>
          <p:nvPr/>
        </p:nvSpPr>
        <p:spPr>
          <a:xfrm>
            <a:off x="6715955" y="5160279"/>
            <a:ext cx="314510" cy="400110"/>
          </a:xfrm>
          <a:prstGeom prst="rect">
            <a:avLst/>
          </a:prstGeom>
          <a:noFill/>
        </p:spPr>
        <p:txBody>
          <a:bodyPr wrap="none" rtlCol="0">
            <a:spAutoFit/>
          </a:bodyPr>
          <a:lstStyle/>
          <a:p>
            <a:r>
              <a:rPr lang="en-US" sz="2000" b="1" dirty="0"/>
              <a:t>1</a:t>
            </a:r>
          </a:p>
        </p:txBody>
      </p:sp>
      <p:sp>
        <p:nvSpPr>
          <p:cNvPr id="46" name="TextBox 45">
            <a:extLst>
              <a:ext uri="{FF2B5EF4-FFF2-40B4-BE49-F238E27FC236}">
                <a16:creationId xmlns:a16="http://schemas.microsoft.com/office/drawing/2014/main" id="{5A62BDF2-9E4B-A693-6D82-F42ADCCF8425}"/>
              </a:ext>
            </a:extLst>
          </p:cNvPr>
          <p:cNvSpPr txBox="1"/>
          <p:nvPr/>
        </p:nvSpPr>
        <p:spPr>
          <a:xfrm>
            <a:off x="8499801" y="5160279"/>
            <a:ext cx="314510" cy="400110"/>
          </a:xfrm>
          <a:prstGeom prst="rect">
            <a:avLst/>
          </a:prstGeom>
          <a:noFill/>
        </p:spPr>
        <p:txBody>
          <a:bodyPr wrap="none" rtlCol="0">
            <a:spAutoFit/>
          </a:bodyPr>
          <a:lstStyle/>
          <a:p>
            <a:r>
              <a:rPr lang="en-US" sz="2000" b="1" dirty="0"/>
              <a:t>4</a:t>
            </a:r>
          </a:p>
        </p:txBody>
      </p:sp>
      <p:sp>
        <p:nvSpPr>
          <p:cNvPr id="48" name="TextBox 47">
            <a:extLst>
              <a:ext uri="{FF2B5EF4-FFF2-40B4-BE49-F238E27FC236}">
                <a16:creationId xmlns:a16="http://schemas.microsoft.com/office/drawing/2014/main" id="{CE663B8A-554F-73CA-592A-BE518C1C10DB}"/>
              </a:ext>
            </a:extLst>
          </p:cNvPr>
          <p:cNvSpPr txBox="1"/>
          <p:nvPr/>
        </p:nvSpPr>
        <p:spPr>
          <a:xfrm>
            <a:off x="4954018" y="5160279"/>
            <a:ext cx="314510" cy="400110"/>
          </a:xfrm>
          <a:prstGeom prst="rect">
            <a:avLst/>
          </a:prstGeom>
          <a:noFill/>
        </p:spPr>
        <p:txBody>
          <a:bodyPr wrap="none" rtlCol="0">
            <a:spAutoFit/>
          </a:bodyPr>
          <a:lstStyle/>
          <a:p>
            <a:r>
              <a:rPr lang="en-US" sz="2000" b="1" dirty="0"/>
              <a:t>0</a:t>
            </a:r>
          </a:p>
        </p:txBody>
      </p:sp>
      <p:sp>
        <p:nvSpPr>
          <p:cNvPr id="55" name="Rounded Rectangle 54">
            <a:extLst>
              <a:ext uri="{FF2B5EF4-FFF2-40B4-BE49-F238E27FC236}">
                <a16:creationId xmlns:a16="http://schemas.microsoft.com/office/drawing/2014/main" id="{04EBCE9A-4FF2-9345-F81E-157148F22576}"/>
              </a:ext>
            </a:extLst>
          </p:cNvPr>
          <p:cNvSpPr/>
          <p:nvPr/>
        </p:nvSpPr>
        <p:spPr>
          <a:xfrm>
            <a:off x="4934897" y="5200873"/>
            <a:ext cx="3862696" cy="293393"/>
          </a:xfrm>
          <a:prstGeom prst="roundRect">
            <a:avLst/>
          </a:prstGeom>
          <a:noFill/>
          <a:ln w="28575">
            <a:solidFill>
              <a:schemeClr val="accent4">
                <a:lumMod val="1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3200" b="1" dirty="0">
              <a:solidFill>
                <a:schemeClr val="tx1"/>
              </a:solidFill>
            </a:endParaRPr>
          </a:p>
        </p:txBody>
      </p:sp>
      <p:sp>
        <p:nvSpPr>
          <p:cNvPr id="5" name="TextBox 4">
            <a:extLst>
              <a:ext uri="{FF2B5EF4-FFF2-40B4-BE49-F238E27FC236}">
                <a16:creationId xmlns:a16="http://schemas.microsoft.com/office/drawing/2014/main" id="{ACCCEB31-5FB8-EDDB-CF3B-FDAEA43924ED}"/>
              </a:ext>
            </a:extLst>
          </p:cNvPr>
          <p:cNvSpPr txBox="1"/>
          <p:nvPr/>
        </p:nvSpPr>
        <p:spPr>
          <a:xfrm>
            <a:off x="4041867" y="5160279"/>
            <a:ext cx="908197" cy="400110"/>
          </a:xfrm>
          <a:prstGeom prst="rect">
            <a:avLst/>
          </a:prstGeom>
          <a:noFill/>
        </p:spPr>
        <p:txBody>
          <a:bodyPr wrap="none" rtlCol="0">
            <a:spAutoFit/>
          </a:bodyPr>
          <a:lstStyle/>
          <a:p>
            <a:pPr algn="r"/>
            <a:r>
              <a:rPr lang="en-US" sz="2000" b="1" dirty="0"/>
              <a:t>Offset:</a:t>
            </a:r>
          </a:p>
        </p:txBody>
      </p:sp>
      <p:sp>
        <p:nvSpPr>
          <p:cNvPr id="7" name="TextBox 6">
            <a:extLst>
              <a:ext uri="{FF2B5EF4-FFF2-40B4-BE49-F238E27FC236}">
                <a16:creationId xmlns:a16="http://schemas.microsoft.com/office/drawing/2014/main" id="{2273BA5B-E6FE-E53B-9136-4DCC1E4F32A5}"/>
              </a:ext>
            </a:extLst>
          </p:cNvPr>
          <p:cNvSpPr txBox="1"/>
          <p:nvPr/>
        </p:nvSpPr>
        <p:spPr>
          <a:xfrm>
            <a:off x="3475558" y="5398755"/>
            <a:ext cx="1474506" cy="400110"/>
          </a:xfrm>
          <a:prstGeom prst="rect">
            <a:avLst/>
          </a:prstGeom>
          <a:noFill/>
        </p:spPr>
        <p:txBody>
          <a:bodyPr wrap="none" rtlCol="0">
            <a:spAutoFit/>
          </a:bodyPr>
          <a:lstStyle/>
          <a:p>
            <a:pPr algn="r"/>
            <a:r>
              <a:rPr lang="en-US" sz="2000" b="1" dirty="0"/>
              <a:t>Bits to read:</a:t>
            </a:r>
          </a:p>
        </p:txBody>
      </p:sp>
      <p:sp>
        <p:nvSpPr>
          <p:cNvPr id="8" name="TextBox 7">
            <a:extLst>
              <a:ext uri="{FF2B5EF4-FFF2-40B4-BE49-F238E27FC236}">
                <a16:creationId xmlns:a16="http://schemas.microsoft.com/office/drawing/2014/main" id="{CBD0F4C8-4E01-8556-1323-1D3CBCCFB22F}"/>
              </a:ext>
            </a:extLst>
          </p:cNvPr>
          <p:cNvSpPr txBox="1"/>
          <p:nvPr/>
        </p:nvSpPr>
        <p:spPr>
          <a:xfrm>
            <a:off x="6467610" y="4171959"/>
            <a:ext cx="513282" cy="646331"/>
          </a:xfrm>
          <a:prstGeom prst="rect">
            <a:avLst/>
          </a:prstGeom>
          <a:noFill/>
        </p:spPr>
        <p:txBody>
          <a:bodyPr wrap="none" rtlCol="0">
            <a:spAutoFit/>
          </a:bodyPr>
          <a:lstStyle/>
          <a:p>
            <a:r>
              <a:rPr lang="en-US" sz="3600" b="1" dirty="0">
                <a:solidFill>
                  <a:schemeClr val="accent4">
                    <a:lumMod val="10000"/>
                  </a:schemeClr>
                </a:solidFill>
              </a:rPr>
              <a:t>…</a:t>
            </a:r>
          </a:p>
        </p:txBody>
      </p:sp>
      <p:sp>
        <p:nvSpPr>
          <p:cNvPr id="14" name="TextBox 13">
            <a:extLst>
              <a:ext uri="{FF2B5EF4-FFF2-40B4-BE49-F238E27FC236}">
                <a16:creationId xmlns:a16="http://schemas.microsoft.com/office/drawing/2014/main" id="{FE0E6EB5-B5B2-B39E-6276-889A38DFBB76}"/>
              </a:ext>
            </a:extLst>
          </p:cNvPr>
          <p:cNvSpPr txBox="1"/>
          <p:nvPr/>
        </p:nvSpPr>
        <p:spPr>
          <a:xfrm>
            <a:off x="4159871" y="5734349"/>
            <a:ext cx="3708066" cy="584775"/>
          </a:xfrm>
          <a:prstGeom prst="rect">
            <a:avLst/>
          </a:prstGeom>
          <a:noFill/>
        </p:spPr>
        <p:txBody>
          <a:bodyPr wrap="none" rtlCol="0">
            <a:spAutoFit/>
          </a:bodyPr>
          <a:lstStyle/>
          <a:p>
            <a:r>
              <a:rPr lang="en-US" sz="3200" b="1" dirty="0"/>
              <a:t>1 1 1 </a:t>
            </a:r>
            <a:r>
              <a:rPr lang="en-US" sz="3200" b="1" dirty="0">
                <a:solidFill>
                  <a:srgbClr val="0070C0"/>
                </a:solidFill>
              </a:rPr>
              <a:t>0</a:t>
            </a:r>
            <a:r>
              <a:rPr lang="en-US" sz="3200" b="1" dirty="0"/>
              <a:t> 1 1 1 </a:t>
            </a:r>
            <a:r>
              <a:rPr lang="en-US" sz="3200" b="1" dirty="0">
                <a:solidFill>
                  <a:srgbClr val="0070C0"/>
                </a:solidFill>
              </a:rPr>
              <a:t>0 0</a:t>
            </a:r>
            <a:r>
              <a:rPr lang="en-US" sz="3200" b="1" dirty="0"/>
              <a:t> 1 1 </a:t>
            </a:r>
            <a:r>
              <a:rPr lang="en-US" sz="3200" b="1" dirty="0">
                <a:solidFill>
                  <a:srgbClr val="0070C0"/>
                </a:solidFill>
              </a:rPr>
              <a:t>0</a:t>
            </a:r>
          </a:p>
        </p:txBody>
      </p:sp>
      <p:sp>
        <p:nvSpPr>
          <p:cNvPr id="18" name="TextBox 17">
            <a:extLst>
              <a:ext uri="{FF2B5EF4-FFF2-40B4-BE49-F238E27FC236}">
                <a16:creationId xmlns:a16="http://schemas.microsoft.com/office/drawing/2014/main" id="{3E43AD0F-E837-3773-3725-5C04A31011DD}"/>
              </a:ext>
            </a:extLst>
          </p:cNvPr>
          <p:cNvSpPr txBox="1"/>
          <p:nvPr/>
        </p:nvSpPr>
        <p:spPr>
          <a:xfrm>
            <a:off x="3219000" y="4255039"/>
            <a:ext cx="1521568" cy="715089"/>
          </a:xfrm>
          <a:prstGeom prst="wedgeRoundRectCallout">
            <a:avLst>
              <a:gd name="adj1" fmla="val 71581"/>
              <a:gd name="adj2" fmla="val -617"/>
              <a:gd name="adj3" fmla="val 16667"/>
            </a:avLst>
          </a:prstGeom>
          <a:solidFill>
            <a:schemeClr val="accent4"/>
          </a:solidFill>
          <a:ln>
            <a:solidFill>
              <a:schemeClr val="accent4">
                <a:lumMod val="10000"/>
              </a:schemeClr>
            </a:solidFill>
          </a:ln>
        </p:spPr>
        <p:txBody>
          <a:bodyPr wrap="square" rtlCol="0">
            <a:spAutoFit/>
          </a:bodyPr>
          <a:lstStyle/>
          <a:p>
            <a:pPr algn="ctr"/>
            <a:r>
              <a:rPr lang="en-US" dirty="0">
                <a:latin typeface="Aptos" panose="02110004020202020204"/>
              </a:rPr>
              <a:t>Warp-level primitive</a:t>
            </a:r>
            <a:endParaRPr lang="en-US" b="1" dirty="0"/>
          </a:p>
        </p:txBody>
      </p:sp>
    </p:spTree>
    <p:extLst>
      <p:ext uri="{BB962C8B-B14F-4D97-AF65-F5344CB8AC3E}">
        <p14:creationId xmlns:p14="http://schemas.microsoft.com/office/powerpoint/2010/main" val="414688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up)">
                                      <p:cBhvr>
                                        <p:cTn id="15" dur="500"/>
                                        <p:tgtEl>
                                          <p:spTgt spid="57"/>
                                        </p:tgtEl>
                                      </p:cBhvr>
                                    </p:animEffect>
                                  </p:childTnLst>
                                </p:cTn>
                              </p:par>
                              <p:par>
                                <p:cTn id="16" presetID="1" presetClass="exit"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par>
                          <p:cTn id="43" fill="hold">
                            <p:stCondLst>
                              <p:cond delay="0"/>
                            </p:stCondLst>
                            <p:childTnLst>
                              <p:par>
                                <p:cTn id="44" presetID="10"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1" fill="hold" grpId="1" nodeType="clickEffect">
                                  <p:stCondLst>
                                    <p:cond delay="0"/>
                                  </p:stCondLst>
                                  <p:childTnLst>
                                    <p:animEffect transition="out" filter="wipe(up)">
                                      <p:cBhvr>
                                        <p:cTn id="55" dur="500"/>
                                        <p:tgtEl>
                                          <p:spTgt spid="43"/>
                                        </p:tgtEl>
                                      </p:cBhvr>
                                    </p:animEffect>
                                    <p:set>
                                      <p:cBhvr>
                                        <p:cTn id="56" dur="1" fill="hold">
                                          <p:stCondLst>
                                            <p:cond delay="499"/>
                                          </p:stCondLst>
                                        </p:cTn>
                                        <p:tgtEl>
                                          <p:spTgt spid="43"/>
                                        </p:tgtEl>
                                        <p:attrNameLst>
                                          <p:attrName>style.visibility</p:attrName>
                                        </p:attrNameLst>
                                      </p:cBhvr>
                                      <p:to>
                                        <p:strVal val="hidden"/>
                                      </p:to>
                                    </p:set>
                                  </p:childTnLst>
                                </p:cTn>
                              </p:par>
                              <p:par>
                                <p:cTn id="57" presetID="2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down)">
                                      <p:cBhvr>
                                        <p:cTn id="59" dur="500"/>
                                        <p:tgtEl>
                                          <p:spTgt spid="5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6" grpId="0" animBg="1"/>
      <p:bldP spid="57" grpId="0" animBg="1"/>
      <p:bldP spid="32" grpId="0"/>
      <p:bldP spid="34" grpId="0"/>
      <p:bldP spid="40" grpId="0" animBg="1"/>
      <p:bldP spid="43" grpId="0" animBg="1"/>
      <p:bldP spid="43" grpId="1" animBg="1"/>
      <p:bldP spid="44" grpId="0"/>
      <p:bldP spid="46" grpId="0"/>
      <p:bldP spid="48" grpId="0"/>
      <p:bldP spid="55" grpId="0" animBg="1"/>
      <p:bldP spid="5" grpId="0"/>
      <p:bldP spid="7" grpId="0"/>
      <p:bldP spid="14" grpId="0"/>
      <p:bldP spid="1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2DFF3-2FD2-E5BE-A4C6-D2FDE0C4BF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CADA2E-982F-5728-476B-42D47736C641}"/>
              </a:ext>
            </a:extLst>
          </p:cNvPr>
          <p:cNvSpPr>
            <a:spLocks noGrp="1"/>
          </p:cNvSpPr>
          <p:nvPr>
            <p:ph type="title"/>
          </p:nvPr>
        </p:nvSpPr>
        <p:spPr/>
        <p:txBody>
          <a:bodyPr/>
          <a:lstStyle/>
          <a:p>
            <a:r>
              <a:rPr lang="en-US" dirty="0"/>
              <a:t>Solution: Warp-parallel iterative decompression</a:t>
            </a:r>
          </a:p>
        </p:txBody>
      </p:sp>
      <p:sp>
        <p:nvSpPr>
          <p:cNvPr id="4" name="Slide Number Placeholder 3">
            <a:extLst>
              <a:ext uri="{FF2B5EF4-FFF2-40B4-BE49-F238E27FC236}">
                <a16:creationId xmlns:a16="http://schemas.microsoft.com/office/drawing/2014/main" id="{E82C6448-20F9-D6C4-32D4-D5AC2D0DE7E2}"/>
              </a:ext>
            </a:extLst>
          </p:cNvPr>
          <p:cNvSpPr>
            <a:spLocks noGrp="1"/>
          </p:cNvSpPr>
          <p:nvPr>
            <p:ph type="sldNum" sz="quarter" idx="14"/>
          </p:nvPr>
        </p:nvSpPr>
        <p:spPr/>
        <p:txBody>
          <a:bodyPr/>
          <a:lstStyle/>
          <a:p>
            <a:fld id="{04AED599-1D0F-3E40-81CA-01C30F87847C}" type="slidenum">
              <a:rPr lang="en-US" smtClean="0"/>
              <a:pPr/>
              <a:t>89</a:t>
            </a:fld>
            <a:endParaRPr lang="en-US"/>
          </a:p>
        </p:txBody>
      </p:sp>
      <p:sp>
        <p:nvSpPr>
          <p:cNvPr id="15" name="TextBox 14">
            <a:extLst>
              <a:ext uri="{FF2B5EF4-FFF2-40B4-BE49-F238E27FC236}">
                <a16:creationId xmlns:a16="http://schemas.microsoft.com/office/drawing/2014/main" id="{C28226C2-927D-FA1C-B2B2-29158237BE88}"/>
              </a:ext>
            </a:extLst>
          </p:cNvPr>
          <p:cNvSpPr txBox="1"/>
          <p:nvPr/>
        </p:nvSpPr>
        <p:spPr>
          <a:xfrm>
            <a:off x="3006112" y="5723534"/>
            <a:ext cx="1106393" cy="584775"/>
          </a:xfrm>
          <a:prstGeom prst="rect">
            <a:avLst/>
          </a:prstGeom>
          <a:noFill/>
        </p:spPr>
        <p:txBody>
          <a:bodyPr wrap="none" rtlCol="0">
            <a:spAutoFit/>
          </a:bodyPr>
          <a:lstStyle/>
          <a:p>
            <a:pPr algn="ctr"/>
            <a:r>
              <a:rPr lang="en-US" sz="3200" b="1" dirty="0"/>
              <a:t>Mask</a:t>
            </a:r>
          </a:p>
        </p:txBody>
      </p:sp>
      <p:sp>
        <p:nvSpPr>
          <p:cNvPr id="16" name="TextBox 15">
            <a:extLst>
              <a:ext uri="{FF2B5EF4-FFF2-40B4-BE49-F238E27FC236}">
                <a16:creationId xmlns:a16="http://schemas.microsoft.com/office/drawing/2014/main" id="{05A2086C-13E1-8DE6-277F-D20B608AC36C}"/>
              </a:ext>
            </a:extLst>
          </p:cNvPr>
          <p:cNvSpPr txBox="1"/>
          <p:nvPr/>
        </p:nvSpPr>
        <p:spPr>
          <a:xfrm>
            <a:off x="4159871" y="5739914"/>
            <a:ext cx="3708066" cy="584775"/>
          </a:xfrm>
          <a:prstGeom prst="rect">
            <a:avLst/>
          </a:prstGeom>
          <a:noFill/>
        </p:spPr>
        <p:txBody>
          <a:bodyPr wrap="none" rtlCol="0">
            <a:spAutoFit/>
          </a:bodyPr>
          <a:lstStyle/>
          <a:p>
            <a:r>
              <a:rPr lang="en-US" sz="3200" b="1" dirty="0"/>
              <a:t>1 1 1 0 1 1 1 0 0 1 1 0</a:t>
            </a:r>
          </a:p>
        </p:txBody>
      </p:sp>
      <p:sp>
        <p:nvSpPr>
          <p:cNvPr id="19" name="TextBox 18">
            <a:extLst>
              <a:ext uri="{FF2B5EF4-FFF2-40B4-BE49-F238E27FC236}">
                <a16:creationId xmlns:a16="http://schemas.microsoft.com/office/drawing/2014/main" id="{F45A2F9E-ADBA-1981-9F0C-0C536F83668C}"/>
              </a:ext>
            </a:extLst>
          </p:cNvPr>
          <p:cNvSpPr txBox="1"/>
          <p:nvPr/>
        </p:nvSpPr>
        <p:spPr>
          <a:xfrm>
            <a:off x="4874256" y="1930687"/>
            <a:ext cx="2443489" cy="584775"/>
          </a:xfrm>
          <a:prstGeom prst="rect">
            <a:avLst/>
          </a:prstGeom>
          <a:noFill/>
        </p:spPr>
        <p:txBody>
          <a:bodyPr wrap="none" rtlCol="0">
            <a:spAutoFit/>
          </a:bodyPr>
          <a:lstStyle/>
          <a:p>
            <a:pPr algn="ctr"/>
            <a:r>
              <a:rPr lang="en-US" sz="3200" b="1" dirty="0"/>
              <a:t>CPU memory</a:t>
            </a:r>
          </a:p>
        </p:txBody>
      </p:sp>
      <p:sp>
        <p:nvSpPr>
          <p:cNvPr id="37" name="Rectangle 36">
            <a:extLst>
              <a:ext uri="{FF2B5EF4-FFF2-40B4-BE49-F238E27FC236}">
                <a16:creationId xmlns:a16="http://schemas.microsoft.com/office/drawing/2014/main" id="{189FCB24-49C5-9B47-EA08-9571F35E445B}"/>
              </a:ext>
            </a:extLst>
          </p:cNvPr>
          <p:cNvSpPr/>
          <p:nvPr/>
        </p:nvSpPr>
        <p:spPr>
          <a:xfrm>
            <a:off x="5108893" y="2472523"/>
            <a:ext cx="1947672" cy="694944"/>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Region</a:t>
            </a:r>
          </a:p>
          <a:p>
            <a:pPr algn="ctr"/>
            <a:r>
              <a:rPr lang="en-US" sz="1200" dirty="0">
                <a:solidFill>
                  <a:schemeClr val="tx1"/>
                </a:solidFill>
              </a:rPr>
              <a:t>1010101110101101000</a:t>
            </a:r>
            <a:endParaRPr lang="en-US" sz="1200" b="1" dirty="0">
              <a:solidFill>
                <a:schemeClr val="tx1"/>
              </a:solidFill>
            </a:endParaRPr>
          </a:p>
        </p:txBody>
      </p:sp>
      <p:sp>
        <p:nvSpPr>
          <p:cNvPr id="45" name="Rectangle 44">
            <a:extLst>
              <a:ext uri="{FF2B5EF4-FFF2-40B4-BE49-F238E27FC236}">
                <a16:creationId xmlns:a16="http://schemas.microsoft.com/office/drawing/2014/main" id="{70DCF18C-E55D-57DD-0071-41AF4F4BD10B}"/>
              </a:ext>
            </a:extLst>
          </p:cNvPr>
          <p:cNvSpPr/>
          <p:nvPr/>
        </p:nvSpPr>
        <p:spPr>
          <a:xfrm>
            <a:off x="7056565" y="2472523"/>
            <a:ext cx="1947672" cy="694944"/>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a:t>
            </a:r>
          </a:p>
        </p:txBody>
      </p:sp>
      <p:sp>
        <p:nvSpPr>
          <p:cNvPr id="47" name="Rounded Rectangle 46">
            <a:extLst>
              <a:ext uri="{FF2B5EF4-FFF2-40B4-BE49-F238E27FC236}">
                <a16:creationId xmlns:a16="http://schemas.microsoft.com/office/drawing/2014/main" id="{BFDAF2A2-AD3A-7400-6ABC-00400A21C188}"/>
              </a:ext>
            </a:extLst>
          </p:cNvPr>
          <p:cNvSpPr/>
          <p:nvPr/>
        </p:nvSpPr>
        <p:spPr>
          <a:xfrm>
            <a:off x="1642270" y="4109475"/>
            <a:ext cx="8907461" cy="2246874"/>
          </a:xfrm>
          <a:prstGeom prst="roundRect">
            <a:avLst/>
          </a:prstGeom>
          <a:noFill/>
          <a:ln w="57150">
            <a:solidFill>
              <a:srgbClr val="0070C0"/>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3200" b="1" dirty="0">
                <a:solidFill>
                  <a:schemeClr val="tx1"/>
                </a:solidFill>
              </a:rPr>
              <a:t>GPU</a:t>
            </a:r>
          </a:p>
        </p:txBody>
      </p:sp>
      <p:sp>
        <p:nvSpPr>
          <p:cNvPr id="49" name="Rectangle 48">
            <a:extLst>
              <a:ext uri="{FF2B5EF4-FFF2-40B4-BE49-F238E27FC236}">
                <a16:creationId xmlns:a16="http://schemas.microsoft.com/office/drawing/2014/main" id="{55C1DE5F-0D41-ABDB-D50B-BEEC563C34B6}"/>
              </a:ext>
            </a:extLst>
          </p:cNvPr>
          <p:cNvSpPr/>
          <p:nvPr/>
        </p:nvSpPr>
        <p:spPr>
          <a:xfrm>
            <a:off x="7966093" y="4564396"/>
            <a:ext cx="1947672" cy="694944"/>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Region</a:t>
            </a:r>
          </a:p>
        </p:txBody>
      </p:sp>
      <p:grpSp>
        <p:nvGrpSpPr>
          <p:cNvPr id="59" name="Group 58">
            <a:extLst>
              <a:ext uri="{FF2B5EF4-FFF2-40B4-BE49-F238E27FC236}">
                <a16:creationId xmlns:a16="http://schemas.microsoft.com/office/drawing/2014/main" id="{ADAF77D1-3D41-F7FF-C089-AD7661F6367E}"/>
              </a:ext>
            </a:extLst>
          </p:cNvPr>
          <p:cNvGrpSpPr/>
          <p:nvPr/>
        </p:nvGrpSpPr>
        <p:grpSpPr>
          <a:xfrm>
            <a:off x="5293166" y="4341646"/>
            <a:ext cx="888701" cy="576316"/>
            <a:chOff x="5141047" y="4341646"/>
            <a:chExt cx="888701" cy="576316"/>
          </a:xfrm>
        </p:grpSpPr>
        <p:sp>
          <p:nvSpPr>
            <p:cNvPr id="50" name="Freeform 49">
              <a:extLst>
                <a:ext uri="{FF2B5EF4-FFF2-40B4-BE49-F238E27FC236}">
                  <a16:creationId xmlns:a16="http://schemas.microsoft.com/office/drawing/2014/main" id="{1B440384-8AAC-4494-6A38-4F295D9D2F7B}"/>
                </a:ext>
              </a:extLst>
            </p:cNvPr>
            <p:cNvSpPr/>
            <p:nvPr/>
          </p:nvSpPr>
          <p:spPr>
            <a:xfrm flipH="1">
              <a:off x="5141047" y="4341646"/>
              <a:ext cx="171733" cy="576316"/>
            </a:xfrm>
            <a:custGeom>
              <a:avLst/>
              <a:gdLst>
                <a:gd name="connsiteX0" fmla="*/ 0 w 992025"/>
                <a:gd name="connsiteY0" fmla="*/ 0 h 1714476"/>
                <a:gd name="connsiteX1" fmla="*/ 991892 w 992025"/>
                <a:gd name="connsiteY1" fmla="*/ 650929 h 1714476"/>
                <a:gd name="connsiteX2" fmla="*/ 77492 w 992025"/>
                <a:gd name="connsiteY2" fmla="*/ 1224367 h 1714476"/>
                <a:gd name="connsiteX3" fmla="*/ 991892 w 992025"/>
                <a:gd name="connsiteY3" fmla="*/ 1704814 h 1714476"/>
              </a:gdLst>
              <a:ahLst/>
              <a:cxnLst>
                <a:cxn ang="0">
                  <a:pos x="connsiteX0" y="connsiteY0"/>
                </a:cxn>
                <a:cxn ang="0">
                  <a:pos x="connsiteX1" y="connsiteY1"/>
                </a:cxn>
                <a:cxn ang="0">
                  <a:pos x="connsiteX2" y="connsiteY2"/>
                </a:cxn>
                <a:cxn ang="0">
                  <a:pos x="connsiteX3" y="connsiteY3"/>
                </a:cxn>
              </a:cxnLst>
              <a:rect l="l" t="t" r="r" b="b"/>
              <a:pathLst>
                <a:path w="992025" h="1714476">
                  <a:moveTo>
                    <a:pt x="0" y="0"/>
                  </a:moveTo>
                  <a:cubicBezTo>
                    <a:pt x="489488" y="223434"/>
                    <a:pt x="978977" y="446868"/>
                    <a:pt x="991892" y="650929"/>
                  </a:cubicBezTo>
                  <a:cubicBezTo>
                    <a:pt x="1004807" y="854990"/>
                    <a:pt x="77492" y="1048720"/>
                    <a:pt x="77492" y="1224367"/>
                  </a:cubicBezTo>
                  <a:cubicBezTo>
                    <a:pt x="77492" y="1400014"/>
                    <a:pt x="718089" y="1779722"/>
                    <a:pt x="991892" y="1704814"/>
                  </a:cubicBezTo>
                </a:path>
              </a:pathLst>
            </a:cu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ECB0A95B-6310-790B-1B5E-889473730ED4}"/>
                </a:ext>
              </a:extLst>
            </p:cNvPr>
            <p:cNvSpPr/>
            <p:nvPr/>
          </p:nvSpPr>
          <p:spPr>
            <a:xfrm flipH="1">
              <a:off x="5858015" y="4341646"/>
              <a:ext cx="171733" cy="576316"/>
            </a:xfrm>
            <a:custGeom>
              <a:avLst/>
              <a:gdLst>
                <a:gd name="connsiteX0" fmla="*/ 0 w 992025"/>
                <a:gd name="connsiteY0" fmla="*/ 0 h 1714476"/>
                <a:gd name="connsiteX1" fmla="*/ 991892 w 992025"/>
                <a:gd name="connsiteY1" fmla="*/ 650929 h 1714476"/>
                <a:gd name="connsiteX2" fmla="*/ 77492 w 992025"/>
                <a:gd name="connsiteY2" fmla="*/ 1224367 h 1714476"/>
                <a:gd name="connsiteX3" fmla="*/ 991892 w 992025"/>
                <a:gd name="connsiteY3" fmla="*/ 1704814 h 1714476"/>
              </a:gdLst>
              <a:ahLst/>
              <a:cxnLst>
                <a:cxn ang="0">
                  <a:pos x="connsiteX0" y="connsiteY0"/>
                </a:cxn>
                <a:cxn ang="0">
                  <a:pos x="connsiteX1" y="connsiteY1"/>
                </a:cxn>
                <a:cxn ang="0">
                  <a:pos x="connsiteX2" y="connsiteY2"/>
                </a:cxn>
                <a:cxn ang="0">
                  <a:pos x="connsiteX3" y="connsiteY3"/>
                </a:cxn>
              </a:cxnLst>
              <a:rect l="l" t="t" r="r" b="b"/>
              <a:pathLst>
                <a:path w="992025" h="1714476">
                  <a:moveTo>
                    <a:pt x="0" y="0"/>
                  </a:moveTo>
                  <a:cubicBezTo>
                    <a:pt x="489488" y="223434"/>
                    <a:pt x="978977" y="446868"/>
                    <a:pt x="991892" y="650929"/>
                  </a:cubicBezTo>
                  <a:cubicBezTo>
                    <a:pt x="1004807" y="854990"/>
                    <a:pt x="77492" y="1048720"/>
                    <a:pt x="77492" y="1224367"/>
                  </a:cubicBezTo>
                  <a:cubicBezTo>
                    <a:pt x="77492" y="1400014"/>
                    <a:pt x="718089" y="1779722"/>
                    <a:pt x="991892" y="1704814"/>
                  </a:cubicBezTo>
                </a:path>
              </a:pathLst>
            </a:cu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53" name="Straight Connector 52">
            <a:extLst>
              <a:ext uri="{FF2B5EF4-FFF2-40B4-BE49-F238E27FC236}">
                <a16:creationId xmlns:a16="http://schemas.microsoft.com/office/drawing/2014/main" id="{F52EC866-327E-FB21-3CAE-B06EBA3206DF}"/>
              </a:ext>
            </a:extLst>
          </p:cNvPr>
          <p:cNvCxnSpPr>
            <a:cxnSpLocks/>
          </p:cNvCxnSpPr>
          <p:nvPr/>
        </p:nvCxnSpPr>
        <p:spPr>
          <a:xfrm>
            <a:off x="5981227" y="5836028"/>
            <a:ext cx="0" cy="430717"/>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56" name="Left Brace 55">
            <a:extLst>
              <a:ext uri="{FF2B5EF4-FFF2-40B4-BE49-F238E27FC236}">
                <a16:creationId xmlns:a16="http://schemas.microsoft.com/office/drawing/2014/main" id="{7C815B94-DBE3-F7B2-971C-9A88F81E4677}"/>
              </a:ext>
            </a:extLst>
          </p:cNvPr>
          <p:cNvSpPr/>
          <p:nvPr/>
        </p:nvSpPr>
        <p:spPr>
          <a:xfrm rot="5400000">
            <a:off x="5059682" y="4937732"/>
            <a:ext cx="120809" cy="1722267"/>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Left Brace 56">
            <a:extLst>
              <a:ext uri="{FF2B5EF4-FFF2-40B4-BE49-F238E27FC236}">
                <a16:creationId xmlns:a16="http://schemas.microsoft.com/office/drawing/2014/main" id="{38B6EEAF-ADF6-ED54-1F1D-0D31380B3899}"/>
              </a:ext>
            </a:extLst>
          </p:cNvPr>
          <p:cNvSpPr/>
          <p:nvPr/>
        </p:nvSpPr>
        <p:spPr>
          <a:xfrm rot="5400000">
            <a:off x="6825563" y="4904949"/>
            <a:ext cx="133696" cy="180072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CE678E2E-899C-36B7-9226-F295DAA3725D}"/>
              </a:ext>
            </a:extLst>
          </p:cNvPr>
          <p:cNvSpPr txBox="1"/>
          <p:nvPr/>
        </p:nvSpPr>
        <p:spPr>
          <a:xfrm>
            <a:off x="4951615" y="5398755"/>
            <a:ext cx="314510" cy="400110"/>
          </a:xfrm>
          <a:prstGeom prst="rect">
            <a:avLst/>
          </a:prstGeom>
          <a:noFill/>
        </p:spPr>
        <p:txBody>
          <a:bodyPr wrap="none" rtlCol="0">
            <a:spAutoFit/>
          </a:bodyPr>
          <a:lstStyle/>
          <a:p>
            <a:r>
              <a:rPr lang="en-US" sz="2000" b="1" dirty="0"/>
              <a:t>1</a:t>
            </a:r>
          </a:p>
        </p:txBody>
      </p:sp>
      <p:sp>
        <p:nvSpPr>
          <p:cNvPr id="34" name="TextBox 33">
            <a:extLst>
              <a:ext uri="{FF2B5EF4-FFF2-40B4-BE49-F238E27FC236}">
                <a16:creationId xmlns:a16="http://schemas.microsoft.com/office/drawing/2014/main" id="{EF32EEC6-8E56-2691-3BA7-978E608BABA0}"/>
              </a:ext>
            </a:extLst>
          </p:cNvPr>
          <p:cNvSpPr txBox="1"/>
          <p:nvPr/>
        </p:nvSpPr>
        <p:spPr>
          <a:xfrm>
            <a:off x="6727102" y="5398755"/>
            <a:ext cx="314510" cy="400110"/>
          </a:xfrm>
          <a:prstGeom prst="rect">
            <a:avLst/>
          </a:prstGeom>
          <a:noFill/>
        </p:spPr>
        <p:txBody>
          <a:bodyPr wrap="none" rtlCol="0">
            <a:spAutoFit/>
          </a:bodyPr>
          <a:lstStyle/>
          <a:p>
            <a:r>
              <a:rPr lang="en-US" sz="2000" b="1" dirty="0"/>
              <a:t>3</a:t>
            </a:r>
          </a:p>
        </p:txBody>
      </p:sp>
      <p:sp>
        <p:nvSpPr>
          <p:cNvPr id="40" name="Rounded Rectangle 39">
            <a:extLst>
              <a:ext uri="{FF2B5EF4-FFF2-40B4-BE49-F238E27FC236}">
                <a16:creationId xmlns:a16="http://schemas.microsoft.com/office/drawing/2014/main" id="{154375EF-2EFD-45FE-CF9E-BF4A5BB446D1}"/>
              </a:ext>
            </a:extLst>
          </p:cNvPr>
          <p:cNvSpPr/>
          <p:nvPr/>
        </p:nvSpPr>
        <p:spPr>
          <a:xfrm>
            <a:off x="5108893" y="4261875"/>
            <a:ext cx="1947672" cy="701419"/>
          </a:xfrm>
          <a:prstGeom prst="roundRect">
            <a:avLst/>
          </a:prstGeom>
          <a:noFill/>
          <a:ln w="28575">
            <a:solidFill>
              <a:schemeClr val="accent4">
                <a:lumMod val="1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3200" b="1" dirty="0">
              <a:solidFill>
                <a:schemeClr val="tx1"/>
              </a:solidFill>
            </a:endParaRPr>
          </a:p>
        </p:txBody>
      </p:sp>
      <p:sp>
        <p:nvSpPr>
          <p:cNvPr id="44" name="TextBox 43">
            <a:extLst>
              <a:ext uri="{FF2B5EF4-FFF2-40B4-BE49-F238E27FC236}">
                <a16:creationId xmlns:a16="http://schemas.microsoft.com/office/drawing/2014/main" id="{D9D2B085-C290-80E5-E853-BC4221339BF1}"/>
              </a:ext>
            </a:extLst>
          </p:cNvPr>
          <p:cNvSpPr txBox="1"/>
          <p:nvPr/>
        </p:nvSpPr>
        <p:spPr>
          <a:xfrm>
            <a:off x="6715955" y="5161176"/>
            <a:ext cx="314510" cy="400110"/>
          </a:xfrm>
          <a:prstGeom prst="rect">
            <a:avLst/>
          </a:prstGeom>
          <a:noFill/>
        </p:spPr>
        <p:txBody>
          <a:bodyPr wrap="none" rtlCol="0">
            <a:spAutoFit/>
          </a:bodyPr>
          <a:lstStyle/>
          <a:p>
            <a:r>
              <a:rPr lang="en-US" sz="2000" b="1" dirty="0"/>
              <a:t>1</a:t>
            </a:r>
          </a:p>
        </p:txBody>
      </p:sp>
      <p:sp>
        <p:nvSpPr>
          <p:cNvPr id="46" name="TextBox 45">
            <a:extLst>
              <a:ext uri="{FF2B5EF4-FFF2-40B4-BE49-F238E27FC236}">
                <a16:creationId xmlns:a16="http://schemas.microsoft.com/office/drawing/2014/main" id="{33F05C6B-6FF3-731E-05F2-8DF7F0DFD676}"/>
              </a:ext>
            </a:extLst>
          </p:cNvPr>
          <p:cNvSpPr txBox="1"/>
          <p:nvPr/>
        </p:nvSpPr>
        <p:spPr>
          <a:xfrm>
            <a:off x="8499801" y="5161176"/>
            <a:ext cx="314510" cy="400110"/>
          </a:xfrm>
          <a:prstGeom prst="rect">
            <a:avLst/>
          </a:prstGeom>
          <a:noFill/>
        </p:spPr>
        <p:txBody>
          <a:bodyPr wrap="none" rtlCol="0">
            <a:spAutoFit/>
          </a:bodyPr>
          <a:lstStyle/>
          <a:p>
            <a:r>
              <a:rPr lang="en-US" sz="2000" b="1" dirty="0"/>
              <a:t>4</a:t>
            </a:r>
          </a:p>
        </p:txBody>
      </p:sp>
      <p:sp>
        <p:nvSpPr>
          <p:cNvPr id="48" name="TextBox 47">
            <a:extLst>
              <a:ext uri="{FF2B5EF4-FFF2-40B4-BE49-F238E27FC236}">
                <a16:creationId xmlns:a16="http://schemas.microsoft.com/office/drawing/2014/main" id="{B9759D0E-7A2E-725B-34B4-D60E5E35B970}"/>
              </a:ext>
            </a:extLst>
          </p:cNvPr>
          <p:cNvSpPr txBox="1"/>
          <p:nvPr/>
        </p:nvSpPr>
        <p:spPr>
          <a:xfrm>
            <a:off x="4954018" y="5161176"/>
            <a:ext cx="314510" cy="400110"/>
          </a:xfrm>
          <a:prstGeom prst="rect">
            <a:avLst/>
          </a:prstGeom>
          <a:noFill/>
        </p:spPr>
        <p:txBody>
          <a:bodyPr wrap="none" rtlCol="0">
            <a:spAutoFit/>
          </a:bodyPr>
          <a:lstStyle/>
          <a:p>
            <a:r>
              <a:rPr lang="en-US" sz="2000" b="1" dirty="0"/>
              <a:t>0</a:t>
            </a:r>
          </a:p>
        </p:txBody>
      </p:sp>
      <p:cxnSp>
        <p:nvCxnSpPr>
          <p:cNvPr id="2" name="Straight Arrow Connector 1">
            <a:extLst>
              <a:ext uri="{FF2B5EF4-FFF2-40B4-BE49-F238E27FC236}">
                <a16:creationId xmlns:a16="http://schemas.microsoft.com/office/drawing/2014/main" id="{F5525296-1E2A-EFF7-CCE5-841577D5A8CE}"/>
              </a:ext>
            </a:extLst>
          </p:cNvPr>
          <p:cNvCxnSpPr>
            <a:cxnSpLocks/>
            <a:stCxn id="40" idx="3"/>
            <a:endCxn id="49" idx="1"/>
          </p:cNvCxnSpPr>
          <p:nvPr/>
        </p:nvCxnSpPr>
        <p:spPr>
          <a:xfrm>
            <a:off x="7056565" y="4612585"/>
            <a:ext cx="909528" cy="299283"/>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0198BE7E-EB32-6215-52D1-2EF1E8714B75}"/>
              </a:ext>
            </a:extLst>
          </p:cNvPr>
          <p:cNvSpPr/>
          <p:nvPr/>
        </p:nvSpPr>
        <p:spPr>
          <a:xfrm>
            <a:off x="1924141" y="4983832"/>
            <a:ext cx="2743200" cy="694944"/>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Decompressed</a:t>
            </a:r>
          </a:p>
        </p:txBody>
      </p:sp>
      <p:cxnSp>
        <p:nvCxnSpPr>
          <p:cNvPr id="11" name="Straight Arrow Connector 10">
            <a:extLst>
              <a:ext uri="{FF2B5EF4-FFF2-40B4-BE49-F238E27FC236}">
                <a16:creationId xmlns:a16="http://schemas.microsoft.com/office/drawing/2014/main" id="{93F94D8E-5B03-7AFD-66F5-22808F4C4B39}"/>
              </a:ext>
            </a:extLst>
          </p:cNvPr>
          <p:cNvCxnSpPr>
            <a:cxnSpLocks/>
            <a:stCxn id="40" idx="1"/>
            <a:endCxn id="9" idx="0"/>
          </p:cNvCxnSpPr>
          <p:nvPr/>
        </p:nvCxnSpPr>
        <p:spPr>
          <a:xfrm flipH="1">
            <a:off x="3295741" y="4612585"/>
            <a:ext cx="1813152" cy="371247"/>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2303865-132D-EBB9-F396-48BE84241533}"/>
              </a:ext>
            </a:extLst>
          </p:cNvPr>
          <p:cNvCxnSpPr>
            <a:cxnSpLocks/>
            <a:stCxn id="40" idx="0"/>
            <a:endCxn id="45" idx="2"/>
          </p:cNvCxnSpPr>
          <p:nvPr/>
        </p:nvCxnSpPr>
        <p:spPr>
          <a:xfrm flipV="1">
            <a:off x="6082729" y="3167467"/>
            <a:ext cx="1947672" cy="1094408"/>
          </a:xfrm>
          <a:prstGeom prst="straightConnector1">
            <a:avLst/>
          </a:prstGeom>
          <a:ln w="38100">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3DECB12-5A8D-A1EB-C0CC-548F0D2AACC0}"/>
              </a:ext>
            </a:extLst>
          </p:cNvPr>
          <p:cNvSpPr txBox="1"/>
          <p:nvPr/>
        </p:nvSpPr>
        <p:spPr>
          <a:xfrm>
            <a:off x="4041867" y="5160279"/>
            <a:ext cx="908197" cy="400110"/>
          </a:xfrm>
          <a:prstGeom prst="rect">
            <a:avLst/>
          </a:prstGeom>
          <a:noFill/>
        </p:spPr>
        <p:txBody>
          <a:bodyPr wrap="none" rtlCol="0">
            <a:spAutoFit/>
          </a:bodyPr>
          <a:lstStyle/>
          <a:p>
            <a:pPr algn="r"/>
            <a:r>
              <a:rPr lang="en-US" sz="2000" b="1" dirty="0"/>
              <a:t>Offset:</a:t>
            </a:r>
          </a:p>
        </p:txBody>
      </p:sp>
      <p:sp>
        <p:nvSpPr>
          <p:cNvPr id="6" name="TextBox 5">
            <a:extLst>
              <a:ext uri="{FF2B5EF4-FFF2-40B4-BE49-F238E27FC236}">
                <a16:creationId xmlns:a16="http://schemas.microsoft.com/office/drawing/2014/main" id="{6B36EEE9-A532-54EC-E5D9-CDD4641D1615}"/>
              </a:ext>
            </a:extLst>
          </p:cNvPr>
          <p:cNvSpPr txBox="1"/>
          <p:nvPr/>
        </p:nvSpPr>
        <p:spPr>
          <a:xfrm>
            <a:off x="3475558" y="5398755"/>
            <a:ext cx="1474506" cy="400110"/>
          </a:xfrm>
          <a:prstGeom prst="rect">
            <a:avLst/>
          </a:prstGeom>
          <a:noFill/>
        </p:spPr>
        <p:txBody>
          <a:bodyPr wrap="none" rtlCol="0">
            <a:spAutoFit/>
          </a:bodyPr>
          <a:lstStyle/>
          <a:p>
            <a:pPr algn="r"/>
            <a:r>
              <a:rPr lang="en-US" sz="2000" b="1" dirty="0"/>
              <a:t>Bits to read:</a:t>
            </a:r>
          </a:p>
        </p:txBody>
      </p:sp>
      <p:sp>
        <p:nvSpPr>
          <p:cNvPr id="7" name="TextBox 6">
            <a:extLst>
              <a:ext uri="{FF2B5EF4-FFF2-40B4-BE49-F238E27FC236}">
                <a16:creationId xmlns:a16="http://schemas.microsoft.com/office/drawing/2014/main" id="{570944D2-F965-4DBF-882C-B6E577B544F3}"/>
              </a:ext>
            </a:extLst>
          </p:cNvPr>
          <p:cNvSpPr txBox="1"/>
          <p:nvPr/>
        </p:nvSpPr>
        <p:spPr>
          <a:xfrm>
            <a:off x="7185174" y="3476221"/>
            <a:ext cx="1561838" cy="369332"/>
          </a:xfrm>
          <a:prstGeom prst="rect">
            <a:avLst/>
          </a:prstGeom>
          <a:noFill/>
        </p:spPr>
        <p:txBody>
          <a:bodyPr wrap="none" rtlCol="0">
            <a:spAutoFit/>
          </a:bodyPr>
          <a:lstStyle/>
          <a:p>
            <a:r>
              <a:rPr lang="en-US" dirty="0"/>
              <a:t>Async prefetch</a:t>
            </a:r>
          </a:p>
        </p:txBody>
      </p:sp>
      <p:sp>
        <p:nvSpPr>
          <p:cNvPr id="10" name="TextBox 9">
            <a:extLst>
              <a:ext uri="{FF2B5EF4-FFF2-40B4-BE49-F238E27FC236}">
                <a16:creationId xmlns:a16="http://schemas.microsoft.com/office/drawing/2014/main" id="{B6481C6D-FC29-591F-5753-6E9F5231C18B}"/>
              </a:ext>
            </a:extLst>
          </p:cNvPr>
          <p:cNvSpPr txBox="1"/>
          <p:nvPr/>
        </p:nvSpPr>
        <p:spPr>
          <a:xfrm>
            <a:off x="6467610" y="4171959"/>
            <a:ext cx="513282" cy="646331"/>
          </a:xfrm>
          <a:prstGeom prst="rect">
            <a:avLst/>
          </a:prstGeom>
          <a:noFill/>
        </p:spPr>
        <p:txBody>
          <a:bodyPr wrap="none" rtlCol="0">
            <a:spAutoFit/>
          </a:bodyPr>
          <a:lstStyle/>
          <a:p>
            <a:r>
              <a:rPr lang="en-US" sz="3600" b="1" dirty="0">
                <a:solidFill>
                  <a:schemeClr val="accent4">
                    <a:lumMod val="10000"/>
                  </a:schemeClr>
                </a:solidFill>
              </a:rPr>
              <a:t>…</a:t>
            </a:r>
          </a:p>
        </p:txBody>
      </p:sp>
    </p:spTree>
    <p:extLst>
      <p:ext uri="{BB962C8B-B14F-4D97-AF65-F5344CB8AC3E}">
        <p14:creationId xmlns:p14="http://schemas.microsoft.com/office/powerpoint/2010/main" val="220002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10" presetClass="exit" presetSubtype="0" fill="hold" grpId="0" nodeType="withEffect">
                                  <p:stCondLst>
                                    <p:cond delay="0"/>
                                  </p:stCondLst>
                                  <p:childTnLst>
                                    <p:animEffect transition="out" filter="fade">
                                      <p:cBhvr>
                                        <p:cTn id="14" dur="500"/>
                                        <p:tgtEl>
                                          <p:spTgt spid="56"/>
                                        </p:tgtEl>
                                      </p:cBhvr>
                                    </p:animEffect>
                                    <p:set>
                                      <p:cBhvr>
                                        <p:cTn id="15" dur="1" fill="hold">
                                          <p:stCondLst>
                                            <p:cond delay="499"/>
                                          </p:stCondLst>
                                        </p:cTn>
                                        <p:tgtEl>
                                          <p:spTgt spid="5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57"/>
                                        </p:tgtEl>
                                      </p:cBhvr>
                                    </p:animEffect>
                                    <p:set>
                                      <p:cBhvr>
                                        <p:cTn id="18" dur="1" fill="hold">
                                          <p:stCondLst>
                                            <p:cond delay="499"/>
                                          </p:stCondLst>
                                        </p:cTn>
                                        <p:tgtEl>
                                          <p:spTgt spid="5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2"/>
                                        </p:tgtEl>
                                      </p:cBhvr>
                                    </p:animEffect>
                                    <p:set>
                                      <p:cBhvr>
                                        <p:cTn id="21" dur="1" fill="hold">
                                          <p:stCondLst>
                                            <p:cond delay="499"/>
                                          </p:stCondLst>
                                        </p:cTn>
                                        <p:tgtEl>
                                          <p:spTgt spid="3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34"/>
                                        </p:tgtEl>
                                      </p:cBhvr>
                                    </p:animEffect>
                                    <p:set>
                                      <p:cBhvr>
                                        <p:cTn id="24" dur="1" fill="hold">
                                          <p:stCondLst>
                                            <p:cond delay="499"/>
                                          </p:stCondLst>
                                        </p:cTn>
                                        <p:tgtEl>
                                          <p:spTgt spid="34"/>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44"/>
                                        </p:tgtEl>
                                      </p:cBhvr>
                                    </p:animEffect>
                                    <p:set>
                                      <p:cBhvr>
                                        <p:cTn id="27" dur="1" fill="hold">
                                          <p:stCondLst>
                                            <p:cond delay="499"/>
                                          </p:stCondLst>
                                        </p:cTn>
                                        <p:tgtEl>
                                          <p:spTgt spid="44"/>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46"/>
                                        </p:tgtEl>
                                      </p:cBhvr>
                                    </p:animEffect>
                                    <p:set>
                                      <p:cBhvr>
                                        <p:cTn id="30" dur="1" fill="hold">
                                          <p:stCondLst>
                                            <p:cond delay="499"/>
                                          </p:stCondLst>
                                        </p:cTn>
                                        <p:tgtEl>
                                          <p:spTgt spid="4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48"/>
                                        </p:tgtEl>
                                      </p:cBhvr>
                                    </p:animEffect>
                                    <p:set>
                                      <p:cBhvr>
                                        <p:cTn id="33" dur="1" fill="hold">
                                          <p:stCondLst>
                                            <p:cond delay="499"/>
                                          </p:stCondLst>
                                        </p:cTn>
                                        <p:tgtEl>
                                          <p:spTgt spid="48"/>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1000"/>
                            </p:stCondLst>
                            <p:childTnLst>
                              <p:par>
                                <p:cTn id="45" presetID="10" presetClass="exit" presetSubtype="0" fill="hold" grpId="0" nodeType="afterEffect">
                                  <p:stCondLst>
                                    <p:cond delay="0"/>
                                  </p:stCondLst>
                                  <p:childTnLst>
                                    <p:animEffect transition="out" filter="fade">
                                      <p:cBhvr>
                                        <p:cTn id="46" dur="500"/>
                                        <p:tgtEl>
                                          <p:spTgt spid="49"/>
                                        </p:tgtEl>
                                      </p:cBhvr>
                                    </p:animEffect>
                                    <p:set>
                                      <p:cBhvr>
                                        <p:cTn id="47" dur="1" fill="hold">
                                          <p:stCondLst>
                                            <p:cond delay="499"/>
                                          </p:stCondLst>
                                        </p:cTn>
                                        <p:tgtEl>
                                          <p:spTgt spid="49"/>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11"/>
                                        </p:tgtEl>
                                        <p:attrNameLst>
                                          <p:attrName>style.visibility</p:attrName>
                                        </p:attrNameLst>
                                      </p:cBhvr>
                                      <p:to>
                                        <p:strVal val="hidden"/>
                                      </p:to>
                                    </p:set>
                                  </p:childTnLst>
                                </p:cTn>
                              </p:par>
                            </p:childTnLst>
                          </p:cTn>
                        </p:par>
                        <p:par>
                          <p:cTn id="54" fill="hold">
                            <p:stCondLst>
                              <p:cond delay="0"/>
                            </p:stCondLst>
                            <p:childTnLst>
                              <p:par>
                                <p:cTn id="55" presetID="42" presetClass="path" presetSubtype="0" accel="50000" decel="50000" fill="hold" grpId="0" nodeType="afterEffect">
                                  <p:stCondLst>
                                    <p:cond delay="0"/>
                                  </p:stCondLst>
                                  <p:childTnLst>
                                    <p:animMotion origin="layout" path="M 1.875E-6 -1.11111E-6 L 0.23971 0.30509 " pathEditMode="relative" rAng="0" ptsTypes="AA">
                                      <p:cBhvr>
                                        <p:cTn id="56" dur="2000" fill="hold"/>
                                        <p:tgtEl>
                                          <p:spTgt spid="37"/>
                                        </p:tgtEl>
                                        <p:attrNameLst>
                                          <p:attrName>ppt_x</p:attrName>
                                          <p:attrName>ppt_y</p:attrName>
                                        </p:attrNameLst>
                                      </p:cBhvr>
                                      <p:rCtr x="11979" y="15255"/>
                                    </p:animMotion>
                                  </p:childTnLst>
                                </p:cTn>
                              </p:par>
                            </p:childTnLst>
                          </p:cTn>
                        </p:par>
                        <p:par>
                          <p:cTn id="57" fill="hold">
                            <p:stCondLst>
                              <p:cond delay="2000"/>
                            </p:stCondLst>
                            <p:childTnLst>
                              <p:par>
                                <p:cTn id="58" presetID="22" presetClass="entr" presetSubtype="4"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9" grpId="0" animBg="1"/>
      <p:bldP spid="56" grpId="0" animBg="1"/>
      <p:bldP spid="57" grpId="0" animBg="1"/>
      <p:bldP spid="32" grpId="0"/>
      <p:bldP spid="34" grpId="0"/>
      <p:bldP spid="44" grpId="0"/>
      <p:bldP spid="46" grpId="0"/>
      <p:bldP spid="48" grpId="0"/>
      <p:bldP spid="9" grpId="0" animBg="1"/>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ABED2-E083-3789-96AE-95E21C20F07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8690482-F209-F7AF-E8EA-2C3C61FE35F7}"/>
              </a:ext>
            </a:extLst>
          </p:cNvPr>
          <p:cNvSpPr>
            <a:spLocks noGrp="1"/>
          </p:cNvSpPr>
          <p:nvPr>
            <p:ph type="body" sz="quarter" idx="11"/>
          </p:nvPr>
        </p:nvSpPr>
        <p:spPr/>
        <p:txBody>
          <a:bodyPr/>
          <a:lstStyle/>
          <a:p>
            <a:pPr marL="0" indent="0">
              <a:lnSpc>
                <a:spcPct val="150000"/>
              </a:lnSpc>
              <a:buNone/>
            </a:pPr>
            <a:r>
              <a:rPr lang="en-US" b="0" dirty="0"/>
              <a:t>Mitigations must be formed taking advantage of application characteristics</a:t>
            </a:r>
          </a:p>
          <a:p>
            <a:pPr marL="0" indent="0">
              <a:lnSpc>
                <a:spcPct val="150000"/>
              </a:lnSpc>
              <a:buNone/>
            </a:pPr>
            <a:r>
              <a:rPr lang="en-US" b="0" dirty="0"/>
              <a:t>We propose a taxonomy of mitigations:</a:t>
            </a:r>
          </a:p>
          <a:p>
            <a:pPr>
              <a:lnSpc>
                <a:spcPct val="150000"/>
              </a:lnSpc>
            </a:pPr>
            <a:r>
              <a:rPr lang="en-US" dirty="0"/>
              <a:t>Avoiding</a:t>
            </a:r>
            <a:r>
              <a:rPr lang="en-US" b="0" dirty="0"/>
              <a:t> data movement</a:t>
            </a:r>
          </a:p>
          <a:p>
            <a:pPr>
              <a:lnSpc>
                <a:spcPct val="150000"/>
              </a:lnSpc>
            </a:pPr>
            <a:r>
              <a:rPr lang="en-US" dirty="0"/>
              <a:t>Hiding</a:t>
            </a:r>
            <a:r>
              <a:rPr lang="en-US" b="0" dirty="0"/>
              <a:t> data movement</a:t>
            </a:r>
          </a:p>
          <a:p>
            <a:pPr>
              <a:lnSpc>
                <a:spcPct val="150000"/>
              </a:lnSpc>
            </a:pPr>
            <a:r>
              <a:rPr lang="en-US" dirty="0"/>
              <a:t>Reducing</a:t>
            </a:r>
            <a:r>
              <a:rPr lang="en-US" b="0" dirty="0"/>
              <a:t> data movement</a:t>
            </a:r>
          </a:p>
        </p:txBody>
      </p:sp>
      <p:sp>
        <p:nvSpPr>
          <p:cNvPr id="4" name="Title 3">
            <a:extLst>
              <a:ext uri="{FF2B5EF4-FFF2-40B4-BE49-F238E27FC236}">
                <a16:creationId xmlns:a16="http://schemas.microsoft.com/office/drawing/2014/main" id="{8AD44C82-9056-11A9-966D-068689C08FFF}"/>
              </a:ext>
            </a:extLst>
          </p:cNvPr>
          <p:cNvSpPr>
            <a:spLocks noGrp="1"/>
          </p:cNvSpPr>
          <p:nvPr>
            <p:ph type="title"/>
          </p:nvPr>
        </p:nvSpPr>
        <p:spPr/>
        <p:txBody>
          <a:bodyPr/>
          <a:lstStyle/>
          <a:p>
            <a:r>
              <a:rPr lang="en-US" dirty="0"/>
              <a:t>Data movement mitigations</a:t>
            </a:r>
          </a:p>
        </p:txBody>
      </p:sp>
      <p:sp>
        <p:nvSpPr>
          <p:cNvPr id="5" name="Slide Number Placeholder 4">
            <a:extLst>
              <a:ext uri="{FF2B5EF4-FFF2-40B4-BE49-F238E27FC236}">
                <a16:creationId xmlns:a16="http://schemas.microsoft.com/office/drawing/2014/main" id="{B0449056-833C-823B-E56C-4B4A17B44742}"/>
              </a:ext>
            </a:extLst>
          </p:cNvPr>
          <p:cNvSpPr>
            <a:spLocks noGrp="1"/>
          </p:cNvSpPr>
          <p:nvPr>
            <p:ph type="sldNum" sz="quarter" idx="13"/>
          </p:nvPr>
        </p:nvSpPr>
        <p:spPr/>
        <p:txBody>
          <a:bodyPr/>
          <a:lstStyle/>
          <a:p>
            <a:fld id="{04AED599-1D0F-3E40-81CA-01C30F87847C}" type="slidenum">
              <a:rPr lang="en-US" smtClean="0"/>
              <a:t>9</a:t>
            </a:fld>
            <a:endParaRPr lang="en-US"/>
          </a:p>
        </p:txBody>
      </p:sp>
    </p:spTree>
    <p:extLst>
      <p:ext uri="{BB962C8B-B14F-4D97-AF65-F5344CB8AC3E}">
        <p14:creationId xmlns:p14="http://schemas.microsoft.com/office/powerpoint/2010/main" val="2709333285"/>
      </p:ext>
    </p:extLst>
  </p:cSld>
  <p:clrMapOvr>
    <a:masterClrMapping/>
  </p:clrMapOvr>
</p:sld>
</file>

<file path=ppt/theme/theme1.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87ba5c36-b7cf-4793-bbc2-bd5b3a9f95ca}" enabled="1" method="Privilege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PPT_Template_16x9-Solid-ADA</Template>
  <TotalTime>21737</TotalTime>
  <Words>11869</Words>
  <Application>Microsoft Macintosh PowerPoint</Application>
  <PresentationFormat>Widescreen</PresentationFormat>
  <Paragraphs>1319</Paragraphs>
  <Slides>89</Slides>
  <Notes>88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89</vt:i4>
      </vt:variant>
    </vt:vector>
  </HeadingPairs>
  <TitlesOfParts>
    <vt:vector size="103" baseType="lpstr">
      <vt:lpstr>Aptos</vt:lpstr>
      <vt:lpstr>Arial</vt:lpstr>
      <vt:lpstr>Calibri</vt:lpstr>
      <vt:lpstr>Courier New</vt:lpstr>
      <vt:lpstr>Encode Sans Normal Black</vt:lpstr>
      <vt:lpstr>Lucida Grande</vt:lpstr>
      <vt:lpstr>Monaco</vt:lpstr>
      <vt:lpstr>Open Sans</vt:lpstr>
      <vt:lpstr>Open Sans Light</vt:lpstr>
      <vt:lpstr>Uni Sans</vt:lpstr>
      <vt:lpstr>Wingdings</vt:lpstr>
      <vt:lpstr>Custom Design</vt:lpstr>
      <vt:lpstr>2_Custom Design</vt:lpstr>
      <vt:lpstr>1_Custom Design</vt:lpstr>
      <vt:lpstr>Mitigating the Impact of  Data Movement in  Memory-Intensive Applications</vt:lpstr>
      <vt:lpstr>Published works for this talk</vt:lpstr>
      <vt:lpstr>The “Memory Wall”</vt:lpstr>
      <vt:lpstr>Data movement problems continue to grow</vt:lpstr>
      <vt:lpstr>Cause: Throughput chasm</vt:lpstr>
      <vt:lpstr>Bottlenecks exist at all levels</vt:lpstr>
      <vt:lpstr>Bottlenecks exist at all levels</vt:lpstr>
      <vt:lpstr>Bottlenecks for this talk</vt:lpstr>
      <vt:lpstr>Data movement mitigations</vt:lpstr>
      <vt:lpstr>Avoiding data movement</vt:lpstr>
      <vt:lpstr>Hiding data movement</vt:lpstr>
      <vt:lpstr>Reducing data movement</vt:lpstr>
      <vt:lpstr>Taxonomy of mitigation techniques</vt:lpstr>
      <vt:lpstr>CPU memory bottleneck</vt:lpstr>
      <vt:lpstr>Avoid: Lazy MemCopy for Databases and IPC</vt:lpstr>
      <vt:lpstr>Operations with high copy overhead</vt:lpstr>
      <vt:lpstr>Insights from studying use-cases</vt:lpstr>
      <vt:lpstr>Use case: Read-Copy-Update in MVCC databases</vt:lpstr>
      <vt:lpstr>Current systems: Eager copying</vt:lpstr>
      <vt:lpstr>Our proposal: Perform movement lazily</vt:lpstr>
      <vt:lpstr>(MC)2 : Lazy MemCopy at the Memory Controller</vt:lpstr>
      <vt:lpstr>Evaluation questions</vt:lpstr>
      <vt:lpstr>Evaluation: GEM5 configuration</vt:lpstr>
      <vt:lpstr>Evaluation: Prior work comparison</vt:lpstr>
      <vt:lpstr>Evaluation: Copy performance</vt:lpstr>
      <vt:lpstr>Evaluation: Copy + access runtime</vt:lpstr>
      <vt:lpstr>Evaluation: Cicada transaction throughput</vt:lpstr>
      <vt:lpstr>Evaluation: Protobuf and MongoDB</vt:lpstr>
      <vt:lpstr>(MC)2 highlights</vt:lpstr>
      <vt:lpstr>GPU memory bottleneck</vt:lpstr>
      <vt:lpstr>Hide: Operation Overlap for LLM Inference</vt:lpstr>
      <vt:lpstr>LLM prefill</vt:lpstr>
      <vt:lpstr>LLM decode</vt:lpstr>
      <vt:lpstr>LLM hybrid batching [Sarathi-Serve, OSDI’24]</vt:lpstr>
      <vt:lpstr>LLM hybrid batching: A closer look</vt:lpstr>
      <vt:lpstr>LLM hybrid batching: A closer look</vt:lpstr>
      <vt:lpstr>Why optimize attention?</vt:lpstr>
      <vt:lpstr>Opportunity: Resource (under)utilization</vt:lpstr>
      <vt:lpstr>GPU execution: CTA scheduling</vt:lpstr>
      <vt:lpstr>GPU execution: Warp scheduling</vt:lpstr>
      <vt:lpstr>Fusing prefill and decode</vt:lpstr>
      <vt:lpstr>Known methods of kernel fusion</vt:lpstr>
      <vt:lpstr>Naïve kernel fusion (CTA-parallel)</vt:lpstr>
      <vt:lpstr>How can we address this?</vt:lpstr>
      <vt:lpstr>Introducing POD-Attention!</vt:lpstr>
      <vt:lpstr>POD-Attention: Fused kernels</vt:lpstr>
      <vt:lpstr>POD-Attention: SM-aware CTA scheduling</vt:lpstr>
      <vt:lpstr>POD-Attention: SM-aware CTA scheduling</vt:lpstr>
      <vt:lpstr>POD-Attention performance</vt:lpstr>
      <vt:lpstr>LLM evaluation: Baselines and workloads</vt:lpstr>
      <vt:lpstr>Online inference performance</vt:lpstr>
      <vt:lpstr>POD-Attention highlights</vt:lpstr>
      <vt:lpstr>PCIe botleneck</vt:lpstr>
      <vt:lpstr>Reduce: Lossless Compression (IBP) for ML</vt:lpstr>
      <vt:lpstr>The GPU bottleneck in ML</vt:lpstr>
      <vt:lpstr>The GPU bottleneck in ML</vt:lpstr>
      <vt:lpstr>The GPU bottleneck in ML</vt:lpstr>
      <vt:lpstr>The GPU bottleneck in ML</vt:lpstr>
      <vt:lpstr> Quantization helps transfers but hurts accuracy</vt:lpstr>
      <vt:lpstr>Lossless compression to the rescue?</vt:lpstr>
      <vt:lpstr>Our goal: Practical compression for ML</vt:lpstr>
      <vt:lpstr>Bit packing: A good start</vt:lpstr>
      <vt:lpstr>Bit packing is not enough for ML</vt:lpstr>
      <vt:lpstr>What are invariant bits?</vt:lpstr>
      <vt:lpstr>Invariant Bit Packing (IBP)</vt:lpstr>
      <vt:lpstr>IBP: Preprocessing</vt:lpstr>
      <vt:lpstr>IBP: Compression</vt:lpstr>
      <vt:lpstr>IBP: Compression</vt:lpstr>
      <vt:lpstr>IBP: Tensors after compression</vt:lpstr>
      <vt:lpstr>Evaluation questions</vt:lpstr>
      <vt:lpstr>Setup</vt:lpstr>
      <vt:lpstr>74% faster Legion GNN training with IBP</vt:lpstr>
      <vt:lpstr>GNN performance breakdown</vt:lpstr>
      <vt:lpstr>Comparison of GPU decompression algorithms</vt:lpstr>
      <vt:lpstr>22% faster LLM inference for FlexGen with IBP</vt:lpstr>
      <vt:lpstr>Invariant bit packing highlights</vt:lpstr>
      <vt:lpstr>Future outlook: Expanded compression</vt:lpstr>
      <vt:lpstr>Summary</vt:lpstr>
      <vt:lpstr>Backup slides</vt:lpstr>
      <vt:lpstr>Avoid: Lazy MemCopy for Databases and IPC</vt:lpstr>
      <vt:lpstr>(MC)2 Hardware</vt:lpstr>
      <vt:lpstr>(MC)2 ISA</vt:lpstr>
      <vt:lpstr>(MC)2 operation: Lazy copy</vt:lpstr>
      <vt:lpstr>(MC)2 operation: Read destination</vt:lpstr>
      <vt:lpstr>Reduce: Lossless Compression (IBP) for ML</vt:lpstr>
      <vt:lpstr>Problem: Odd-sized output hinders parallelism</vt:lpstr>
      <vt:lpstr>Solution: Warp-parallel iterative decompression</vt:lpstr>
      <vt:lpstr>Solution: Warp-parallel iterative decompression</vt:lpstr>
      <vt:lpstr>Solution: Warp-parallel iterative decompression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Aditya Kamath (Business Guest)</dc:creator>
  <cp:lastModifiedBy>Aditya Kamath</cp:lastModifiedBy>
  <cp:revision>668</cp:revision>
  <dcterms:created xsi:type="dcterms:W3CDTF">2025-05-20T21:07:03Z</dcterms:created>
  <dcterms:modified xsi:type="dcterms:W3CDTF">2026-06-03T00:53:44Z</dcterms:modified>
</cp:coreProperties>
</file>